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35"/>
  </p:notesMasterIdLst>
  <p:handoutMasterIdLst>
    <p:handoutMasterId r:id="rId36"/>
  </p:handoutMasterIdLst>
  <p:sldIdLst>
    <p:sldId id="2147482275" r:id="rId10"/>
    <p:sldId id="2147482278" r:id="rId11"/>
    <p:sldId id="2147482523" r:id="rId12"/>
    <p:sldId id="2147482501" r:id="rId13"/>
    <p:sldId id="2147482503" r:id="rId14"/>
    <p:sldId id="2147482504" r:id="rId15"/>
    <p:sldId id="2147482502" r:id="rId16"/>
    <p:sldId id="2147482507" r:id="rId17"/>
    <p:sldId id="2147482509" r:id="rId18"/>
    <p:sldId id="2147482505" r:id="rId19"/>
    <p:sldId id="2147482511" r:id="rId20"/>
    <p:sldId id="2147482513" r:id="rId21"/>
    <p:sldId id="2147482508" r:id="rId22"/>
    <p:sldId id="2147482514" r:id="rId23"/>
    <p:sldId id="2147482517" r:id="rId24"/>
    <p:sldId id="2147482506" r:id="rId25"/>
    <p:sldId id="2147482516" r:id="rId26"/>
    <p:sldId id="2147482518" r:id="rId27"/>
    <p:sldId id="2147482510" r:id="rId28"/>
    <p:sldId id="2147482519" r:id="rId29"/>
    <p:sldId id="2147482524" r:id="rId30"/>
    <p:sldId id="2147482522" r:id="rId31"/>
    <p:sldId id="2147482515" r:id="rId32"/>
    <p:sldId id="2147482512" r:id="rId33"/>
    <p:sldId id="2147482334" r:id="rId34"/>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3A4953"/>
    <a:srgbClr val="FFE399"/>
    <a:srgbClr val="091F2C"/>
    <a:srgbClr val="FFFFFF"/>
    <a:srgbClr val="102531"/>
    <a:srgbClr val="70899C"/>
    <a:srgbClr val="9AD1F7"/>
    <a:srgbClr val="463668"/>
    <a:srgbClr val="A6A6A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3669AC6-5EFE-41A7-989A-E2470DE5E586}" v="129" dt="2025-09-01T04:48:32.5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18" autoAdjust="0"/>
    <p:restoredTop sz="65440" autoAdjust="0"/>
  </p:normalViewPr>
  <p:slideViewPr>
    <p:cSldViewPr snapToGrid="0">
      <p:cViewPr varScale="1">
        <p:scale>
          <a:sx n="55" d="100"/>
          <a:sy n="55" d="100"/>
        </p:scale>
        <p:origin x="1560" y="282"/>
      </p:cViewPr>
      <p:guideLst/>
    </p:cSldViewPr>
  </p:slideViewPr>
  <p:notesTextViewPr>
    <p:cViewPr>
      <p:scale>
        <a:sx n="3" d="2"/>
        <a:sy n="3" d="2"/>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viewProps" Target="viewProps.xml"/><Relationship Id="rId21" Type="http://schemas.openxmlformats.org/officeDocument/2006/relationships/slide" Target="slides/slide12.xml"/><Relationship Id="rId34" Type="http://schemas.openxmlformats.org/officeDocument/2006/relationships/slide" Target="slides/slide25.xml"/><Relationship Id="rId42" Type="http://schemas.microsoft.com/office/2015/10/relationships/revisionInfo" Target="revisionInfo.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0" Type="http://schemas.openxmlformats.org/officeDocument/2006/relationships/slide" Target="slides/slide11.xml"/><Relationship Id="rId29" Type="http://schemas.openxmlformats.org/officeDocument/2006/relationships/slide" Target="slides/slide20.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Master" Target="slideMasters/slideMaster5.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handoutMaster" Target="handoutMasters/handoutMaster1.xml"/><Relationship Id="rId10" Type="http://schemas.openxmlformats.org/officeDocument/2006/relationships/slide" Target="slides/slide1.xml"/><Relationship Id="rId19" Type="http://schemas.openxmlformats.org/officeDocument/2006/relationships/slide" Target="slides/slide10.xml"/><Relationship Id="rId31" Type="http://schemas.openxmlformats.org/officeDocument/2006/relationships/slide" Target="slides/slide22.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notesMaster" Target="notesMasters/notesMaster1.xml"/><Relationship Id="rId43" Type="http://schemas.microsoft.com/office/2018/10/relationships/authors" Target="authors.xml"/><Relationship Id="rId8" Type="http://schemas.openxmlformats.org/officeDocument/2006/relationships/slideMaster" Target="slideMasters/slideMaster8.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D665AD6-3F68-4362-8E8E-538F85F7ABE9}" type="doc">
      <dgm:prSet loTypeId="urn:microsoft.com/office/officeart/2005/8/layout/process1" loCatId="process" qsTypeId="urn:microsoft.com/office/officeart/2005/8/quickstyle/simple1" qsCatId="simple" csTypeId="urn:microsoft.com/office/officeart/2005/8/colors/accent1_2" csCatId="accent1" phldr="1"/>
      <dgm:spPr/>
    </dgm:pt>
    <dgm:pt modelId="{F5F13D4B-026E-4C2A-A5ED-C2298A194C42}">
      <dgm:prSet phldrT="[Text]"/>
      <dgm:spPr/>
      <dgm:t>
        <a:bodyPr/>
        <a:lstStyle/>
        <a:p>
          <a:r>
            <a:rPr lang="en-US" dirty="0"/>
            <a:t>Collect</a:t>
          </a:r>
          <a:endParaRPr lang="en-NZ" dirty="0"/>
        </a:p>
      </dgm:t>
    </dgm:pt>
    <dgm:pt modelId="{D4394501-8810-44FA-9602-53A7B153F5FE}" type="parTrans" cxnId="{B1A75A45-55F9-46A5-96F2-1C4AB50ADBDF}">
      <dgm:prSet/>
      <dgm:spPr/>
      <dgm:t>
        <a:bodyPr/>
        <a:lstStyle/>
        <a:p>
          <a:endParaRPr lang="en-NZ"/>
        </a:p>
      </dgm:t>
    </dgm:pt>
    <dgm:pt modelId="{9B58B2DB-E42A-4761-8F96-EFBB86C83993}" type="sibTrans" cxnId="{B1A75A45-55F9-46A5-96F2-1C4AB50ADBDF}">
      <dgm:prSet/>
      <dgm:spPr/>
      <dgm:t>
        <a:bodyPr/>
        <a:lstStyle/>
        <a:p>
          <a:endParaRPr lang="en-NZ"/>
        </a:p>
      </dgm:t>
    </dgm:pt>
    <dgm:pt modelId="{730F21DC-2B41-4F7D-AD1A-BBBA8A0A5B05}">
      <dgm:prSet phldrT="[Text]"/>
      <dgm:spPr/>
      <dgm:t>
        <a:bodyPr/>
        <a:lstStyle/>
        <a:p>
          <a:r>
            <a:rPr lang="en-US" dirty="0"/>
            <a:t>Analyze</a:t>
          </a:r>
          <a:endParaRPr lang="en-NZ" dirty="0"/>
        </a:p>
      </dgm:t>
    </dgm:pt>
    <dgm:pt modelId="{2F66A5F8-C032-4F02-B571-218D45D2C3F6}" type="parTrans" cxnId="{01793564-CF34-4C2A-8F61-6875AD4A0F5E}">
      <dgm:prSet/>
      <dgm:spPr/>
      <dgm:t>
        <a:bodyPr/>
        <a:lstStyle/>
        <a:p>
          <a:endParaRPr lang="en-NZ"/>
        </a:p>
      </dgm:t>
    </dgm:pt>
    <dgm:pt modelId="{C2806D5A-5E77-460D-ABB9-F654E85466D3}" type="sibTrans" cxnId="{01793564-CF34-4C2A-8F61-6875AD4A0F5E}">
      <dgm:prSet/>
      <dgm:spPr/>
      <dgm:t>
        <a:bodyPr/>
        <a:lstStyle/>
        <a:p>
          <a:endParaRPr lang="en-NZ"/>
        </a:p>
      </dgm:t>
    </dgm:pt>
    <dgm:pt modelId="{9D36A071-2C47-4DAD-8D69-C762D0E2DDAC}">
      <dgm:prSet phldrT="[Text]"/>
      <dgm:spPr/>
      <dgm:t>
        <a:bodyPr/>
        <a:lstStyle/>
        <a:p>
          <a:r>
            <a:rPr lang="en-US" dirty="0"/>
            <a:t>Report</a:t>
          </a:r>
          <a:endParaRPr lang="en-NZ" dirty="0"/>
        </a:p>
      </dgm:t>
    </dgm:pt>
    <dgm:pt modelId="{95078578-5E40-4176-9117-DA091C5D4CB3}" type="parTrans" cxnId="{A1CAAC00-7551-4779-A076-C38E5BFAE6B4}">
      <dgm:prSet/>
      <dgm:spPr/>
      <dgm:t>
        <a:bodyPr/>
        <a:lstStyle/>
        <a:p>
          <a:endParaRPr lang="en-NZ"/>
        </a:p>
      </dgm:t>
    </dgm:pt>
    <dgm:pt modelId="{08A8EA68-9438-49BB-A159-BCE26FEC454A}" type="sibTrans" cxnId="{A1CAAC00-7551-4779-A076-C38E5BFAE6B4}">
      <dgm:prSet/>
      <dgm:spPr/>
      <dgm:t>
        <a:bodyPr/>
        <a:lstStyle/>
        <a:p>
          <a:endParaRPr lang="en-NZ"/>
        </a:p>
      </dgm:t>
    </dgm:pt>
    <dgm:pt modelId="{CBBBEE2A-81D3-4043-99B6-40B05372E09B}" type="pres">
      <dgm:prSet presAssocID="{8D665AD6-3F68-4362-8E8E-538F85F7ABE9}" presName="Name0" presStyleCnt="0">
        <dgm:presLayoutVars>
          <dgm:dir/>
          <dgm:resizeHandles val="exact"/>
        </dgm:presLayoutVars>
      </dgm:prSet>
      <dgm:spPr/>
    </dgm:pt>
    <dgm:pt modelId="{04EB51BA-9049-4EC9-AD5A-E84DB842EA2F}" type="pres">
      <dgm:prSet presAssocID="{F5F13D4B-026E-4C2A-A5ED-C2298A194C42}" presName="node" presStyleLbl="node1" presStyleIdx="0" presStyleCnt="3">
        <dgm:presLayoutVars>
          <dgm:bulletEnabled val="1"/>
        </dgm:presLayoutVars>
      </dgm:prSet>
      <dgm:spPr/>
    </dgm:pt>
    <dgm:pt modelId="{D62739B1-DCC5-4874-B03D-C924943BA3AC}" type="pres">
      <dgm:prSet presAssocID="{9B58B2DB-E42A-4761-8F96-EFBB86C83993}" presName="sibTrans" presStyleLbl="sibTrans2D1" presStyleIdx="0" presStyleCnt="2"/>
      <dgm:spPr/>
    </dgm:pt>
    <dgm:pt modelId="{675E3A4C-8D54-4758-B96A-FE4E77F82B40}" type="pres">
      <dgm:prSet presAssocID="{9B58B2DB-E42A-4761-8F96-EFBB86C83993}" presName="connectorText" presStyleLbl="sibTrans2D1" presStyleIdx="0" presStyleCnt="2"/>
      <dgm:spPr/>
    </dgm:pt>
    <dgm:pt modelId="{59CE2D0C-F22B-452C-93F4-E0A07DF048E7}" type="pres">
      <dgm:prSet presAssocID="{730F21DC-2B41-4F7D-AD1A-BBBA8A0A5B05}" presName="node" presStyleLbl="node1" presStyleIdx="1" presStyleCnt="3">
        <dgm:presLayoutVars>
          <dgm:bulletEnabled val="1"/>
        </dgm:presLayoutVars>
      </dgm:prSet>
      <dgm:spPr/>
    </dgm:pt>
    <dgm:pt modelId="{B6A01907-66C0-4967-A82D-72DD83177DAC}" type="pres">
      <dgm:prSet presAssocID="{C2806D5A-5E77-460D-ABB9-F654E85466D3}" presName="sibTrans" presStyleLbl="sibTrans2D1" presStyleIdx="1" presStyleCnt="2"/>
      <dgm:spPr/>
    </dgm:pt>
    <dgm:pt modelId="{F64220FE-FE6D-4970-8142-E566943DF0B1}" type="pres">
      <dgm:prSet presAssocID="{C2806D5A-5E77-460D-ABB9-F654E85466D3}" presName="connectorText" presStyleLbl="sibTrans2D1" presStyleIdx="1" presStyleCnt="2"/>
      <dgm:spPr/>
    </dgm:pt>
    <dgm:pt modelId="{44BC8402-1A67-4439-87B5-09C1B5087E6D}" type="pres">
      <dgm:prSet presAssocID="{9D36A071-2C47-4DAD-8D69-C762D0E2DDAC}" presName="node" presStyleLbl="node1" presStyleIdx="2" presStyleCnt="3">
        <dgm:presLayoutVars>
          <dgm:bulletEnabled val="1"/>
        </dgm:presLayoutVars>
      </dgm:prSet>
      <dgm:spPr/>
    </dgm:pt>
  </dgm:ptLst>
  <dgm:cxnLst>
    <dgm:cxn modelId="{A1CAAC00-7551-4779-A076-C38E5BFAE6B4}" srcId="{8D665AD6-3F68-4362-8E8E-538F85F7ABE9}" destId="{9D36A071-2C47-4DAD-8D69-C762D0E2DDAC}" srcOrd="2" destOrd="0" parTransId="{95078578-5E40-4176-9117-DA091C5D4CB3}" sibTransId="{08A8EA68-9438-49BB-A159-BCE26FEC454A}"/>
    <dgm:cxn modelId="{01793564-CF34-4C2A-8F61-6875AD4A0F5E}" srcId="{8D665AD6-3F68-4362-8E8E-538F85F7ABE9}" destId="{730F21DC-2B41-4F7D-AD1A-BBBA8A0A5B05}" srcOrd="1" destOrd="0" parTransId="{2F66A5F8-C032-4F02-B571-218D45D2C3F6}" sibTransId="{C2806D5A-5E77-460D-ABB9-F654E85466D3}"/>
    <dgm:cxn modelId="{B1A75A45-55F9-46A5-96F2-1C4AB50ADBDF}" srcId="{8D665AD6-3F68-4362-8E8E-538F85F7ABE9}" destId="{F5F13D4B-026E-4C2A-A5ED-C2298A194C42}" srcOrd="0" destOrd="0" parTransId="{D4394501-8810-44FA-9602-53A7B153F5FE}" sibTransId="{9B58B2DB-E42A-4761-8F96-EFBB86C83993}"/>
    <dgm:cxn modelId="{9E7B6D70-127D-4EB9-9C6C-0B17B85D8347}" type="presOf" srcId="{C2806D5A-5E77-460D-ABB9-F654E85466D3}" destId="{B6A01907-66C0-4967-A82D-72DD83177DAC}" srcOrd="0" destOrd="0" presId="urn:microsoft.com/office/officeart/2005/8/layout/process1"/>
    <dgm:cxn modelId="{C7A08455-9360-4F0D-97D9-0B99F2EC1B9C}" type="presOf" srcId="{9B58B2DB-E42A-4761-8F96-EFBB86C83993}" destId="{D62739B1-DCC5-4874-B03D-C924943BA3AC}" srcOrd="0" destOrd="0" presId="urn:microsoft.com/office/officeart/2005/8/layout/process1"/>
    <dgm:cxn modelId="{C1701059-02DA-4165-9D7B-95F901F95D36}" type="presOf" srcId="{730F21DC-2B41-4F7D-AD1A-BBBA8A0A5B05}" destId="{59CE2D0C-F22B-452C-93F4-E0A07DF048E7}" srcOrd="0" destOrd="0" presId="urn:microsoft.com/office/officeart/2005/8/layout/process1"/>
    <dgm:cxn modelId="{966409AE-603B-49E8-9D64-61C6ECACA9E8}" type="presOf" srcId="{9D36A071-2C47-4DAD-8D69-C762D0E2DDAC}" destId="{44BC8402-1A67-4439-87B5-09C1B5087E6D}" srcOrd="0" destOrd="0" presId="urn:microsoft.com/office/officeart/2005/8/layout/process1"/>
    <dgm:cxn modelId="{CF9ECBD2-0101-4DD6-A639-27765E70B5C8}" type="presOf" srcId="{9B58B2DB-E42A-4761-8F96-EFBB86C83993}" destId="{675E3A4C-8D54-4758-B96A-FE4E77F82B40}" srcOrd="1" destOrd="0" presId="urn:microsoft.com/office/officeart/2005/8/layout/process1"/>
    <dgm:cxn modelId="{B24A1EDA-BBBC-4C43-93FF-FF7764417C01}" type="presOf" srcId="{F5F13D4B-026E-4C2A-A5ED-C2298A194C42}" destId="{04EB51BA-9049-4EC9-AD5A-E84DB842EA2F}" srcOrd="0" destOrd="0" presId="urn:microsoft.com/office/officeart/2005/8/layout/process1"/>
    <dgm:cxn modelId="{7422CCDB-F661-436A-B672-BFC84859D817}" type="presOf" srcId="{C2806D5A-5E77-460D-ABB9-F654E85466D3}" destId="{F64220FE-FE6D-4970-8142-E566943DF0B1}" srcOrd="1" destOrd="0" presId="urn:microsoft.com/office/officeart/2005/8/layout/process1"/>
    <dgm:cxn modelId="{FB88D3DD-A044-4A61-9CB3-6EB13E452FA9}" type="presOf" srcId="{8D665AD6-3F68-4362-8E8E-538F85F7ABE9}" destId="{CBBBEE2A-81D3-4043-99B6-40B05372E09B}" srcOrd="0" destOrd="0" presId="urn:microsoft.com/office/officeart/2005/8/layout/process1"/>
    <dgm:cxn modelId="{590DACB0-EA86-4B12-969F-6252D4AD8856}" type="presParOf" srcId="{CBBBEE2A-81D3-4043-99B6-40B05372E09B}" destId="{04EB51BA-9049-4EC9-AD5A-E84DB842EA2F}" srcOrd="0" destOrd="0" presId="urn:microsoft.com/office/officeart/2005/8/layout/process1"/>
    <dgm:cxn modelId="{F58034A1-8922-4743-8AD9-AF83FE43AEBC}" type="presParOf" srcId="{CBBBEE2A-81D3-4043-99B6-40B05372E09B}" destId="{D62739B1-DCC5-4874-B03D-C924943BA3AC}" srcOrd="1" destOrd="0" presId="urn:microsoft.com/office/officeart/2005/8/layout/process1"/>
    <dgm:cxn modelId="{06CBCAD0-2F56-46FA-8173-C0B3502333E0}" type="presParOf" srcId="{D62739B1-DCC5-4874-B03D-C924943BA3AC}" destId="{675E3A4C-8D54-4758-B96A-FE4E77F82B40}" srcOrd="0" destOrd="0" presId="urn:microsoft.com/office/officeart/2005/8/layout/process1"/>
    <dgm:cxn modelId="{ACE75735-BAE3-4DD8-AA3D-3C575BCB4BD0}" type="presParOf" srcId="{CBBBEE2A-81D3-4043-99B6-40B05372E09B}" destId="{59CE2D0C-F22B-452C-93F4-E0A07DF048E7}" srcOrd="2" destOrd="0" presId="urn:microsoft.com/office/officeart/2005/8/layout/process1"/>
    <dgm:cxn modelId="{A0487157-BD92-4664-97C1-809CC239FF57}" type="presParOf" srcId="{CBBBEE2A-81D3-4043-99B6-40B05372E09B}" destId="{B6A01907-66C0-4967-A82D-72DD83177DAC}" srcOrd="3" destOrd="0" presId="urn:microsoft.com/office/officeart/2005/8/layout/process1"/>
    <dgm:cxn modelId="{BEF8581C-99EF-4DAB-8299-E9FC77FF0154}" type="presParOf" srcId="{B6A01907-66C0-4967-A82D-72DD83177DAC}" destId="{F64220FE-FE6D-4970-8142-E566943DF0B1}" srcOrd="0" destOrd="0" presId="urn:microsoft.com/office/officeart/2005/8/layout/process1"/>
    <dgm:cxn modelId="{BD03BD8B-8065-48B1-8804-0BB6A1720CC3}" type="presParOf" srcId="{CBBBEE2A-81D3-4043-99B6-40B05372E09B}" destId="{44BC8402-1A67-4439-87B5-09C1B5087E6D}" srcOrd="4" destOrd="0" presId="urn:microsoft.com/office/officeart/2005/8/layout/process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EB51BA-9049-4EC9-AD5A-E84DB842EA2F}">
      <dsp:nvSpPr>
        <dsp:cNvPr id="0" name=""/>
        <dsp:cNvSpPr/>
      </dsp:nvSpPr>
      <dsp:spPr>
        <a:xfrm>
          <a:off x="7143" y="2068777"/>
          <a:ext cx="2135187" cy="12811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Collect</a:t>
          </a:r>
          <a:endParaRPr lang="en-NZ" sz="4000" kern="1200" dirty="0"/>
        </a:p>
      </dsp:txBody>
      <dsp:txXfrm>
        <a:off x="44665" y="2106299"/>
        <a:ext cx="2060143" cy="1206068"/>
      </dsp:txXfrm>
    </dsp:sp>
    <dsp:sp modelId="{D62739B1-DCC5-4874-B03D-C924943BA3AC}">
      <dsp:nvSpPr>
        <dsp:cNvPr id="0" name=""/>
        <dsp:cNvSpPr/>
      </dsp:nvSpPr>
      <dsp:spPr>
        <a:xfrm>
          <a:off x="2355850"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NZ" sz="2000" kern="1200"/>
        </a:p>
      </dsp:txBody>
      <dsp:txXfrm>
        <a:off x="2355850" y="2550475"/>
        <a:ext cx="316861" cy="317716"/>
      </dsp:txXfrm>
    </dsp:sp>
    <dsp:sp modelId="{59CE2D0C-F22B-452C-93F4-E0A07DF048E7}">
      <dsp:nvSpPr>
        <dsp:cNvPr id="0" name=""/>
        <dsp:cNvSpPr/>
      </dsp:nvSpPr>
      <dsp:spPr>
        <a:xfrm>
          <a:off x="2996406" y="2068777"/>
          <a:ext cx="2135187" cy="12811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Analyze</a:t>
          </a:r>
          <a:endParaRPr lang="en-NZ" sz="4000" kern="1200" dirty="0"/>
        </a:p>
      </dsp:txBody>
      <dsp:txXfrm>
        <a:off x="3033928" y="2106299"/>
        <a:ext cx="2060143" cy="1206068"/>
      </dsp:txXfrm>
    </dsp:sp>
    <dsp:sp modelId="{B6A01907-66C0-4967-A82D-72DD83177DAC}">
      <dsp:nvSpPr>
        <dsp:cNvPr id="0" name=""/>
        <dsp:cNvSpPr/>
      </dsp:nvSpPr>
      <dsp:spPr>
        <a:xfrm>
          <a:off x="5345112" y="2444570"/>
          <a:ext cx="452659" cy="529526"/>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889000">
            <a:lnSpc>
              <a:spcPct val="90000"/>
            </a:lnSpc>
            <a:spcBef>
              <a:spcPct val="0"/>
            </a:spcBef>
            <a:spcAft>
              <a:spcPct val="35000"/>
            </a:spcAft>
            <a:buNone/>
          </a:pPr>
          <a:endParaRPr lang="en-NZ" sz="2000" kern="1200"/>
        </a:p>
      </dsp:txBody>
      <dsp:txXfrm>
        <a:off x="5345112" y="2550475"/>
        <a:ext cx="316861" cy="317716"/>
      </dsp:txXfrm>
    </dsp:sp>
    <dsp:sp modelId="{44BC8402-1A67-4439-87B5-09C1B5087E6D}">
      <dsp:nvSpPr>
        <dsp:cNvPr id="0" name=""/>
        <dsp:cNvSpPr/>
      </dsp:nvSpPr>
      <dsp:spPr>
        <a:xfrm>
          <a:off x="5985668" y="2068777"/>
          <a:ext cx="2135187" cy="1281112"/>
        </a:xfrm>
        <a:prstGeom prst="roundRect">
          <a:avLst>
            <a:gd name="adj" fmla="val 10000"/>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0" tIns="152400" rIns="152400" bIns="152400" numCol="1" spcCol="1270" anchor="ctr" anchorCtr="0">
          <a:noAutofit/>
        </a:bodyPr>
        <a:lstStyle/>
        <a:p>
          <a:pPr marL="0" lvl="0" indent="0" algn="ctr" defTabSz="1778000">
            <a:lnSpc>
              <a:spcPct val="90000"/>
            </a:lnSpc>
            <a:spcBef>
              <a:spcPct val="0"/>
            </a:spcBef>
            <a:spcAft>
              <a:spcPct val="35000"/>
            </a:spcAft>
            <a:buNone/>
          </a:pPr>
          <a:r>
            <a:rPr lang="en-US" sz="4000" kern="1200" dirty="0"/>
            <a:t>Report</a:t>
          </a:r>
          <a:endParaRPr lang="en-NZ" sz="4000" kern="1200" dirty="0"/>
        </a:p>
      </dsp:txBody>
      <dsp:txXfrm>
        <a:off x="6023190" y="2106299"/>
        <a:ext cx="2060143" cy="1206068"/>
      </dsp:txXfrm>
    </dsp:sp>
  </dsp:spTree>
</dsp:drawing>
</file>

<file path=ppt/diagrams/layout1.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9/8/2025 9:59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9/8/2025 9:59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E15F87-9288-C413-C889-C9A1C9F1ECD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81A4644-F314-0FF5-33AA-3CCBDEFB9B8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F47924-5CC1-536F-4B54-0A497412477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24EB2648-0FE3-86ED-7022-FDC82FAE136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486FF90-77D9-D018-E5A4-0E9122017D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C4EAA78-349E-40F7-89CD-D6C8D8544F3C}"/>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7C2BEF14-84B3-5F90-83AC-178B9629F479}"/>
              </a:ext>
            </a:extLst>
          </p:cNvPr>
          <p:cNvSpPr>
            <a:spLocks noGrp="1"/>
          </p:cNvSpPr>
          <p:nvPr>
            <p:ph type="sldNum" sz="quarter" idx="5"/>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11107171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B3799-27EE-FDF9-53D0-CAC60E171A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BB001F3-C139-BBDE-23FC-8DA35E5D13A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0F1344-466E-2CD2-E7D4-BD863A0B0E0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9A30B94E-F7D1-BC78-16D3-C3862DF98DA5}"/>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5E94E4EC-A019-4C71-E203-81DE216D252A}"/>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E2E371A-FC52-B838-7F60-3B868889BE49}"/>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81A3404-DBE8-82FB-84A5-A9ABB4BC6560}"/>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63871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EECC2-F18A-F845-EE29-F93AF9CC59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FE9E45-C098-2B8D-2E2B-EB62D73B37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700A816-BD53-C954-8421-474A188BCBB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AF9F8A0-4C86-069E-D9B3-9878564A15A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8E0F0F39-D604-A412-408E-EE53AD3175B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4D40388-050D-59E5-6434-8B028B9F79DA}"/>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2DE3C29A-8366-5978-2684-E5E33D975E3D}"/>
              </a:ext>
            </a:extLst>
          </p:cNvPr>
          <p:cNvSpPr>
            <a:spLocks noGrp="1"/>
          </p:cNvSpPr>
          <p:nvPr>
            <p:ph type="sldNum" sz="quarter" idx="5"/>
          </p:nvPr>
        </p:nvSpPr>
        <p:spPr/>
        <p:txBody>
          <a:bodyPr/>
          <a:lstStyle/>
          <a:p>
            <a:fld id="{B4008EB6-D09E-4580-8CD6-DDB14511944F}" type="slidenum">
              <a:rPr lang="en-US" smtClean="0"/>
              <a:pPr/>
              <a:t>12</a:t>
            </a:fld>
            <a:endParaRPr lang="en-US"/>
          </a:p>
        </p:txBody>
      </p:sp>
    </p:spTree>
    <p:extLst>
      <p:ext uri="{BB962C8B-B14F-4D97-AF65-F5344CB8AC3E}">
        <p14:creationId xmlns:p14="http://schemas.microsoft.com/office/powerpoint/2010/main" val="260964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31CEA8-CBFD-8C2F-BA59-8323B2953C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422180A-6744-43CE-D3DA-3DB726EFB8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08AEF3-8E6C-AF8D-827E-7A9C0441EFD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8AFA2DB-457F-605D-B8F0-C4B78EA0E82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7E02206-9BD1-B2F6-042C-0BB909EAE27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1AB9CBE-EBBA-CAAB-163A-5E1F82E6C15B}"/>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39389CD6-8088-7EC6-7F70-61460CFEE12D}"/>
              </a:ext>
            </a:extLst>
          </p:cNvPr>
          <p:cNvSpPr>
            <a:spLocks noGrp="1"/>
          </p:cNvSpPr>
          <p:nvPr>
            <p:ph type="sldNum" sz="quarter" idx="5"/>
          </p:nvPr>
        </p:nvSpPr>
        <p:spPr/>
        <p:txBody>
          <a:bodyPr/>
          <a:lstStyle/>
          <a:p>
            <a:fld id="{B4008EB6-D09E-4580-8CD6-DDB14511944F}" type="slidenum">
              <a:rPr lang="en-US" smtClean="0"/>
              <a:pPr/>
              <a:t>13</a:t>
            </a:fld>
            <a:endParaRPr lang="en-US"/>
          </a:p>
        </p:txBody>
      </p:sp>
    </p:spTree>
    <p:extLst>
      <p:ext uri="{BB962C8B-B14F-4D97-AF65-F5344CB8AC3E}">
        <p14:creationId xmlns:p14="http://schemas.microsoft.com/office/powerpoint/2010/main" val="356187514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C09DD6-CFD2-D5FE-C05B-D8BD5D2B95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D5FF4B-E4D2-00B0-1D85-4C01C411F78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EF220CD-2A9A-1604-7AD0-73490CF0528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D6AAF05-2BAA-0DB4-0C6D-9E55B8BD50B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A19D9EA-0946-56DB-CF25-04BC2661F1CF}"/>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23788EA-EBF0-9295-B6FA-67A621454416}"/>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313CAF6F-F33F-121A-B616-86CA9FB445A3}"/>
              </a:ext>
            </a:extLst>
          </p:cNvPr>
          <p:cNvSpPr>
            <a:spLocks noGrp="1"/>
          </p:cNvSpPr>
          <p:nvPr>
            <p:ph type="sldNum" sz="quarter" idx="5"/>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86836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490AA9-17FA-1C21-3EFB-0AD998B0B4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187D21-F2B3-B515-9D99-123DE0EDB75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03238D2-1000-3796-FBDB-62289C497F3C}"/>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DF136C9-06D0-8516-2DE2-DABD572BE6A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FF28C2B-D584-AAD8-C148-ACE1BECD36A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23ACB38-EBDD-8E4A-E405-8A9FC2238A7F}"/>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2377D41C-99F0-407E-7C25-293BB1978A2F}"/>
              </a:ext>
            </a:extLst>
          </p:cNvPr>
          <p:cNvSpPr>
            <a:spLocks noGrp="1"/>
          </p:cNvSpPr>
          <p:nvPr>
            <p:ph type="sldNum" sz="quarter" idx="5"/>
          </p:nvPr>
        </p:nvSpPr>
        <p:spPr/>
        <p:txBody>
          <a:bodyPr/>
          <a:lstStyle/>
          <a:p>
            <a:fld id="{B4008EB6-D09E-4580-8CD6-DDB14511944F}" type="slidenum">
              <a:rPr lang="en-US" smtClean="0"/>
              <a:pPr/>
              <a:t>15</a:t>
            </a:fld>
            <a:endParaRPr lang="en-US"/>
          </a:p>
        </p:txBody>
      </p:sp>
    </p:spTree>
    <p:extLst>
      <p:ext uri="{BB962C8B-B14F-4D97-AF65-F5344CB8AC3E}">
        <p14:creationId xmlns:p14="http://schemas.microsoft.com/office/powerpoint/2010/main" val="159346416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D5213F-9C22-D0D1-D51D-1D02DFD8CBB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EB7574B-C557-B2B2-AB2A-F3ED2F5ADA6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FBE42F-7C28-B84E-BFB3-41418893301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333FDFF-CC23-BB58-C0AD-F3345A7517B8}"/>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3307895-2054-7297-DC27-136BC711C43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62428F6-97A4-B521-43C9-001BBBA97FA6}"/>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E956FE70-361D-306A-AFDB-EDF219FB8FD1}"/>
              </a:ext>
            </a:extLst>
          </p:cNvPr>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13305954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A4A971-85EB-5F52-9BEA-D2F92A74430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6B71DC-6EEC-50A4-32DA-B6B4D3DAB9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C9DF9F8-BC0D-5979-1046-830F2C9490E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73BD5A2-1668-72D4-C3AB-4F6A13B1900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5A222E7E-301B-AD19-95E1-4680E1B0553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092B051-3BEE-FD04-7E61-A162F17DD2EA}"/>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FB27ABEA-2F5B-F2AD-E8EA-866FFC648EA2}"/>
              </a:ext>
            </a:extLst>
          </p:cNvPr>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6313365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7A80ED-FD37-4646-032E-F5F18E4B163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83D81-83DC-1133-6AEF-A8ADBFDABCD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3A7492-984C-58B3-7CD5-A795F18B183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3366E76-CF7A-AB3E-AEE9-BA89286D470C}"/>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7A6B3FC-D353-8359-BDEB-ABEC503DC0F9}"/>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96731AB-8F8B-9AF2-6B88-F6D5646B3CAE}"/>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799C7CF0-B006-F3B0-2671-545F7752D562}"/>
              </a:ext>
            </a:extLst>
          </p:cNvPr>
          <p:cNvSpPr>
            <a:spLocks noGrp="1"/>
          </p:cNvSpPr>
          <p:nvPr>
            <p:ph type="sldNum" sz="quarter" idx="5"/>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2921754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7802B1-4D42-3D17-67A9-EC4822DE0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CE2F98-1B29-2D0B-B731-E2499F41F4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F83271-398B-F634-AE7B-3BDDC75EF2FB}"/>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922C02F-F4EC-7F2E-7886-96A035027F0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4496B920-A6BC-A9E2-061F-B2F7B9B448D0}"/>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20AC69-52CE-DE14-7B5B-B1D37A5E312C}"/>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D80522CD-39E5-BD2C-F6ED-10726FA58C2B}"/>
              </a:ext>
            </a:extLst>
          </p:cNvPr>
          <p:cNvSpPr>
            <a:spLocks noGrp="1"/>
          </p:cNvSpPr>
          <p:nvPr>
            <p:ph type="sldNum" sz="quarter" idx="5"/>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55939089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lnSpc>
                <a:spcPts val="1500"/>
              </a:lnSpc>
              <a:buNone/>
            </a:pPr>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81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57CCA0-671A-4070-2BFA-20ADAC1045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44E4703-D63C-449D-3861-B085364336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EC4AD0-30AE-B792-A5FB-94B8C2DAA2B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6296A16-976D-5598-3BE0-D47716490F0A}"/>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70B38F4E-D2E1-39F9-7543-101B625E49FD}"/>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4CFBC86-15BC-4C34-C959-014419341540}"/>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9E503A77-D892-1663-869C-11814C7CA9FF}"/>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2928071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51A529-9A70-76A2-B6F6-48F48EAC8CB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92D470B-ED9C-5DC8-8863-67404FC1ED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8E5CF9A-4ED2-98FD-144F-1D09286D107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0AEC20C0-665C-E259-9FF6-4F681705F6F2}"/>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8F8486F0-9FC1-00F5-BC3A-BB4AD428F7B6}"/>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759A8C0-140A-882B-DEB3-66DDC9E4ED92}"/>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367EAA9-2B4B-4B0F-2AD6-F59921DAB24C}"/>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64402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EC07A-C41F-E1AF-8CF9-AF0D1F6C15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A03C8EB-23EC-81C2-80D3-73C4C33F2E8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E0E00B-4FA5-3769-5999-39D6985C50F5}"/>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91C4683-F81D-EFB3-2988-266D9ADB266D}"/>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C929ECB-8996-AB3B-0EF9-B3D05F2D13F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7EC5AE-2C36-B807-D3CA-ABC318A9298D}"/>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E0495336-171E-181C-4E6A-426B9208EDF2}"/>
              </a:ext>
            </a:extLst>
          </p:cNvPr>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097578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024FD36-99B9-D9A8-C40B-625FE3F2973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C95D2C-E769-9CEE-92F0-390D44CF7CC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349EFA-C1A2-CEAC-0891-FCED34C6D83D}"/>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22E95F6-B8E7-519B-F164-2975E9672D8A}"/>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F36B13CB-B05A-4745-EA6E-5704B20CEEBD}"/>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2369B7-1520-D9EB-51FE-9C473DE73AC1}"/>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93C6ADD7-D6E8-6B2D-60E5-495CD64D879E}"/>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36110296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EEC48A-3FD5-4C45-47BB-CCD92D5DE34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30AAEB-A530-D430-7B6A-DDA9B34FF2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5206236-2C5B-192F-FF95-E5667317378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5D113DE-C03F-4562-DB16-BFFD5FC61FE3}"/>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94B34EC7-22EF-2947-09A4-7C9FB39202F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F87FC81-B743-C5B4-A66E-0223E97BCAEA}"/>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8D84F54E-9312-9C80-4429-6732A629409F}"/>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202617497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7C49F9-1825-6F40-7465-701AE7A6B9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FFD1A91-F7E8-A09A-8116-5C724D3234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619E1-2AE6-26AE-5336-F0CDCBDCD68C}"/>
              </a:ext>
            </a:extLst>
          </p:cNvPr>
          <p:cNvSpPr>
            <a:spLocks noGrp="1"/>
          </p:cNvSpPr>
          <p:nvPr>
            <p:ph type="body" idx="1"/>
          </p:nvPr>
        </p:nvSpPr>
        <p:spPr/>
        <p:txBody>
          <a:bodyPr/>
          <a:lstStyle/>
          <a:p>
            <a:pPr>
              <a:buNone/>
            </a:pPr>
            <a:endParaRPr lang="en-US" dirty="0"/>
          </a:p>
        </p:txBody>
      </p:sp>
      <p:sp>
        <p:nvSpPr>
          <p:cNvPr id="4" name="Header Placeholder 3">
            <a:extLst>
              <a:ext uri="{FF2B5EF4-FFF2-40B4-BE49-F238E27FC236}">
                <a16:creationId xmlns:a16="http://schemas.microsoft.com/office/drawing/2014/main" id="{2ED5521F-9731-197D-F59D-2C9ABC06897F}"/>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4E4503BD-E2D4-842D-9AE1-864164A4707B}"/>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4311FEB-EF00-BA8A-6ACF-FEB4F7B3903B}"/>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9/8/2025 9:59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60BBDC64-0FCE-4942-27DC-1D09040115D4}"/>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277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745E60D-C417-191D-0FAD-6E96E8814D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FC5E1B-5A99-2211-5C3A-BDE518A99C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622D1-F4EC-7898-A141-E0944631A4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F5F1685-55D7-2B73-62ED-F3F969CAF2B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0F46194-181A-FB06-128B-1EEB42970E6E}"/>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12C2542-2F8D-2CB7-F610-947CC73BD9E1}"/>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04B4DA36-6842-B624-31E0-579BDC9C7313}"/>
              </a:ext>
            </a:extLst>
          </p:cNvPr>
          <p:cNvSpPr>
            <a:spLocks noGrp="1"/>
          </p:cNvSpPr>
          <p:nvPr>
            <p:ph type="sldNum" sz="quarter" idx="5"/>
          </p:nvPr>
        </p:nvSpPr>
        <p:spPr/>
        <p:txBody>
          <a:bodyPr/>
          <a:lstStyle/>
          <a:p>
            <a:fld id="{B4008EB6-D09E-4580-8CD6-DDB14511944F}" type="slidenum">
              <a:rPr lang="en-US" smtClean="0"/>
              <a:pPr/>
              <a:t>3</a:t>
            </a:fld>
            <a:endParaRPr lang="en-US"/>
          </a:p>
        </p:txBody>
      </p:sp>
    </p:spTree>
    <p:extLst>
      <p:ext uri="{BB962C8B-B14F-4D97-AF65-F5344CB8AC3E}">
        <p14:creationId xmlns:p14="http://schemas.microsoft.com/office/powerpoint/2010/main" val="312655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a:t>
            </a:fld>
            <a:endParaRPr lang="en-US"/>
          </a:p>
        </p:txBody>
      </p:sp>
    </p:spTree>
    <p:extLst>
      <p:ext uri="{BB962C8B-B14F-4D97-AF65-F5344CB8AC3E}">
        <p14:creationId xmlns:p14="http://schemas.microsoft.com/office/powerpoint/2010/main" val="22720243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3685EA-9CF9-F8B6-A29F-DBD0443B28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D5B922D-9771-DE50-0819-A662369FB94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2C782F-9939-29FF-1B15-670B6CF032F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B7CDF70-0227-9D1D-6FB7-0B0736B702EE}"/>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034CDA8C-5DC8-174C-914E-78EC6C5048E6}"/>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2ED7A3-ABF6-0A76-1D32-4E1C8B014567}"/>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DE0191E2-0508-E341-9874-2B4266B34626}"/>
              </a:ext>
            </a:extLst>
          </p:cNvPr>
          <p:cNvSpPr>
            <a:spLocks noGrp="1"/>
          </p:cNvSpPr>
          <p:nvPr>
            <p:ph type="sldNum" sz="quarter" idx="5"/>
          </p:nvPr>
        </p:nvSpPr>
        <p:spPr/>
        <p:txBody>
          <a:bodyPr/>
          <a:lstStyle/>
          <a:p>
            <a:fld id="{B4008EB6-D09E-4580-8CD6-DDB14511944F}" type="slidenum">
              <a:rPr lang="en-US" smtClean="0"/>
              <a:pPr/>
              <a:t>5</a:t>
            </a:fld>
            <a:endParaRPr lang="en-US"/>
          </a:p>
        </p:txBody>
      </p:sp>
    </p:spTree>
    <p:extLst>
      <p:ext uri="{BB962C8B-B14F-4D97-AF65-F5344CB8AC3E}">
        <p14:creationId xmlns:p14="http://schemas.microsoft.com/office/powerpoint/2010/main" val="32260880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FF8066-AD25-A9A3-E639-F01A036BE3E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AE96626-E9A4-4A05-649B-0C76B26865D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0BCADA-0D0C-367D-F6D3-A30B4B9A2726}"/>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D33BC85F-A299-6034-2907-FC2FAFC47DC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DA2C9AD8-85DA-D1AC-5C71-77076B7EC10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618AB9D-75A0-22D8-6BF6-6124DBBEDC53}"/>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ED2D9909-8770-BAF2-1939-3C50F655545C}"/>
              </a:ext>
            </a:extLst>
          </p:cNvPr>
          <p:cNvSpPr>
            <a:spLocks noGrp="1"/>
          </p:cNvSpPr>
          <p:nvPr>
            <p:ph type="sldNum" sz="quarter" idx="5"/>
          </p:nvPr>
        </p:nvSpPr>
        <p:spPr/>
        <p:txBody>
          <a:bodyPr/>
          <a:lstStyle/>
          <a:p>
            <a:fld id="{B4008EB6-D09E-4580-8CD6-DDB14511944F}" type="slidenum">
              <a:rPr lang="en-US" smtClean="0"/>
              <a:pPr/>
              <a:t>6</a:t>
            </a:fld>
            <a:endParaRPr lang="en-US"/>
          </a:p>
        </p:txBody>
      </p:sp>
    </p:spTree>
    <p:extLst>
      <p:ext uri="{BB962C8B-B14F-4D97-AF65-F5344CB8AC3E}">
        <p14:creationId xmlns:p14="http://schemas.microsoft.com/office/powerpoint/2010/main" val="21176544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958FE19-D0E4-6427-9541-4272B87873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132CC47-D7C0-2240-B56A-19A1B88D80E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0A8E39-2077-F1EC-2094-0373D4B2ABF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6C0E2E0E-9123-A5CE-CDBD-7707F24DE7B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01B59E4-ACD4-A03D-B94A-52427775DDF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2A59BFE-0D4F-A386-03A7-5B40F23EE44B}"/>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64654A01-15DD-24E7-3B97-A6434343D69B}"/>
              </a:ext>
            </a:extLst>
          </p:cNvPr>
          <p:cNvSpPr>
            <a:spLocks noGrp="1"/>
          </p:cNvSpPr>
          <p:nvPr>
            <p:ph type="sldNum" sz="quarter" idx="5"/>
          </p:nvPr>
        </p:nvSpPr>
        <p:spPr/>
        <p:txBody>
          <a:bodyPr/>
          <a:lstStyle/>
          <a:p>
            <a:fld id="{B4008EB6-D09E-4580-8CD6-DDB14511944F}" type="slidenum">
              <a:rPr lang="en-US" smtClean="0"/>
              <a:pPr/>
              <a:t>7</a:t>
            </a:fld>
            <a:endParaRPr lang="en-US"/>
          </a:p>
        </p:txBody>
      </p:sp>
    </p:spTree>
    <p:extLst>
      <p:ext uri="{BB962C8B-B14F-4D97-AF65-F5344CB8AC3E}">
        <p14:creationId xmlns:p14="http://schemas.microsoft.com/office/powerpoint/2010/main" val="421616720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5B3F855-1E76-2A57-3A5A-D43B81F96C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869736-0024-BAFA-4FA5-D6F1C43BF34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E83BF00-E315-5372-7138-4C8D47663D41}"/>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77C2B9B-F70B-13C8-FF73-1EE69D74CAE6}"/>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1FFBDE8-6987-0CDD-A5B3-535F25D39B8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660F492-3EE2-8DE2-FC14-F504CCE296FE}"/>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C319CA1A-0B1B-3F97-91EF-3771FF1B859D}"/>
              </a:ext>
            </a:extLst>
          </p:cNvPr>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4051741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FCE9D-0711-E746-9D00-F1E6802850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EFC49F-985C-0330-2B4A-762D09765C5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28C513A-FC21-BA87-BA7B-94E01509A0E2}"/>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7BE40777-476B-F346-0A50-ECEB615E8C22}"/>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F2AFD1A-956C-DBA3-AE16-BD0F6AD11ED3}"/>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77B210C-2AFB-A3A7-C237-4CDAFE4A313F}"/>
              </a:ext>
            </a:extLst>
          </p:cNvPr>
          <p:cNvSpPr>
            <a:spLocks noGrp="1"/>
          </p:cNvSpPr>
          <p:nvPr>
            <p:ph type="dt" idx="1"/>
          </p:nvPr>
        </p:nvSpPr>
        <p:spPr/>
        <p:txBody>
          <a:bodyPr/>
          <a:lstStyle/>
          <a:p>
            <a:fld id="{386CE63F-9E7F-4C04-9D0D-FCA25A8E9E86}" type="datetime8">
              <a:rPr lang="en-US" smtClean="0"/>
              <a:t>9/8/2025 9:59 AM</a:t>
            </a:fld>
            <a:endParaRPr lang="en-US"/>
          </a:p>
        </p:txBody>
      </p:sp>
      <p:sp>
        <p:nvSpPr>
          <p:cNvPr id="7" name="Slide Number Placeholder 6">
            <a:extLst>
              <a:ext uri="{FF2B5EF4-FFF2-40B4-BE49-F238E27FC236}">
                <a16:creationId xmlns:a16="http://schemas.microsoft.com/office/drawing/2014/main" id="{C00B7FEA-3C2C-0EDC-575F-6BE52404148F}"/>
              </a:ext>
            </a:extLst>
          </p:cNvPr>
          <p:cNvSpPr>
            <a:spLocks noGrp="1"/>
          </p:cNvSpPr>
          <p:nvPr>
            <p:ph type="sldNum" sz="quarter" idx="5"/>
          </p:nvPr>
        </p:nvSpPr>
        <p:spPr/>
        <p:txBody>
          <a:bodyPr/>
          <a:lstStyle/>
          <a:p>
            <a:fld id="{B4008EB6-D09E-4580-8CD6-DDB14511944F}" type="slidenum">
              <a:rPr lang="en-US" smtClean="0"/>
              <a:pPr/>
              <a:t>9</a:t>
            </a:fld>
            <a:endParaRPr lang="en-US"/>
          </a:p>
        </p:txBody>
      </p:sp>
    </p:spTree>
    <p:extLst>
      <p:ext uri="{BB962C8B-B14F-4D97-AF65-F5344CB8AC3E}">
        <p14:creationId xmlns:p14="http://schemas.microsoft.com/office/powerpoint/2010/main" val="295641769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9/8/2025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9/8/2025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67.xml"/><Relationship Id="rId5" Type="http://schemas.openxmlformats.org/officeDocument/2006/relationships/image" Target="../media/image60.svg"/><Relationship Id="rId4" Type="http://schemas.openxmlformats.org/officeDocument/2006/relationships/image" Target="../media/image59.pn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98.xml"/></Relationships>
</file>

<file path=ppt/slides/_rels/slide12.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svg"/><Relationship Id="rId3" Type="http://schemas.openxmlformats.org/officeDocument/2006/relationships/image" Target="../media/image41.png"/><Relationship Id="rId7" Type="http://schemas.microsoft.com/office/2007/relationships/hdphoto" Target="../media/hdphoto1.wdp"/><Relationship Id="rId12" Type="http://schemas.openxmlformats.org/officeDocument/2006/relationships/image" Target="../media/image68.png"/><Relationship Id="rId2" Type="http://schemas.openxmlformats.org/officeDocument/2006/relationships/notesSlide" Target="../notesSlides/notesSlide12.xml"/><Relationship Id="rId1" Type="http://schemas.openxmlformats.org/officeDocument/2006/relationships/slideLayout" Target="../slideLayouts/slideLayout267.xml"/><Relationship Id="rId6" Type="http://schemas.openxmlformats.org/officeDocument/2006/relationships/image" Target="../media/image63.png"/><Relationship Id="rId11" Type="http://schemas.openxmlformats.org/officeDocument/2006/relationships/image" Target="../media/image67.svg"/><Relationship Id="rId5" Type="http://schemas.openxmlformats.org/officeDocument/2006/relationships/image" Target="../media/image62.png"/><Relationship Id="rId15" Type="http://schemas.openxmlformats.org/officeDocument/2006/relationships/image" Target="../media/image71.svg"/><Relationship Id="rId10" Type="http://schemas.openxmlformats.org/officeDocument/2006/relationships/image" Target="../media/image66.png"/><Relationship Id="rId4" Type="http://schemas.openxmlformats.org/officeDocument/2006/relationships/image" Target="../media/image61.png"/><Relationship Id="rId9" Type="http://schemas.openxmlformats.org/officeDocument/2006/relationships/image" Target="../media/image65.svg"/><Relationship Id="rId14" Type="http://schemas.openxmlformats.org/officeDocument/2006/relationships/image" Target="../media/image70.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62.png"/><Relationship Id="rId2" Type="http://schemas.openxmlformats.org/officeDocument/2006/relationships/notesSlide" Target="../notesSlides/notesSlide13.xml"/><Relationship Id="rId1" Type="http://schemas.openxmlformats.org/officeDocument/2006/relationships/slideLayout" Target="../slideLayouts/slideLayout267.xml"/><Relationship Id="rId6" Type="http://schemas.openxmlformats.org/officeDocument/2006/relationships/image" Target="../media/image61.png"/><Relationship Id="rId5" Type="http://schemas.openxmlformats.org/officeDocument/2006/relationships/image" Target="../media/image73.svg"/><Relationship Id="rId4" Type="http://schemas.openxmlformats.org/officeDocument/2006/relationships/image" Target="../media/image72.png"/></Relationships>
</file>

<file path=ppt/slides/_rels/slide14.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65.svg"/><Relationship Id="rId12"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267.xml"/><Relationship Id="rId6" Type="http://schemas.openxmlformats.org/officeDocument/2006/relationships/image" Target="../media/image64.png"/><Relationship Id="rId11" Type="http://schemas.openxmlformats.org/officeDocument/2006/relationships/image" Target="../media/image69.svg"/><Relationship Id="rId5" Type="http://schemas.openxmlformats.org/officeDocument/2006/relationships/image" Target="../media/image75.svg"/><Relationship Id="rId15" Type="http://schemas.openxmlformats.org/officeDocument/2006/relationships/image" Target="../media/image77.svg"/><Relationship Id="rId10" Type="http://schemas.openxmlformats.org/officeDocument/2006/relationships/image" Target="../media/image68.png"/><Relationship Id="rId4" Type="http://schemas.openxmlformats.org/officeDocument/2006/relationships/image" Target="../media/image74.png"/><Relationship Id="rId9" Type="http://schemas.openxmlformats.org/officeDocument/2006/relationships/image" Target="../media/image67.svg"/><Relationship Id="rId14" Type="http://schemas.openxmlformats.org/officeDocument/2006/relationships/image" Target="../media/image7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67.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67.xml"/><Relationship Id="rId5" Type="http://schemas.openxmlformats.org/officeDocument/2006/relationships/image" Target="../media/image79.svg"/><Relationship Id="rId4" Type="http://schemas.openxmlformats.org/officeDocument/2006/relationships/image" Target="../media/image78.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67.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67.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67.xml"/><Relationship Id="rId4" Type="http://schemas.openxmlformats.org/officeDocument/2006/relationships/image" Target="../media/image80.png"/></Relationships>
</file>

<file path=ppt/slides/_rels/slide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hyperlink" Target="https://x.com/lukemurraynz" TargetMode="External"/><Relationship Id="rId7" Type="http://schemas.openxmlformats.org/officeDocument/2006/relationships/image" Target="../media/image42.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www.youtube.com/@lukemurraynz" TargetMode="External"/><Relationship Id="rId5" Type="http://schemas.openxmlformats.org/officeDocument/2006/relationships/hyperlink" Target="https://luke.geek.nz/" TargetMode="External"/><Relationship Id="rId10" Type="http://schemas.openxmlformats.org/officeDocument/2006/relationships/image" Target="../media/image45.jpeg"/><Relationship Id="rId4" Type="http://schemas.openxmlformats.org/officeDocument/2006/relationships/hyperlink" Target="https://www.linkedin.com/in/ljmurray/" TargetMode="External"/><Relationship Id="rId9" Type="http://schemas.openxmlformats.org/officeDocument/2006/relationships/image" Target="../media/image44.png"/></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9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98.xml"/><Relationship Id="rId4" Type="http://schemas.openxmlformats.org/officeDocument/2006/relationships/image" Target="../media/image81.png"/></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67.xml"/><Relationship Id="rId5" Type="http://schemas.openxmlformats.org/officeDocument/2006/relationships/image" Target="../media/image83.png"/><Relationship Id="rId4" Type="http://schemas.openxmlformats.org/officeDocument/2006/relationships/image" Target="../media/image82.png"/></Relationships>
</file>

<file path=ppt/slides/_rels/slide23.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1.png"/><Relationship Id="rId7" Type="http://schemas.openxmlformats.org/officeDocument/2006/relationships/diagramColors" Target="../diagrams/colors1.xml"/><Relationship Id="rId2" Type="http://schemas.openxmlformats.org/officeDocument/2006/relationships/notesSlide" Target="../notesSlides/notesSlide23.xml"/><Relationship Id="rId1" Type="http://schemas.openxmlformats.org/officeDocument/2006/relationships/slideLayout" Target="../slideLayouts/slideLayout267.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67.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98.xml"/></Relationships>
</file>

<file path=ppt/slides/_rels/slide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67.xm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50.svg"/><Relationship Id="rId2" Type="http://schemas.openxmlformats.org/officeDocument/2006/relationships/notesSlide" Target="../notesSlides/notesSlide4.xml"/><Relationship Id="rId1" Type="http://schemas.openxmlformats.org/officeDocument/2006/relationships/slideLayout" Target="../slideLayouts/slideLayout267.xml"/><Relationship Id="rId6" Type="http://schemas.openxmlformats.org/officeDocument/2006/relationships/image" Target="../media/image49.png"/><Relationship Id="rId5" Type="http://schemas.openxmlformats.org/officeDocument/2006/relationships/image" Target="../media/image48.svg"/><Relationship Id="rId4" Type="http://schemas.openxmlformats.org/officeDocument/2006/relationships/image" Target="../media/image47.png"/><Relationship Id="rId9" Type="http://schemas.openxmlformats.org/officeDocument/2006/relationships/image" Target="../media/image52.svg"/></Relationships>
</file>

<file path=ppt/slides/_rels/slide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6.svg"/><Relationship Id="rId2" Type="http://schemas.openxmlformats.org/officeDocument/2006/relationships/notesSlide" Target="../notesSlides/notesSlide5.xml"/><Relationship Id="rId1" Type="http://schemas.openxmlformats.org/officeDocument/2006/relationships/slideLayout" Target="../slideLayouts/slideLayout267.xml"/><Relationship Id="rId6" Type="http://schemas.openxmlformats.org/officeDocument/2006/relationships/image" Target="../media/image55.png"/><Relationship Id="rId5" Type="http://schemas.openxmlformats.org/officeDocument/2006/relationships/image" Target="../media/image54.svg"/><Relationship Id="rId4" Type="http://schemas.openxmlformats.org/officeDocument/2006/relationships/image" Target="../media/image53.pn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67.xml"/><Relationship Id="rId5" Type="http://schemas.openxmlformats.org/officeDocument/2006/relationships/image" Target="../media/image58.svg"/><Relationship Id="rId4" Type="http://schemas.openxmlformats.org/officeDocument/2006/relationships/image" Target="../media/image57.png"/></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67.xml"/></Relationships>
</file>

<file path=ppt/slides/_rels/slide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67.xml"/><Relationship Id="rId5" Type="http://schemas.openxmlformats.org/officeDocument/2006/relationships/image" Target="../media/image60.svg"/><Relationship Id="rId4" Type="http://schemas.openxmlformats.org/officeDocument/2006/relationships/image" Target="../media/image59.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67.xml"/><Relationship Id="rId5" Type="http://schemas.openxmlformats.org/officeDocument/2006/relationships/image" Target="../media/image60.svg"/><Relationship Id="rId4" Type="http://schemas.openxmlformats.org/officeDocument/2006/relationships/image" Target="../media/image5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1302343" y="3649029"/>
            <a:ext cx="9587311" cy="48564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With Microsoft Azure</a:t>
            </a:r>
          </a:p>
        </p:txBody>
      </p:sp>
      <p:sp>
        <p:nvSpPr>
          <p:cNvPr id="2" name="TextBox 1">
            <a:extLst>
              <a:ext uri="{FF2B5EF4-FFF2-40B4-BE49-F238E27FC236}">
                <a16:creationId xmlns:a16="http://schemas.microsoft.com/office/drawing/2014/main" id="{F04BEC8F-37ED-FC0E-A9DE-90942A0F499C}"/>
              </a:ext>
            </a:extLst>
          </p:cNvPr>
          <p:cNvSpPr txBox="1"/>
          <p:nvPr/>
        </p:nvSpPr>
        <p:spPr>
          <a:xfrm>
            <a:off x="1242270" y="2850444"/>
            <a:ext cx="9707455"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Workload Resiliency</a:t>
            </a: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B348B2-8829-615A-00F3-4923E9C26A2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89982F9-5C99-E53E-4D06-38F0C562EB2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4">
            <a:extLst>
              <a:ext uri="{FF2B5EF4-FFF2-40B4-BE49-F238E27FC236}">
                <a16:creationId xmlns:a16="http://schemas.microsoft.com/office/drawing/2014/main" id="{04294A8E-CEED-B344-D828-26A53CEE8803}"/>
              </a:ext>
            </a:extLst>
          </p:cNvPr>
          <p:cNvSpPr>
            <a:spLocks noGrp="1"/>
          </p:cNvSpPr>
          <p:nvPr>
            <p:ph type="title"/>
          </p:nvPr>
        </p:nvSpPr>
        <p:spPr>
          <a:xfrm>
            <a:off x="588263" y="457200"/>
            <a:ext cx="11018520" cy="553998"/>
          </a:xfrm>
        </p:spPr>
        <p:txBody>
          <a:bodyPr/>
          <a:lstStyle/>
          <a:p>
            <a:r>
              <a:rPr lang="en-US" dirty="0">
                <a:solidFill>
                  <a:schemeClr val="tx1">
                    <a:alpha val="20000"/>
                  </a:schemeClr>
                </a:solidFill>
              </a:rPr>
              <a:t>Geographies / Regions / </a:t>
            </a:r>
            <a:r>
              <a:rPr lang="en-US" dirty="0"/>
              <a:t>Availability Zones (AZs) </a:t>
            </a:r>
          </a:p>
        </p:txBody>
      </p:sp>
      <p:sp>
        <p:nvSpPr>
          <p:cNvPr id="4" name="Text Placeholder 4">
            <a:extLst>
              <a:ext uri="{FF2B5EF4-FFF2-40B4-BE49-F238E27FC236}">
                <a16:creationId xmlns:a16="http://schemas.microsoft.com/office/drawing/2014/main" id="{3B01905E-B0E4-597F-B1C7-E8CDF901B917}"/>
              </a:ext>
              <a:ext uri="{C183D7F6-B498-43B3-948B-1728B52AA6E4}">
                <adec:decorative xmlns:adec="http://schemas.microsoft.com/office/drawing/2017/decorative" val="1"/>
              </a:ext>
            </a:extLst>
          </p:cNvPr>
          <p:cNvSpPr txBox="1">
            <a:spLocks/>
          </p:cNvSpPr>
          <p:nvPr/>
        </p:nvSpPr>
        <p:spPr>
          <a:xfrm>
            <a:off x="596708" y="2892325"/>
            <a:ext cx="4411855" cy="196977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spcAft>
                <a:spcPts val="400"/>
              </a:spcAft>
              <a:buNone/>
            </a:pPr>
            <a:r>
              <a:rPr lang="en-US" sz="1600" dirty="0">
                <a:solidFill>
                  <a:schemeClr val="tx1">
                    <a:alpha val="20000"/>
                  </a:schemeClr>
                </a:solidFill>
                <a:latin typeface="Segoe UI Semibold"/>
              </a:rPr>
              <a:t>Each Azure Region is comprised of one or more datacenters that sit within a fixed metro-level boundary</a:t>
            </a:r>
          </a:p>
          <a:p>
            <a:pPr marL="0" indent="0">
              <a:spcBef>
                <a:spcPts val="400"/>
              </a:spcBef>
              <a:spcAft>
                <a:spcPts val="200"/>
              </a:spcAft>
              <a:buNone/>
            </a:pPr>
            <a:r>
              <a:rPr lang="en-US" sz="1200" dirty="0">
                <a:solidFill>
                  <a:srgbClr val="FFFFFF">
                    <a:alpha val="20000"/>
                  </a:srgbClr>
                </a:solidFill>
              </a:rPr>
              <a:t>Usually a single city, within a </a:t>
            </a:r>
            <a:r>
              <a:rPr lang="en-US" sz="1200" dirty="0">
                <a:solidFill>
                  <a:srgbClr val="FFFFFF">
                    <a:alpha val="20000"/>
                  </a:srgbClr>
                </a:solidFill>
                <a:latin typeface="+mj-lt"/>
              </a:rPr>
              <a:t>latency-defined</a:t>
            </a:r>
            <a:r>
              <a:rPr lang="en-US" sz="1200" dirty="0">
                <a:solidFill>
                  <a:srgbClr val="FFFFFF">
                    <a:alpha val="20000"/>
                  </a:srgbClr>
                </a:solidFill>
              </a:rPr>
              <a:t> perimeter to enable synchronous data replication</a:t>
            </a:r>
          </a:p>
          <a:p>
            <a:pPr marL="0" indent="0">
              <a:spcBef>
                <a:spcPts val="0"/>
              </a:spcBef>
              <a:spcAft>
                <a:spcPts val="400"/>
              </a:spcAft>
              <a:buNone/>
            </a:pPr>
            <a:r>
              <a:rPr lang="en-US" sz="1100" dirty="0">
                <a:solidFill>
                  <a:srgbClr val="FFFFFF">
                    <a:alpha val="20000"/>
                  </a:srgbClr>
                </a:solidFill>
              </a:rPr>
              <a:t>≤1.2ms inter-AZ RTT (&lt;~120km)</a:t>
            </a:r>
          </a:p>
          <a:p>
            <a:pPr marL="0" indent="0">
              <a:spcBef>
                <a:spcPts val="400"/>
              </a:spcBef>
              <a:spcAft>
                <a:spcPts val="800"/>
              </a:spcAft>
              <a:buNone/>
            </a:pPr>
            <a:r>
              <a:rPr lang="en-US" sz="1200" dirty="0">
                <a:solidFill>
                  <a:srgbClr val="FFFFFF">
                    <a:alpha val="20000"/>
                  </a:srgbClr>
                </a:solidFill>
              </a:rPr>
              <a:t>Azure serializes platform updates across </a:t>
            </a:r>
            <a:r>
              <a:rPr lang="en-US" sz="1200" dirty="0">
                <a:solidFill>
                  <a:srgbClr val="FFFFFF">
                    <a:alpha val="20000"/>
                  </a:srgbClr>
                </a:solidFill>
                <a:latin typeface="+mj-lt"/>
              </a:rPr>
              <a:t>‘paired regions’</a:t>
            </a:r>
            <a:r>
              <a:rPr lang="en-US" sz="1200" dirty="0">
                <a:solidFill>
                  <a:srgbClr val="FFFFFF">
                    <a:alpha val="20000"/>
                  </a:srgbClr>
                </a:solidFill>
              </a:rPr>
              <a:t> to ensure that only one region in each pair updates at a time</a:t>
            </a:r>
          </a:p>
        </p:txBody>
      </p:sp>
      <p:sp>
        <p:nvSpPr>
          <p:cNvPr id="5" name="Text Placeholder 4">
            <a:extLst>
              <a:ext uri="{FF2B5EF4-FFF2-40B4-BE49-F238E27FC236}">
                <a16:creationId xmlns:a16="http://schemas.microsoft.com/office/drawing/2014/main" id="{403821C6-4B4C-E5FD-866E-DCABE0195245}"/>
              </a:ext>
              <a:ext uri="{C183D7F6-B498-43B3-948B-1728B52AA6E4}">
                <adec:decorative xmlns:adec="http://schemas.microsoft.com/office/drawing/2017/decorative" val="1"/>
              </a:ext>
            </a:extLst>
          </p:cNvPr>
          <p:cNvSpPr txBox="1">
            <a:spLocks/>
          </p:cNvSpPr>
          <p:nvPr/>
        </p:nvSpPr>
        <p:spPr>
          <a:xfrm>
            <a:off x="596708" y="1348596"/>
            <a:ext cx="4411855" cy="1354217"/>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400"/>
              </a:spcBef>
              <a:spcAft>
                <a:spcPts val="4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alpha val="20000"/>
                  </a:schemeClr>
                </a:solidFill>
                <a:effectLst/>
                <a:uLnTx/>
                <a:uFillTx/>
                <a:latin typeface="Segoe UI Semibold"/>
              </a:rPr>
              <a:t>Each Azure Geography is comprised of </a:t>
            </a:r>
            <a:r>
              <a:rPr lang="en-US" sz="1600" b="1" dirty="0">
                <a:ln w="3175">
                  <a:noFill/>
                </a:ln>
                <a:solidFill>
                  <a:schemeClr val="tx1">
                    <a:alpha val="20000"/>
                  </a:schemeClr>
                </a:solidFill>
                <a:latin typeface="+mj-lt"/>
              </a:rPr>
              <a:t>one or more Azure regions </a:t>
            </a:r>
            <a:r>
              <a:rPr kumimoji="0" lang="en-US" sz="1600" b="0" i="0" u="none" strike="noStrike" kern="1200" cap="none" spc="0" normalizeH="0" baseline="0" noProof="0" dirty="0">
                <a:ln>
                  <a:noFill/>
                </a:ln>
                <a:solidFill>
                  <a:schemeClr val="tx1">
                    <a:alpha val="20000"/>
                  </a:schemeClr>
                </a:solidFill>
                <a:effectLst/>
                <a:uLnTx/>
                <a:uFillTx/>
                <a:latin typeface="Segoe UI Semibold"/>
              </a:rPr>
              <a:t>that sit within a fixed </a:t>
            </a:r>
            <a:r>
              <a:rPr lang="en-US" sz="1600" b="1" dirty="0">
                <a:ln w="3175">
                  <a:noFill/>
                </a:ln>
                <a:solidFill>
                  <a:schemeClr val="tx1">
                    <a:alpha val="20000"/>
                  </a:schemeClr>
                </a:solidFill>
                <a:latin typeface="+mj-lt"/>
              </a:rPr>
              <a:t>data residency boundary </a:t>
            </a:r>
          </a:p>
          <a:p>
            <a:pPr marL="0" marR="0" lvl="0" indent="0" algn="l" defTabSz="932742" rtl="0" eaLnBrk="1" fontAlgn="auto" latinLnBrk="0" hangingPunct="1">
              <a:lnSpc>
                <a:spcPct val="100000"/>
              </a:lnSpc>
              <a:spcBef>
                <a:spcPts val="400"/>
              </a:spcBef>
              <a:spcAft>
                <a:spcPts val="8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tx1">
                    <a:alpha val="20000"/>
                  </a:schemeClr>
                </a:solidFill>
                <a:effectLst/>
                <a:uLnTx/>
                <a:uFillTx/>
                <a:latin typeface="Segoe UI"/>
              </a:rPr>
              <a:t>In each geography, we have </a:t>
            </a:r>
            <a:r>
              <a:rPr kumimoji="0" lang="en-US" sz="1200" b="0" i="0" u="none" strike="noStrike" kern="1200" cap="none" spc="0" normalizeH="0" baseline="0" noProof="0" dirty="0">
                <a:ln>
                  <a:noFill/>
                </a:ln>
                <a:solidFill>
                  <a:schemeClr val="tx1">
                    <a:alpha val="20000"/>
                  </a:schemeClr>
                </a:solidFill>
                <a:effectLst/>
                <a:uLnTx/>
                <a:uFillTx/>
                <a:latin typeface="+mj-lt"/>
              </a:rPr>
              <a:t>at least one</a:t>
            </a:r>
            <a:br>
              <a:rPr kumimoji="0" lang="en-US" sz="1200" b="0" i="0" u="none" strike="noStrike" kern="1200" cap="none" spc="0" normalizeH="0" baseline="0" noProof="0" dirty="0">
                <a:ln>
                  <a:noFill/>
                </a:ln>
                <a:solidFill>
                  <a:schemeClr val="tx1">
                    <a:alpha val="20000"/>
                  </a:schemeClr>
                </a:solidFill>
                <a:effectLst/>
                <a:uLnTx/>
                <a:uFillTx/>
                <a:latin typeface="+mj-lt"/>
              </a:rPr>
            </a:br>
            <a:r>
              <a:rPr kumimoji="0" lang="en-US" sz="1200" b="0" i="0" u="none" strike="noStrike" kern="1200" cap="none" spc="0" normalizeH="0" baseline="0" noProof="0" dirty="0">
                <a:ln>
                  <a:noFill/>
                </a:ln>
                <a:solidFill>
                  <a:schemeClr val="tx1">
                    <a:alpha val="20000"/>
                  </a:schemeClr>
                </a:solidFill>
                <a:effectLst/>
                <a:uLnTx/>
                <a:uFillTx/>
                <a:latin typeface="+mj-lt"/>
              </a:rPr>
              <a:t>region</a:t>
            </a:r>
            <a:r>
              <a:rPr kumimoji="0" lang="en-US" sz="1200" b="0" i="0" u="none" strike="noStrike" kern="1200" cap="none" spc="0" normalizeH="0" baseline="0" noProof="0" dirty="0">
                <a:ln>
                  <a:noFill/>
                </a:ln>
                <a:solidFill>
                  <a:schemeClr val="tx1">
                    <a:alpha val="20000"/>
                  </a:schemeClr>
                </a:solidFill>
                <a:effectLst/>
                <a:uLnTx/>
                <a:uFillTx/>
                <a:latin typeface="Segoe UI"/>
              </a:rPr>
              <a:t> equipped with </a:t>
            </a:r>
            <a:r>
              <a:rPr lang="en-US" sz="1200" dirty="0">
                <a:solidFill>
                  <a:schemeClr val="tx1">
                    <a:alpha val="20000"/>
                  </a:schemeClr>
                </a:solidFill>
                <a:latin typeface="+mj-lt"/>
              </a:rPr>
              <a:t>Availability Zones</a:t>
            </a:r>
          </a:p>
        </p:txBody>
      </p:sp>
      <p:cxnSp>
        <p:nvCxnSpPr>
          <p:cNvPr id="6" name="Straight Connector 5">
            <a:extLst>
              <a:ext uri="{FF2B5EF4-FFF2-40B4-BE49-F238E27FC236}">
                <a16:creationId xmlns:a16="http://schemas.microsoft.com/office/drawing/2014/main" id="{5ADEAFF6-0194-6D22-5928-3E5AAF8C8454}"/>
              </a:ext>
              <a:ext uri="{C183D7F6-B498-43B3-948B-1728B52AA6E4}">
                <adec:decorative xmlns:adec="http://schemas.microsoft.com/office/drawing/2017/decorative" val="1"/>
              </a:ext>
            </a:extLst>
          </p:cNvPr>
          <p:cNvCxnSpPr>
            <a:cxnSpLocks/>
          </p:cNvCxnSpPr>
          <p:nvPr/>
        </p:nvCxnSpPr>
        <p:spPr>
          <a:xfrm>
            <a:off x="596708" y="2797569"/>
            <a:ext cx="4049433"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E935A2B9-7AF9-E30C-F99B-31688B144AAE}"/>
              </a:ext>
              <a:ext uri="{C183D7F6-B498-43B3-948B-1728B52AA6E4}">
                <adec:decorative xmlns:adec="http://schemas.microsoft.com/office/drawing/2017/decorative" val="1"/>
              </a:ext>
            </a:extLst>
          </p:cNvPr>
          <p:cNvCxnSpPr>
            <a:cxnSpLocks/>
          </p:cNvCxnSpPr>
          <p:nvPr/>
        </p:nvCxnSpPr>
        <p:spPr>
          <a:xfrm>
            <a:off x="596708" y="4956851"/>
            <a:ext cx="4049433"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8" name="Text Placeholder 4">
            <a:extLst>
              <a:ext uri="{FF2B5EF4-FFF2-40B4-BE49-F238E27FC236}">
                <a16:creationId xmlns:a16="http://schemas.microsoft.com/office/drawing/2014/main" id="{6CA9A4AE-6A7E-4232-DA81-36AA4007A0DF}"/>
              </a:ext>
            </a:extLst>
          </p:cNvPr>
          <p:cNvSpPr txBox="1">
            <a:spLocks/>
          </p:cNvSpPr>
          <p:nvPr/>
        </p:nvSpPr>
        <p:spPr>
          <a:xfrm>
            <a:off x="596708" y="5051606"/>
            <a:ext cx="4049433" cy="1251625"/>
          </a:xfrm>
          <a:prstGeom prst="rect">
            <a:avLst/>
          </a:prstGeom>
        </p:spPr>
        <p:txBody>
          <a:bodyPr wrap="square"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400"/>
              </a:spcBef>
              <a:spcAft>
                <a:spcPts val="400"/>
              </a:spcAft>
              <a:buClrTx/>
              <a:buSzPct val="90000"/>
              <a:buFont typeface="Wingdings" panose="05000000000000000000" pitchFamily="2" charset="2"/>
              <a:buNone/>
              <a:tabLst/>
              <a:defRPr/>
            </a:pPr>
            <a:r>
              <a:rPr lang="en-US" sz="1600" dirty="0">
                <a:solidFill>
                  <a:srgbClr val="FFFFFF"/>
                </a:solidFill>
                <a:latin typeface="Segoe UI Semibold"/>
              </a:rPr>
              <a:t>Regions with AZs are comprised of </a:t>
            </a: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rPr>
              <a:t>three physically-separated Availability Zones </a:t>
            </a:r>
          </a:p>
          <a:p>
            <a:pPr marL="0" lvl="0" indent="0">
              <a:spcBef>
                <a:spcPts val="400"/>
              </a:spcBef>
              <a:spcAft>
                <a:spcPts val="200"/>
              </a:spcAft>
              <a:buNone/>
              <a:defRPr/>
            </a:pPr>
            <a:r>
              <a:rPr lang="en-US" sz="1200" dirty="0">
                <a:solidFill>
                  <a:srgbClr val="FFFFFF"/>
                </a:solidFill>
              </a:rPr>
              <a:t>Each zone is designed to be backed by independent power, cooling, and networking </a:t>
            </a:r>
          </a:p>
          <a:p>
            <a:pPr marL="0" lvl="0" indent="0">
              <a:spcBef>
                <a:spcPts val="0"/>
              </a:spcBef>
              <a:spcAft>
                <a:spcPts val="800"/>
              </a:spcAft>
              <a:buNone/>
              <a:defRPr/>
            </a:pPr>
            <a:r>
              <a:rPr lang="en-US" sz="1100" dirty="0">
                <a:solidFill>
                  <a:srgbClr val="FFFFFF"/>
                </a:solidFill>
              </a:rPr>
              <a:t>≤ 0.4ms intra-AZ RTT (&lt;~40km)</a:t>
            </a:r>
          </a:p>
        </p:txBody>
      </p:sp>
      <p:grpSp>
        <p:nvGrpSpPr>
          <p:cNvPr id="9" name="Group 8" descr="Same diagram as previous of an Azure geography. Availability Zone 1’s container is highlighted.&#10;&#10;WIthin each Availability Zone are 2 server icons with bidirectional arrows connecting the icons together.">
            <a:extLst>
              <a:ext uri="{FF2B5EF4-FFF2-40B4-BE49-F238E27FC236}">
                <a16:creationId xmlns:a16="http://schemas.microsoft.com/office/drawing/2014/main" id="{F75D8CDD-0536-0CC8-DF84-B1893ECAE630}"/>
              </a:ext>
            </a:extLst>
          </p:cNvPr>
          <p:cNvGrpSpPr/>
          <p:nvPr/>
        </p:nvGrpSpPr>
        <p:grpSpPr>
          <a:xfrm>
            <a:off x="5951538" y="1371600"/>
            <a:ext cx="5658294" cy="4444585"/>
            <a:chOff x="5951538" y="1371600"/>
            <a:chExt cx="5658294" cy="4444585"/>
          </a:xfrm>
        </p:grpSpPr>
        <p:sp>
          <p:nvSpPr>
            <p:cNvPr id="10" name="!!container">
              <a:extLst>
                <a:ext uri="{FF2B5EF4-FFF2-40B4-BE49-F238E27FC236}">
                  <a16:creationId xmlns:a16="http://schemas.microsoft.com/office/drawing/2014/main" id="{8C62A237-2A30-7722-B3F9-88118F90F23B}"/>
                </a:ext>
                <a:ext uri="{C183D7F6-B498-43B3-948B-1728B52AA6E4}">
                  <adec:decorative xmlns:adec="http://schemas.microsoft.com/office/drawing/2017/decorative" val="1"/>
                </a:ext>
              </a:extLst>
            </p:cNvPr>
            <p:cNvSpPr>
              <a:spLocks/>
            </p:cNvSpPr>
            <p:nvPr/>
          </p:nvSpPr>
          <p:spPr bwMode="auto">
            <a:xfrm>
              <a:off x="5951538" y="1371600"/>
              <a:ext cx="5658294" cy="4444585"/>
            </a:xfrm>
            <a:prstGeom prst="roundRect">
              <a:avLst>
                <a:gd name="adj" fmla="val 4108"/>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grpSp>
          <p:nvGrpSpPr>
            <p:cNvPr id="11" name="Group 10">
              <a:extLst>
                <a:ext uri="{FF2B5EF4-FFF2-40B4-BE49-F238E27FC236}">
                  <a16:creationId xmlns:a16="http://schemas.microsoft.com/office/drawing/2014/main" id="{EA7069C9-E6EC-923A-7A31-F038C5109555}"/>
                </a:ext>
              </a:extLst>
            </p:cNvPr>
            <p:cNvGrpSpPr/>
            <p:nvPr/>
          </p:nvGrpSpPr>
          <p:grpSpPr>
            <a:xfrm>
              <a:off x="9971003" y="3706322"/>
              <a:ext cx="354618" cy="112420"/>
              <a:chOff x="9942810" y="3622779"/>
              <a:chExt cx="411003" cy="141058"/>
            </a:xfrm>
          </p:grpSpPr>
          <p:cxnSp>
            <p:nvCxnSpPr>
              <p:cNvPr id="58" name="Straight Arrow Connector 137">
                <a:extLst>
                  <a:ext uri="{FF2B5EF4-FFF2-40B4-BE49-F238E27FC236}">
                    <a16:creationId xmlns:a16="http://schemas.microsoft.com/office/drawing/2014/main" id="{58944F43-2708-AE8F-1F99-1E5BA7389862}"/>
                  </a:ext>
                </a:extLst>
              </p:cNvPr>
              <p:cNvCxnSpPr/>
              <p:nvPr/>
            </p:nvCxnSpPr>
            <p:spPr>
              <a:xfrm flipH="1">
                <a:off x="10031598" y="3763837"/>
                <a:ext cx="322215" cy="0"/>
              </a:xfrm>
              <a:prstGeom prst="straightConnector1">
                <a:avLst/>
              </a:prstGeom>
              <a:ln w="19050" cap="rnd">
                <a:gradFill flip="none" rotWithShape="1">
                  <a:gsLst>
                    <a:gs pos="32000">
                      <a:schemeClr val="tx1">
                        <a:alpha val="20000"/>
                      </a:schemeClr>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59" name="Straight Arrow Connector 138">
                <a:extLst>
                  <a:ext uri="{FF2B5EF4-FFF2-40B4-BE49-F238E27FC236}">
                    <a16:creationId xmlns:a16="http://schemas.microsoft.com/office/drawing/2014/main" id="{FB55C64C-AFD5-4F5A-EC60-E90B0F8CE69A}"/>
                  </a:ext>
                </a:extLst>
              </p:cNvPr>
              <p:cNvCxnSpPr>
                <a:cxnSpLocks/>
              </p:cNvCxnSpPr>
              <p:nvPr/>
            </p:nvCxnSpPr>
            <p:spPr>
              <a:xfrm>
                <a:off x="9942810" y="3622779"/>
                <a:ext cx="322215" cy="0"/>
              </a:xfrm>
              <a:prstGeom prst="straightConnector1">
                <a:avLst/>
              </a:prstGeom>
              <a:ln w="19050" cap="rnd">
                <a:gradFill flip="none" rotWithShape="1">
                  <a:gsLst>
                    <a:gs pos="32000">
                      <a:schemeClr val="tx1">
                        <a:alpha val="20000"/>
                      </a:schemeClr>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2" name="Rounded Rectangle 12">
              <a:extLst>
                <a:ext uri="{FF2B5EF4-FFF2-40B4-BE49-F238E27FC236}">
                  <a16:creationId xmlns:a16="http://schemas.microsoft.com/office/drawing/2014/main" id="{796DB9D9-1CEE-B32E-C02B-D6AB624F52B1}"/>
                </a:ext>
                <a:ext uri="{C183D7F6-B498-43B3-948B-1728B52AA6E4}">
                  <adec:decorative xmlns:adec="http://schemas.microsoft.com/office/drawing/2017/decorative" val="1"/>
                </a:ext>
              </a:extLst>
            </p:cNvPr>
            <p:cNvSpPr/>
            <p:nvPr/>
          </p:nvSpPr>
          <p:spPr bwMode="auto">
            <a:xfrm>
              <a:off x="10331716" y="1939479"/>
              <a:ext cx="1049908" cy="3646106"/>
            </a:xfrm>
            <a:prstGeom prst="roundRect">
              <a:avLst>
                <a:gd name="adj" fmla="val 12793"/>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3" name="TextBox 12">
              <a:extLst>
                <a:ext uri="{FF2B5EF4-FFF2-40B4-BE49-F238E27FC236}">
                  <a16:creationId xmlns:a16="http://schemas.microsoft.com/office/drawing/2014/main" id="{E95E30AC-E1A6-BABC-73B7-73CA112CBE50}"/>
                </a:ext>
              </a:extLst>
            </p:cNvPr>
            <p:cNvSpPr txBox="1"/>
            <p:nvPr/>
          </p:nvSpPr>
          <p:spPr>
            <a:xfrm>
              <a:off x="10337812" y="2017514"/>
              <a:ext cx="1049908"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Region 2</a:t>
              </a:r>
            </a:p>
          </p:txBody>
        </p:sp>
        <p:sp>
          <p:nvSpPr>
            <p:cNvPr id="14" name="TextBox 13">
              <a:extLst>
                <a:ext uri="{FF2B5EF4-FFF2-40B4-BE49-F238E27FC236}">
                  <a16:creationId xmlns:a16="http://schemas.microsoft.com/office/drawing/2014/main" id="{0D8CE92A-5078-C6C4-A90D-82F0461245A3}"/>
                </a:ext>
              </a:extLst>
            </p:cNvPr>
            <p:cNvSpPr txBox="1"/>
            <p:nvPr/>
          </p:nvSpPr>
          <p:spPr>
            <a:xfrm>
              <a:off x="6080125" y="1501625"/>
              <a:ext cx="1303170" cy="338554"/>
            </a:xfrm>
            <a:prstGeom prst="rect">
              <a:avLst/>
            </a:prstGeom>
            <a:noFill/>
          </p:spPr>
          <p:txBody>
            <a:bodyPr wrap="square">
              <a:spAutoFit/>
            </a:bodyPr>
            <a:lstStyle/>
            <a:p>
              <a:pPr defTabSz="457200">
                <a:defRPr/>
              </a:pPr>
              <a:r>
                <a:rPr lang="en-US" sz="1600" dirty="0">
                  <a:solidFill>
                    <a:srgbClr val="FFFFFF">
                      <a:alpha val="20000"/>
                    </a:srgbClr>
                  </a:solidFill>
                  <a:latin typeface="Segoe UI Semibold"/>
                  <a:cs typeface="Segoe UI Semibold" panose="020B0702040204020203" pitchFamily="34" charset="0"/>
                </a:rPr>
                <a:t>Geography</a:t>
              </a:r>
            </a:p>
          </p:txBody>
        </p:sp>
        <p:sp>
          <p:nvSpPr>
            <p:cNvPr id="15" name="Rounded Rectangle 12">
              <a:extLst>
                <a:ext uri="{FF2B5EF4-FFF2-40B4-BE49-F238E27FC236}">
                  <a16:creationId xmlns:a16="http://schemas.microsoft.com/office/drawing/2014/main" id="{ED5B4D6F-74E3-C73C-3AB0-424D432B8B92}"/>
                </a:ext>
                <a:ext uri="{C183D7F6-B498-43B3-948B-1728B52AA6E4}">
                  <adec:decorative xmlns:adec="http://schemas.microsoft.com/office/drawing/2017/decorative" val="1"/>
                </a:ext>
              </a:extLst>
            </p:cNvPr>
            <p:cNvSpPr/>
            <p:nvPr/>
          </p:nvSpPr>
          <p:spPr bwMode="auto">
            <a:xfrm>
              <a:off x="6173204" y="1939479"/>
              <a:ext cx="3797566" cy="3646106"/>
            </a:xfrm>
            <a:prstGeom prst="roundRect">
              <a:avLst>
                <a:gd name="adj" fmla="val 3388"/>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err="1">
                <a:solidFill>
                  <a:srgbClr val="FFFFFF"/>
                </a:solidFill>
                <a:latin typeface="Segoe UI"/>
                <a:cs typeface="Segoe UI" pitchFamily="34" charset="0"/>
              </a:endParaRPr>
            </a:p>
          </p:txBody>
        </p:sp>
        <p:sp>
          <p:nvSpPr>
            <p:cNvPr id="16" name="TextBox 15">
              <a:extLst>
                <a:ext uri="{FF2B5EF4-FFF2-40B4-BE49-F238E27FC236}">
                  <a16:creationId xmlns:a16="http://schemas.microsoft.com/office/drawing/2014/main" id="{2316E394-95B4-908D-A3C9-E3FA9E525602}"/>
                </a:ext>
              </a:extLst>
            </p:cNvPr>
            <p:cNvSpPr txBox="1"/>
            <p:nvPr/>
          </p:nvSpPr>
          <p:spPr>
            <a:xfrm>
              <a:off x="6266030" y="2017514"/>
              <a:ext cx="3677042" cy="276999"/>
            </a:xfrm>
            <a:prstGeom prst="rect">
              <a:avLst/>
            </a:prstGeom>
            <a:noFill/>
          </p:spPr>
          <p:txBody>
            <a:bodyPr wrap="square">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solidFill>
                    <a:schemeClr val="tx1">
                      <a:alpha val="20000"/>
                    </a:schemeClr>
                  </a:solidFill>
                  <a:effectLst/>
                  <a:uLnTx/>
                  <a:uFillTx/>
                  <a:latin typeface="+mj-lt"/>
                  <a:ea typeface="+mn-ea"/>
                  <a:cs typeface="+mn-cs"/>
                </a:rPr>
                <a:t>Region 1</a:t>
              </a:r>
            </a:p>
          </p:txBody>
        </p:sp>
        <p:cxnSp>
          <p:nvCxnSpPr>
            <p:cNvPr id="17" name="Straight Connector 32">
              <a:extLst>
                <a:ext uri="{FF2B5EF4-FFF2-40B4-BE49-F238E27FC236}">
                  <a16:creationId xmlns:a16="http://schemas.microsoft.com/office/drawing/2014/main" id="{FEB2840C-4018-4971-1F2C-9F2A10C886D9}"/>
                </a:ext>
              </a:extLst>
            </p:cNvPr>
            <p:cNvCxnSpPr>
              <a:cxnSpLocks/>
            </p:cNvCxnSpPr>
            <p:nvPr/>
          </p:nvCxnSpPr>
          <p:spPr>
            <a:xfrm>
              <a:off x="10856670" y="3244420"/>
              <a:ext cx="0" cy="1437264"/>
            </a:xfrm>
            <a:prstGeom prst="line">
              <a:avLst/>
            </a:prstGeom>
            <a:solidFill>
              <a:schemeClr val="bg1"/>
            </a:solid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8" name="Group 17">
              <a:extLst>
                <a:ext uri="{FF2B5EF4-FFF2-40B4-BE49-F238E27FC236}">
                  <a16:creationId xmlns:a16="http://schemas.microsoft.com/office/drawing/2014/main" id="{90FADFE3-7B78-1157-9B64-5148031BB395}"/>
                </a:ext>
              </a:extLst>
            </p:cNvPr>
            <p:cNvGrpSpPr/>
            <p:nvPr/>
          </p:nvGrpSpPr>
          <p:grpSpPr>
            <a:xfrm>
              <a:off x="7288992" y="2488926"/>
              <a:ext cx="1565990" cy="882074"/>
              <a:chOff x="7288992" y="2636844"/>
              <a:chExt cx="1565990" cy="882074"/>
            </a:xfrm>
          </p:grpSpPr>
          <p:sp>
            <p:nvSpPr>
              <p:cNvPr id="50" name="Rectangle: Rounded Corners 7">
                <a:extLst>
                  <a:ext uri="{FF2B5EF4-FFF2-40B4-BE49-F238E27FC236}">
                    <a16:creationId xmlns:a16="http://schemas.microsoft.com/office/drawing/2014/main" id="{5139E29A-AAB1-76F4-D8D9-CAE79484524F}"/>
                  </a:ext>
                </a:extLst>
              </p:cNvPr>
              <p:cNvSpPr/>
              <p:nvPr/>
            </p:nvSpPr>
            <p:spPr bwMode="auto">
              <a:xfrm>
                <a:off x="7288992" y="273343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51" name="TextBox 50">
                <a:extLst>
                  <a:ext uri="{FF2B5EF4-FFF2-40B4-BE49-F238E27FC236}">
                    <a16:creationId xmlns:a16="http://schemas.microsoft.com/office/drawing/2014/main" id="{3012E29E-6AFB-A0F4-5691-4CE96E1A8E6F}"/>
                  </a:ext>
                </a:extLst>
              </p:cNvPr>
              <p:cNvSpPr txBox="1"/>
              <p:nvPr/>
            </p:nvSpPr>
            <p:spPr>
              <a:xfrm>
                <a:off x="7406411" y="263684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1</a:t>
                </a:r>
              </a:p>
            </p:txBody>
          </p:sp>
          <p:grpSp>
            <p:nvGrpSpPr>
              <p:cNvPr id="52" name="Group 51">
                <a:extLst>
                  <a:ext uri="{FF2B5EF4-FFF2-40B4-BE49-F238E27FC236}">
                    <a16:creationId xmlns:a16="http://schemas.microsoft.com/office/drawing/2014/main" id="{725FAFD8-4953-6C4F-7456-3704A122A41F}"/>
                  </a:ext>
                </a:extLst>
              </p:cNvPr>
              <p:cNvGrpSpPr/>
              <p:nvPr/>
            </p:nvGrpSpPr>
            <p:grpSpPr>
              <a:xfrm>
                <a:off x="7425205" y="2902958"/>
                <a:ext cx="1293565" cy="489380"/>
                <a:chOff x="7344201" y="2967875"/>
                <a:chExt cx="1293565" cy="489380"/>
              </a:xfrm>
            </p:grpSpPr>
            <p:sp>
              <p:nvSpPr>
                <p:cNvPr id="53" name="Oval 1035">
                  <a:extLst>
                    <a:ext uri="{FF2B5EF4-FFF2-40B4-BE49-F238E27FC236}">
                      <a16:creationId xmlns:a16="http://schemas.microsoft.com/office/drawing/2014/main" id="{0A3B311A-A9C0-E874-C504-97CA1A7DCEB8}"/>
                    </a:ext>
                    <a:ext uri="{C183D7F6-B498-43B3-948B-1728B52AA6E4}">
                      <adec:decorative xmlns:adec="http://schemas.microsoft.com/office/drawing/2017/decorative" val="1"/>
                    </a:ext>
                  </a:extLst>
                </p:cNvPr>
                <p:cNvSpPr>
                  <a:spLocks/>
                </p:cNvSpPr>
                <p:nvPr/>
              </p:nvSpPr>
              <p:spPr bwMode="auto">
                <a:xfrm>
                  <a:off x="8150594"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54" name="Рисунок 61">
                  <a:extLst>
                    <a:ext uri="{FF2B5EF4-FFF2-40B4-BE49-F238E27FC236}">
                      <a16:creationId xmlns:a16="http://schemas.microsoft.com/office/drawing/2014/main" id="{4F014E9D-74C1-79F3-A1E9-00C05E18CC7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9453" y="3097838"/>
                  <a:ext cx="229454" cy="229454"/>
                </a:xfrm>
                <a:prstGeom prst="rect">
                  <a:avLst/>
                </a:prstGeom>
                <a:effectLst>
                  <a:outerShdw blurRad="63500" dist="63500" dir="2700000" algn="ctr" rotWithShape="0">
                    <a:srgbClr val="000000">
                      <a:alpha val="20000"/>
                    </a:srgbClr>
                  </a:outerShdw>
                </a:effectLst>
              </p:spPr>
            </p:pic>
            <p:sp>
              <p:nvSpPr>
                <p:cNvPr id="55" name="Oval 1035">
                  <a:extLst>
                    <a:ext uri="{FF2B5EF4-FFF2-40B4-BE49-F238E27FC236}">
                      <a16:creationId xmlns:a16="http://schemas.microsoft.com/office/drawing/2014/main" id="{D39B49FC-4334-192E-0EF0-6E051555C21C}"/>
                    </a:ext>
                    <a:ext uri="{C183D7F6-B498-43B3-948B-1728B52AA6E4}">
                      <adec:decorative xmlns:adec="http://schemas.microsoft.com/office/drawing/2017/decorative" val="1"/>
                    </a:ext>
                  </a:extLst>
                </p:cNvPr>
                <p:cNvSpPr>
                  <a:spLocks/>
                </p:cNvSpPr>
                <p:nvPr/>
              </p:nvSpPr>
              <p:spPr bwMode="auto">
                <a:xfrm>
                  <a:off x="7344201"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56" name="Рисунок 110">
                  <a:extLst>
                    <a:ext uri="{FF2B5EF4-FFF2-40B4-BE49-F238E27FC236}">
                      <a16:creationId xmlns:a16="http://schemas.microsoft.com/office/drawing/2014/main" id="{8F88181C-3E2A-305B-7D29-D3E157E0325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3060" y="3097838"/>
                  <a:ext cx="229454" cy="229454"/>
                </a:xfrm>
                <a:prstGeom prst="rect">
                  <a:avLst/>
                </a:prstGeom>
                <a:effectLst>
                  <a:outerShdw blurRad="63500" dist="63500" dir="2700000" algn="ctr" rotWithShape="0">
                    <a:srgbClr val="000000">
                      <a:alpha val="20000"/>
                    </a:srgbClr>
                  </a:outerShdw>
                </a:effectLst>
              </p:spPr>
            </p:pic>
            <p:cxnSp>
              <p:nvCxnSpPr>
                <p:cNvPr id="57" name="Straight Connector 11">
                  <a:extLst>
                    <a:ext uri="{FF2B5EF4-FFF2-40B4-BE49-F238E27FC236}">
                      <a16:creationId xmlns:a16="http://schemas.microsoft.com/office/drawing/2014/main" id="{DA5D3FFF-B8EE-7987-B2D0-0C2445A50F0A}"/>
                    </a:ext>
                  </a:extLst>
                </p:cNvPr>
                <p:cNvCxnSpPr>
                  <a:cxnSpLocks/>
                </p:cNvCxnSpPr>
                <p:nvPr/>
              </p:nvCxnSpPr>
              <p:spPr>
                <a:xfrm>
                  <a:off x="7860977" y="321256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cxnSp>
          <p:nvCxnSpPr>
            <p:cNvPr id="19" name="Straight Connector 11">
              <a:extLst>
                <a:ext uri="{FF2B5EF4-FFF2-40B4-BE49-F238E27FC236}">
                  <a16:creationId xmlns:a16="http://schemas.microsoft.com/office/drawing/2014/main" id="{AF75E01A-27BD-7282-8C8E-F7D7C0291104}"/>
                </a:ext>
              </a:extLst>
            </p:cNvPr>
            <p:cNvCxnSpPr>
              <a:cxnSpLocks/>
            </p:cNvCxnSpPr>
            <p:nvPr/>
          </p:nvCxnSpPr>
          <p:spPr>
            <a:xfrm>
              <a:off x="7929623" y="4961535"/>
              <a:ext cx="284728" cy="0"/>
            </a:xfrm>
            <a:prstGeom prst="line">
              <a:avLst/>
            </a:prstGeom>
            <a:ln w="12700" cap="rnd">
              <a:solidFill>
                <a:srgbClr val="3A4953">
                  <a:alpha val="20000"/>
                </a:srgb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9760A604-3DDD-0F6E-8794-489EF9DD5B14}"/>
                </a:ext>
              </a:extLst>
            </p:cNvPr>
            <p:cNvGrpSpPr/>
            <p:nvPr/>
          </p:nvGrpSpPr>
          <p:grpSpPr>
            <a:xfrm>
              <a:off x="6329187" y="4415570"/>
              <a:ext cx="1565990" cy="882074"/>
              <a:chOff x="6392935" y="4420884"/>
              <a:chExt cx="1565990" cy="882074"/>
            </a:xfrm>
          </p:grpSpPr>
          <p:sp>
            <p:nvSpPr>
              <p:cNvPr id="42" name="Rectangle: Rounded Corners 7">
                <a:extLst>
                  <a:ext uri="{FF2B5EF4-FFF2-40B4-BE49-F238E27FC236}">
                    <a16:creationId xmlns:a16="http://schemas.microsoft.com/office/drawing/2014/main" id="{A4C41746-E9B4-8614-B713-88E90F697F80}"/>
                  </a:ext>
                </a:extLst>
              </p:cNvPr>
              <p:cNvSpPr/>
              <p:nvPr/>
            </p:nvSpPr>
            <p:spPr bwMode="auto">
              <a:xfrm>
                <a:off x="6392935"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3" name="TextBox 42">
                <a:extLst>
                  <a:ext uri="{FF2B5EF4-FFF2-40B4-BE49-F238E27FC236}">
                    <a16:creationId xmlns:a16="http://schemas.microsoft.com/office/drawing/2014/main" id="{BA5EC051-9784-5757-B0DE-818472B9666D}"/>
                  </a:ext>
                </a:extLst>
              </p:cNvPr>
              <p:cNvSpPr txBox="1"/>
              <p:nvPr/>
            </p:nvSpPr>
            <p:spPr>
              <a:xfrm>
                <a:off x="6510354"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dirty="0">
                    <a:solidFill>
                      <a:schemeClr val="tx1">
                        <a:alpha val="20000"/>
                      </a:schemeClr>
                    </a:solidFill>
                    <a:latin typeface="+mj-lt"/>
                  </a:rPr>
                  <a:t>Availability Zone 2</a:t>
                </a:r>
              </a:p>
            </p:txBody>
          </p:sp>
          <p:grpSp>
            <p:nvGrpSpPr>
              <p:cNvPr id="44" name="Group 43">
                <a:extLst>
                  <a:ext uri="{FF2B5EF4-FFF2-40B4-BE49-F238E27FC236}">
                    <a16:creationId xmlns:a16="http://schemas.microsoft.com/office/drawing/2014/main" id="{73167F87-BAAB-7323-8C30-8780278CF693}"/>
                  </a:ext>
                </a:extLst>
              </p:cNvPr>
              <p:cNvGrpSpPr/>
              <p:nvPr/>
            </p:nvGrpSpPr>
            <p:grpSpPr>
              <a:xfrm>
                <a:off x="6529148" y="4686998"/>
                <a:ext cx="1293565" cy="489380"/>
                <a:chOff x="6448144" y="4751915"/>
                <a:chExt cx="1293565" cy="489380"/>
              </a:xfrm>
            </p:grpSpPr>
            <p:sp>
              <p:nvSpPr>
                <p:cNvPr id="45" name="Oval 1035">
                  <a:extLst>
                    <a:ext uri="{FF2B5EF4-FFF2-40B4-BE49-F238E27FC236}">
                      <a16:creationId xmlns:a16="http://schemas.microsoft.com/office/drawing/2014/main" id="{D20B10B8-3406-1693-F5F9-E190F1C02757}"/>
                    </a:ext>
                    <a:ext uri="{C183D7F6-B498-43B3-948B-1728B52AA6E4}">
                      <adec:decorative xmlns:adec="http://schemas.microsoft.com/office/drawing/2017/decorative" val="1"/>
                    </a:ext>
                  </a:extLst>
                </p:cNvPr>
                <p:cNvSpPr>
                  <a:spLocks/>
                </p:cNvSpPr>
                <p:nvPr/>
              </p:nvSpPr>
              <p:spPr bwMode="auto">
                <a:xfrm>
                  <a:off x="7254537"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6" name="Рисунок 61">
                  <a:extLst>
                    <a:ext uri="{FF2B5EF4-FFF2-40B4-BE49-F238E27FC236}">
                      <a16:creationId xmlns:a16="http://schemas.microsoft.com/office/drawing/2014/main" id="{929F2A65-5951-6252-9461-430ECF7DACC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3396" y="4881878"/>
                  <a:ext cx="229454" cy="229454"/>
                </a:xfrm>
                <a:prstGeom prst="rect">
                  <a:avLst/>
                </a:prstGeom>
                <a:effectLst>
                  <a:outerShdw blurRad="63500" dist="63500" dir="2700000" algn="ctr" rotWithShape="0">
                    <a:srgbClr val="000000">
                      <a:alpha val="20000"/>
                    </a:srgbClr>
                  </a:outerShdw>
                </a:effectLst>
              </p:spPr>
            </p:pic>
            <p:sp>
              <p:nvSpPr>
                <p:cNvPr id="47" name="Oval 1035">
                  <a:extLst>
                    <a:ext uri="{FF2B5EF4-FFF2-40B4-BE49-F238E27FC236}">
                      <a16:creationId xmlns:a16="http://schemas.microsoft.com/office/drawing/2014/main" id="{4623786E-35C7-CB5A-B661-525C7001BCC8}"/>
                    </a:ext>
                    <a:ext uri="{C183D7F6-B498-43B3-948B-1728B52AA6E4}">
                      <adec:decorative xmlns:adec="http://schemas.microsoft.com/office/drawing/2017/decorative" val="1"/>
                    </a:ext>
                  </a:extLst>
                </p:cNvPr>
                <p:cNvSpPr>
                  <a:spLocks/>
                </p:cNvSpPr>
                <p:nvPr/>
              </p:nvSpPr>
              <p:spPr bwMode="auto">
                <a:xfrm>
                  <a:off x="6448144"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8" name="Рисунок 110">
                  <a:extLst>
                    <a:ext uri="{FF2B5EF4-FFF2-40B4-BE49-F238E27FC236}">
                      <a16:creationId xmlns:a16="http://schemas.microsoft.com/office/drawing/2014/main" id="{854BE9F8-FBFA-BD0E-C13A-4C04D43C63A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7003" y="4881878"/>
                  <a:ext cx="229454" cy="229454"/>
                </a:xfrm>
                <a:prstGeom prst="rect">
                  <a:avLst/>
                </a:prstGeom>
                <a:effectLst>
                  <a:outerShdw blurRad="63500" dist="63500" dir="2700000" algn="ctr" rotWithShape="0">
                    <a:srgbClr val="000000">
                      <a:alpha val="20000"/>
                    </a:srgbClr>
                  </a:outerShdw>
                </a:effectLst>
              </p:spPr>
            </p:pic>
            <p:cxnSp>
              <p:nvCxnSpPr>
                <p:cNvPr id="49" name="Straight Connector 11">
                  <a:extLst>
                    <a:ext uri="{FF2B5EF4-FFF2-40B4-BE49-F238E27FC236}">
                      <a16:creationId xmlns:a16="http://schemas.microsoft.com/office/drawing/2014/main" id="{9DDC5704-BC8C-D8DA-5867-34FDE4461F46}"/>
                    </a:ext>
                  </a:extLst>
                </p:cNvPr>
                <p:cNvCxnSpPr>
                  <a:cxnSpLocks/>
                </p:cNvCxnSpPr>
                <p:nvPr/>
              </p:nvCxnSpPr>
              <p:spPr>
                <a:xfrm>
                  <a:off x="6964920"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21" name="Group 20">
              <a:extLst>
                <a:ext uri="{FF2B5EF4-FFF2-40B4-BE49-F238E27FC236}">
                  <a16:creationId xmlns:a16="http://schemas.microsoft.com/office/drawing/2014/main" id="{59E89617-CE77-BE04-FEFF-E0542EE1AE2F}"/>
                </a:ext>
              </a:extLst>
            </p:cNvPr>
            <p:cNvGrpSpPr/>
            <p:nvPr/>
          </p:nvGrpSpPr>
          <p:grpSpPr>
            <a:xfrm>
              <a:off x="8248798" y="4415570"/>
              <a:ext cx="1565990" cy="882074"/>
              <a:chOff x="8264020" y="4420884"/>
              <a:chExt cx="1565990" cy="882074"/>
            </a:xfrm>
          </p:grpSpPr>
          <p:sp>
            <p:nvSpPr>
              <p:cNvPr id="34" name="Rectangle: Rounded Corners 7">
                <a:extLst>
                  <a:ext uri="{FF2B5EF4-FFF2-40B4-BE49-F238E27FC236}">
                    <a16:creationId xmlns:a16="http://schemas.microsoft.com/office/drawing/2014/main" id="{DBE51906-D153-0CB9-69A8-36C20F37BD1F}"/>
                  </a:ext>
                </a:extLst>
              </p:cNvPr>
              <p:cNvSpPr/>
              <p:nvPr/>
            </p:nvSpPr>
            <p:spPr bwMode="auto">
              <a:xfrm>
                <a:off x="8264020"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5" name="TextBox 34">
                <a:extLst>
                  <a:ext uri="{FF2B5EF4-FFF2-40B4-BE49-F238E27FC236}">
                    <a16:creationId xmlns:a16="http://schemas.microsoft.com/office/drawing/2014/main" id="{6F658A0C-D69C-B6CD-2B3D-BCEB396444C3}"/>
                  </a:ext>
                </a:extLst>
              </p:cNvPr>
              <p:cNvSpPr txBox="1"/>
              <p:nvPr/>
            </p:nvSpPr>
            <p:spPr>
              <a:xfrm>
                <a:off x="8381439"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lang="en-US" sz="1100" dirty="0">
                    <a:solidFill>
                      <a:schemeClr val="tx1">
                        <a:alpha val="20000"/>
                      </a:schemeClr>
                    </a:solidFill>
                    <a:latin typeface="+mj-lt"/>
                  </a:rPr>
                  <a:t>Availability Zone 3</a:t>
                </a:r>
              </a:p>
            </p:txBody>
          </p:sp>
          <p:grpSp>
            <p:nvGrpSpPr>
              <p:cNvPr id="36" name="Group 35">
                <a:extLst>
                  <a:ext uri="{FF2B5EF4-FFF2-40B4-BE49-F238E27FC236}">
                    <a16:creationId xmlns:a16="http://schemas.microsoft.com/office/drawing/2014/main" id="{7852EE7A-6D63-29FC-16A6-98D3C113C25F}"/>
                  </a:ext>
                </a:extLst>
              </p:cNvPr>
              <p:cNvGrpSpPr/>
              <p:nvPr/>
            </p:nvGrpSpPr>
            <p:grpSpPr>
              <a:xfrm>
                <a:off x="8400233" y="4686998"/>
                <a:ext cx="1293565" cy="489380"/>
                <a:chOff x="8319229" y="4751915"/>
                <a:chExt cx="1293565" cy="489380"/>
              </a:xfrm>
            </p:grpSpPr>
            <p:sp>
              <p:nvSpPr>
                <p:cNvPr id="37" name="Oval 1035">
                  <a:extLst>
                    <a:ext uri="{FF2B5EF4-FFF2-40B4-BE49-F238E27FC236}">
                      <a16:creationId xmlns:a16="http://schemas.microsoft.com/office/drawing/2014/main" id="{D7EA125B-5AFB-2425-1860-8140CB2982DE}"/>
                    </a:ext>
                    <a:ext uri="{C183D7F6-B498-43B3-948B-1728B52AA6E4}">
                      <adec:decorative xmlns:adec="http://schemas.microsoft.com/office/drawing/2017/decorative" val="1"/>
                    </a:ext>
                  </a:extLst>
                </p:cNvPr>
                <p:cNvSpPr>
                  <a:spLocks/>
                </p:cNvSpPr>
                <p:nvPr/>
              </p:nvSpPr>
              <p:spPr bwMode="auto">
                <a:xfrm>
                  <a:off x="9125622"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38" name="Рисунок 61">
                  <a:extLst>
                    <a:ext uri="{FF2B5EF4-FFF2-40B4-BE49-F238E27FC236}">
                      <a16:creationId xmlns:a16="http://schemas.microsoft.com/office/drawing/2014/main" id="{9A2C3AC4-023A-4EB6-5B49-15691A1568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4481" y="4881878"/>
                  <a:ext cx="229454" cy="229454"/>
                </a:xfrm>
                <a:prstGeom prst="rect">
                  <a:avLst/>
                </a:prstGeom>
                <a:effectLst>
                  <a:outerShdw blurRad="63500" dist="63500" dir="2700000" algn="ctr" rotWithShape="0">
                    <a:srgbClr val="000000">
                      <a:alpha val="20000"/>
                    </a:srgbClr>
                  </a:outerShdw>
                </a:effectLst>
              </p:spPr>
            </p:pic>
            <p:sp>
              <p:nvSpPr>
                <p:cNvPr id="39" name="Oval 1035">
                  <a:extLst>
                    <a:ext uri="{FF2B5EF4-FFF2-40B4-BE49-F238E27FC236}">
                      <a16:creationId xmlns:a16="http://schemas.microsoft.com/office/drawing/2014/main" id="{FF8DF69D-A836-312A-F52C-5DA5127BF0B9}"/>
                    </a:ext>
                    <a:ext uri="{C183D7F6-B498-43B3-948B-1728B52AA6E4}">
                      <adec:decorative xmlns:adec="http://schemas.microsoft.com/office/drawing/2017/decorative" val="1"/>
                    </a:ext>
                  </a:extLst>
                </p:cNvPr>
                <p:cNvSpPr>
                  <a:spLocks/>
                </p:cNvSpPr>
                <p:nvPr/>
              </p:nvSpPr>
              <p:spPr bwMode="auto">
                <a:xfrm>
                  <a:off x="8319229"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0" name="Рисунок 110">
                  <a:extLst>
                    <a:ext uri="{FF2B5EF4-FFF2-40B4-BE49-F238E27FC236}">
                      <a16:creationId xmlns:a16="http://schemas.microsoft.com/office/drawing/2014/main" id="{3685F2E3-A6EB-62BA-287D-C334A47E399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088" y="4881878"/>
                  <a:ext cx="229454" cy="229454"/>
                </a:xfrm>
                <a:prstGeom prst="rect">
                  <a:avLst/>
                </a:prstGeom>
                <a:effectLst>
                  <a:outerShdw blurRad="63500" dist="63500" dir="2700000" algn="ctr" rotWithShape="0">
                    <a:srgbClr val="000000">
                      <a:alpha val="20000"/>
                    </a:srgbClr>
                  </a:outerShdw>
                </a:effectLst>
              </p:spPr>
            </p:pic>
            <p:cxnSp>
              <p:nvCxnSpPr>
                <p:cNvPr id="41" name="Straight Connector 11">
                  <a:extLst>
                    <a:ext uri="{FF2B5EF4-FFF2-40B4-BE49-F238E27FC236}">
                      <a16:creationId xmlns:a16="http://schemas.microsoft.com/office/drawing/2014/main" id="{686AA892-B523-47F6-E24C-D4739361835C}"/>
                    </a:ext>
                  </a:extLst>
                </p:cNvPr>
                <p:cNvCxnSpPr>
                  <a:cxnSpLocks/>
                </p:cNvCxnSpPr>
                <p:nvPr/>
              </p:nvCxnSpPr>
              <p:spPr>
                <a:xfrm>
                  <a:off x="8836005"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22" name="Group 21">
              <a:extLst>
                <a:ext uri="{FF2B5EF4-FFF2-40B4-BE49-F238E27FC236}">
                  <a16:creationId xmlns:a16="http://schemas.microsoft.com/office/drawing/2014/main" id="{157BF180-7B33-7488-6EB9-6061323C0368}"/>
                </a:ext>
              </a:extLst>
            </p:cNvPr>
            <p:cNvGrpSpPr/>
            <p:nvPr/>
          </p:nvGrpSpPr>
          <p:grpSpPr>
            <a:xfrm>
              <a:off x="7012420" y="3454075"/>
              <a:ext cx="2119135" cy="881435"/>
              <a:chOff x="6983854" y="3749518"/>
              <a:chExt cx="2119135" cy="637962"/>
            </a:xfrm>
          </p:grpSpPr>
          <p:sp>
            <p:nvSpPr>
              <p:cNvPr id="32" name="Freeform 47">
                <a:extLst>
                  <a:ext uri="{FF2B5EF4-FFF2-40B4-BE49-F238E27FC236}">
                    <a16:creationId xmlns:a16="http://schemas.microsoft.com/office/drawing/2014/main" id="{84A3F9FB-C8AA-618E-B160-70A0BE601871}"/>
                  </a:ext>
                </a:extLst>
              </p:cNvPr>
              <p:cNvSpPr/>
              <p:nvPr/>
            </p:nvSpPr>
            <p:spPr bwMode="auto">
              <a:xfrm>
                <a:off x="8144862"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rgbClr val="3A4953">
                    <a:alpha val="20000"/>
                  </a:srgb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33" name="Freeform 48">
                <a:extLst>
                  <a:ext uri="{FF2B5EF4-FFF2-40B4-BE49-F238E27FC236}">
                    <a16:creationId xmlns:a16="http://schemas.microsoft.com/office/drawing/2014/main" id="{23736C5C-DF64-6D57-A56F-B5826BC8306C}"/>
                  </a:ext>
                </a:extLst>
              </p:cNvPr>
              <p:cNvSpPr/>
              <p:nvPr/>
            </p:nvSpPr>
            <p:spPr bwMode="auto">
              <a:xfrm flipH="1">
                <a:off x="6983854"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rgbClr val="3A4953">
                    <a:alpha val="20000"/>
                  </a:srgb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F90968C1-6A90-C7F4-245F-D9C3D0A7A799}"/>
                </a:ext>
              </a:extLst>
            </p:cNvPr>
            <p:cNvGrpSpPr/>
            <p:nvPr/>
          </p:nvGrpSpPr>
          <p:grpSpPr>
            <a:xfrm>
              <a:off x="10613670" y="2755040"/>
              <a:ext cx="486000" cy="486000"/>
              <a:chOff x="10543498" y="2848953"/>
              <a:chExt cx="486000" cy="486000"/>
            </a:xfrm>
          </p:grpSpPr>
          <p:sp>
            <p:nvSpPr>
              <p:cNvPr id="30" name="Oval 1035">
                <a:extLst>
                  <a:ext uri="{FF2B5EF4-FFF2-40B4-BE49-F238E27FC236}">
                    <a16:creationId xmlns:a16="http://schemas.microsoft.com/office/drawing/2014/main" id="{F811056C-9C9F-E002-5CF3-93B398F3E382}"/>
                  </a:ext>
                  <a:ext uri="{C183D7F6-B498-43B3-948B-1728B52AA6E4}">
                    <adec:decorative xmlns:adec="http://schemas.microsoft.com/office/drawing/2017/decorative" val="1"/>
                  </a:ext>
                </a:extLst>
              </p:cNvPr>
              <p:cNvSpPr>
                <a:spLocks/>
              </p:cNvSpPr>
              <p:nvPr/>
            </p:nvSpPr>
            <p:spPr bwMode="auto">
              <a:xfrm>
                <a:off x="10543498" y="2848953"/>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31" name="Рисунок 37">
                <a:extLst>
                  <a:ext uri="{FF2B5EF4-FFF2-40B4-BE49-F238E27FC236}">
                    <a16:creationId xmlns:a16="http://schemas.microsoft.com/office/drawing/2014/main" id="{5A934B11-B82B-B9F5-3014-4B08B8DEC3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2976753"/>
                <a:ext cx="230400" cy="230400"/>
              </a:xfrm>
              <a:prstGeom prst="rect">
                <a:avLst/>
              </a:prstGeom>
              <a:effectLst>
                <a:outerShdw blurRad="63500" dist="63500" dir="2700000" algn="ctr" rotWithShape="0">
                  <a:srgbClr val="000000">
                    <a:alpha val="20000"/>
                  </a:srgbClr>
                </a:outerShdw>
              </a:effectLst>
            </p:spPr>
          </p:pic>
        </p:grpSp>
        <p:grpSp>
          <p:nvGrpSpPr>
            <p:cNvPr id="24" name="Group 23">
              <a:extLst>
                <a:ext uri="{FF2B5EF4-FFF2-40B4-BE49-F238E27FC236}">
                  <a16:creationId xmlns:a16="http://schemas.microsoft.com/office/drawing/2014/main" id="{C01F4EE6-D1AE-2742-8EC2-B036398EC910}"/>
                </a:ext>
              </a:extLst>
            </p:cNvPr>
            <p:cNvGrpSpPr/>
            <p:nvPr/>
          </p:nvGrpSpPr>
          <p:grpSpPr>
            <a:xfrm>
              <a:off x="10613670" y="4681684"/>
              <a:ext cx="486000" cy="486000"/>
              <a:chOff x="10543498" y="4196314"/>
              <a:chExt cx="486000" cy="486000"/>
            </a:xfrm>
          </p:grpSpPr>
          <p:sp>
            <p:nvSpPr>
              <p:cNvPr id="28" name="Oval 1035">
                <a:extLst>
                  <a:ext uri="{FF2B5EF4-FFF2-40B4-BE49-F238E27FC236}">
                    <a16:creationId xmlns:a16="http://schemas.microsoft.com/office/drawing/2014/main" id="{BCAA470C-7875-D9A5-0765-37C50F369B5B}"/>
                  </a:ext>
                  <a:ext uri="{C183D7F6-B498-43B3-948B-1728B52AA6E4}">
                    <adec:decorative xmlns:adec="http://schemas.microsoft.com/office/drawing/2017/decorative" val="1"/>
                  </a:ext>
                </a:extLst>
              </p:cNvPr>
              <p:cNvSpPr>
                <a:spLocks/>
              </p:cNvSpPr>
              <p:nvPr/>
            </p:nvSpPr>
            <p:spPr bwMode="auto">
              <a:xfrm>
                <a:off x="10543498" y="4196314"/>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29" name="Рисунок 38">
                <a:extLst>
                  <a:ext uri="{FF2B5EF4-FFF2-40B4-BE49-F238E27FC236}">
                    <a16:creationId xmlns:a16="http://schemas.microsoft.com/office/drawing/2014/main" id="{07A93F98-F233-92CF-A113-4868FF9279B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4324114"/>
                <a:ext cx="230400" cy="230400"/>
              </a:xfrm>
              <a:prstGeom prst="rect">
                <a:avLst/>
              </a:prstGeom>
              <a:effectLst>
                <a:outerShdw blurRad="63500" dist="63500" dir="2700000" algn="ctr" rotWithShape="0">
                  <a:srgbClr val="000000">
                    <a:alpha val="20000"/>
                  </a:srgbClr>
                </a:outerShdw>
              </a:effectLst>
            </p:spPr>
          </p:pic>
        </p:grpSp>
        <p:sp>
          <p:nvSpPr>
            <p:cNvPr id="25" name="Rectangle 24">
              <a:extLst>
                <a:ext uri="{FF2B5EF4-FFF2-40B4-BE49-F238E27FC236}">
                  <a16:creationId xmlns:a16="http://schemas.microsoft.com/office/drawing/2014/main" id="{FAE652E6-F39F-CBF6-39D9-E180BC73C1AB}"/>
                </a:ext>
              </a:extLst>
            </p:cNvPr>
            <p:cNvSpPr/>
            <p:nvPr/>
          </p:nvSpPr>
          <p:spPr bwMode="auto">
            <a:xfrm>
              <a:off x="10431505" y="2022153"/>
              <a:ext cx="850330" cy="34807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6" name="Rectangle 25">
              <a:extLst>
                <a:ext uri="{FF2B5EF4-FFF2-40B4-BE49-F238E27FC236}">
                  <a16:creationId xmlns:a16="http://schemas.microsoft.com/office/drawing/2014/main" id="{645EA47F-2C8D-F52A-9C4D-D102F7C36AFC}"/>
                </a:ext>
              </a:extLst>
            </p:cNvPr>
            <p:cNvSpPr/>
            <p:nvPr/>
          </p:nvSpPr>
          <p:spPr bwMode="auto">
            <a:xfrm>
              <a:off x="6435103" y="4602456"/>
              <a:ext cx="1354158" cy="61492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E8E3C97E-3FDB-06C2-B5A7-F389C6A0831F}"/>
                </a:ext>
              </a:extLst>
            </p:cNvPr>
            <p:cNvSpPr/>
            <p:nvPr/>
          </p:nvSpPr>
          <p:spPr bwMode="auto">
            <a:xfrm>
              <a:off x="8354714" y="4602456"/>
              <a:ext cx="1354158" cy="614920"/>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20569310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200"/>
                                  </p:stCondLst>
                                  <p:childTnLst>
                                    <p:animMotion origin="layout" path="M -3.95833E-6 2.22222E-6 L -3.95833E-6 0.03541 " pathEditMode="relative" rAng="0" ptsTypes="AA">
                                      <p:cBhvr>
                                        <p:cTn id="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7616E2-6DC4-C588-E29E-0AC6687BD26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B8A4B3E-9C68-07EA-0046-FBEAB97CF50F}"/>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9B377DCF-73D3-2552-136A-B35D8AA06178}"/>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0F5AAC5A-0AED-F9C9-319D-E4B1A18842A6}"/>
              </a:ext>
            </a:extLst>
          </p:cNvPr>
          <p:cNvSpPr txBox="1"/>
          <p:nvPr/>
        </p:nvSpPr>
        <p:spPr>
          <a:xfrm>
            <a:off x="1302343" y="3649029"/>
            <a:ext cx="9587311" cy="48564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For Zonal Resiliency</a:t>
            </a:r>
          </a:p>
        </p:txBody>
      </p:sp>
      <p:sp>
        <p:nvSpPr>
          <p:cNvPr id="2" name="TextBox 1">
            <a:extLst>
              <a:ext uri="{FF2B5EF4-FFF2-40B4-BE49-F238E27FC236}">
                <a16:creationId xmlns:a16="http://schemas.microsoft.com/office/drawing/2014/main" id="{DDBAEEEB-A85C-47B8-590C-1DFDC2CD01B5}"/>
              </a:ext>
            </a:extLst>
          </p:cNvPr>
          <p:cNvSpPr txBox="1"/>
          <p:nvPr/>
        </p:nvSpPr>
        <p:spPr>
          <a:xfrm>
            <a:off x="1242270" y="2850444"/>
            <a:ext cx="9707455"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Architecting Apps</a:t>
            </a:r>
          </a:p>
        </p:txBody>
      </p:sp>
    </p:spTree>
    <p:extLst>
      <p:ext uri="{BB962C8B-B14F-4D97-AF65-F5344CB8AC3E}">
        <p14:creationId xmlns:p14="http://schemas.microsoft.com/office/powerpoint/2010/main" val="2416659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17982C-1059-4B57-FA20-26BF1D02D7C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130F7BB-6F72-BB8E-9140-D82954E4FCC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1">
            <a:extLst>
              <a:ext uri="{FF2B5EF4-FFF2-40B4-BE49-F238E27FC236}">
                <a16:creationId xmlns:a16="http://schemas.microsoft.com/office/drawing/2014/main" id="{B9096BFA-2688-9740-6FF0-145BFB99CFF1}"/>
              </a:ext>
            </a:extLst>
          </p:cNvPr>
          <p:cNvSpPr>
            <a:spLocks noGrp="1"/>
          </p:cNvSpPr>
          <p:nvPr>
            <p:ph type="title"/>
          </p:nvPr>
        </p:nvSpPr>
        <p:spPr>
          <a:xfrm>
            <a:off x="588263" y="457200"/>
            <a:ext cx="3172293" cy="553998"/>
          </a:xfrm>
        </p:spPr>
        <p:txBody>
          <a:bodyPr/>
          <a:lstStyle/>
          <a:p>
            <a:r>
              <a:rPr lang="en-US" sz="2800" dirty="0"/>
              <a:t>Active-Passive Deployment with ZRS Disks </a:t>
            </a:r>
          </a:p>
        </p:txBody>
      </p:sp>
      <p:sp>
        <p:nvSpPr>
          <p:cNvPr id="4" name="Rectangle: Rounded Corners 80">
            <a:extLst>
              <a:ext uri="{FF2B5EF4-FFF2-40B4-BE49-F238E27FC236}">
                <a16:creationId xmlns:a16="http://schemas.microsoft.com/office/drawing/2014/main" id="{614AA735-08C7-A678-9A5F-2B0114357D75}"/>
              </a:ext>
              <a:ext uri="{C183D7F6-B498-43B3-948B-1728B52AA6E4}">
                <adec:decorative xmlns:adec="http://schemas.microsoft.com/office/drawing/2017/decorative" val="0"/>
              </a:ext>
            </a:extLst>
          </p:cNvPr>
          <p:cNvSpPr>
            <a:spLocks/>
          </p:cNvSpPr>
          <p:nvPr/>
        </p:nvSpPr>
        <p:spPr bwMode="auto">
          <a:xfrm>
            <a:off x="584199" y="2211176"/>
            <a:ext cx="3405173" cy="353943"/>
          </a:xfrm>
          <a:prstGeom prst="rect">
            <a:avLst/>
          </a:prstGeom>
          <a:noFill/>
          <a:effectLst>
            <a:outerShdw blurRad="63500" dist="63500" dir="2700000" algn="tl" rotWithShape="0">
              <a:prstClr val="black">
                <a:alpha val="50000"/>
              </a:prstClr>
            </a:outerShdw>
          </a:effectLst>
        </p:spPr>
        <p:txBody>
          <a:bodyPr wrap="square" lIns="0" tIns="0" rIns="0" bIns="45720" anchor="ctr" anchorCtr="0">
            <a:spAutoFit/>
          </a:bodyPr>
          <a:lstStyle/>
          <a:p>
            <a:pPr marL="0" marR="0" lvl="0" indent="0" defTabSz="914367" rtl="0" eaLnBrk="1" fontAlgn="auto" latinLnBrk="0" hangingPunct="1">
              <a:lnSpc>
                <a:spcPct val="100000"/>
              </a:lnSpc>
              <a:spcBef>
                <a:spcPts val="400"/>
              </a:spcBef>
              <a:spcAft>
                <a:spcPts val="1200"/>
              </a:spcAft>
              <a:buClrTx/>
              <a:buSzTx/>
              <a:buFontTx/>
              <a:buNone/>
              <a:tabLst/>
              <a:defRPr/>
            </a:pPr>
            <a:r>
              <a:rPr lang="en-IN" sz="20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cs typeface="Segoe UI" panose="020B0502040204020203" pitchFamily="34" charset="0"/>
              </a:rPr>
              <a:t>Key Benefits and Usage</a:t>
            </a:r>
          </a:p>
        </p:txBody>
      </p:sp>
      <p:sp>
        <p:nvSpPr>
          <p:cNvPr id="5" name="TextBox 4">
            <a:extLst>
              <a:ext uri="{FF2B5EF4-FFF2-40B4-BE49-F238E27FC236}">
                <a16:creationId xmlns:a16="http://schemas.microsoft.com/office/drawing/2014/main" id="{49FCB188-64E6-9817-EDD6-C8FB42B3250A}"/>
              </a:ext>
            </a:extLst>
          </p:cNvPr>
          <p:cNvSpPr txBox="1"/>
          <p:nvPr/>
        </p:nvSpPr>
        <p:spPr>
          <a:xfrm>
            <a:off x="584200" y="2679888"/>
            <a:ext cx="3294345" cy="2108269"/>
          </a:xfrm>
          <a:prstGeom prst="rect">
            <a:avLst/>
          </a:prstGeom>
          <a:noFill/>
        </p:spPr>
        <p:txBody>
          <a:bodyPr wrap="square" lIns="0" tIns="0" rIns="0">
            <a:spAutoFit/>
          </a:bodyPr>
          <a:lstStyle/>
          <a:p>
            <a:pPr marL="0" marR="0" lvl="0" indent="0" algn="l" defTabSz="932472" rtl="0" eaLnBrk="1" fontAlgn="base" latinLnBrk="0" hangingPunct="1">
              <a:lnSpc>
                <a:spcPct val="100000"/>
              </a:lnSpc>
              <a:spcBef>
                <a:spcPts val="400"/>
              </a:spcBef>
              <a:spcAft>
                <a:spcPts val="160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Achieve </a:t>
            </a:r>
            <a:r>
              <a:rPr kumimoji="0" lang="en-IN" sz="1400" b="0" i="0" u="none" strike="noStrike" kern="1200" cap="none" spc="0" normalizeH="0" baseline="0" noProof="0" dirty="0">
                <a:ln>
                  <a:noFill/>
                </a:ln>
                <a:solidFill>
                  <a:srgbClr val="FFFFFF"/>
                </a:solidFill>
                <a:effectLst/>
                <a:uLnTx/>
                <a:uFillTx/>
                <a:latin typeface="+mj-lt"/>
                <a:ea typeface="+mn-ea"/>
                <a:cs typeface="Segoe UI" pitchFamily="34" charset="0"/>
              </a:rPr>
              <a:t>0 RPO </a:t>
            </a:r>
          </a:p>
          <a:p>
            <a:pPr defTabSz="932472" fontAlgn="base">
              <a:spcBef>
                <a:spcPts val="400"/>
              </a:spcBef>
              <a:spcAft>
                <a:spcPts val="1600"/>
              </a:spcAft>
            </a:pPr>
            <a:r>
              <a:rPr kumimoji="0" lang="en-US" sz="1400" b="0" i="0" u="none" strike="noStrike" kern="1200" cap="none" spc="0" normalizeH="0" baseline="0" noProof="0" dirty="0">
                <a:ln>
                  <a:noFill/>
                </a:ln>
                <a:solidFill>
                  <a:srgbClr val="FFFFFF"/>
                </a:solidFill>
                <a:effectLst/>
                <a:uLnTx/>
                <a:uFillTx/>
                <a:latin typeface="Segoe UI Regular"/>
                <a:ea typeface="+mn-ea"/>
                <a:cs typeface="Segoe UI" pitchFamily="34" charset="0"/>
              </a:rPr>
              <a:t>Use ZRS disks for legacy applications to achieve better availability</a:t>
            </a:r>
          </a:p>
          <a:p>
            <a:pPr defTabSz="932472" fontAlgn="base">
              <a:spcBef>
                <a:spcPts val="400"/>
              </a:spcBef>
              <a:spcAft>
                <a:spcPts val="1600"/>
              </a:spcAft>
            </a:pPr>
            <a:r>
              <a:rPr kumimoji="0" lang="en-US" sz="1400" b="0" i="0" u="none" strike="noStrike" kern="1200" cap="none" spc="0" normalizeH="0" baseline="0" noProof="0" dirty="0">
                <a:ln>
                  <a:noFill/>
                </a:ln>
                <a:solidFill>
                  <a:srgbClr val="FFFFFF"/>
                </a:solidFill>
                <a:effectLst/>
                <a:uLnTx/>
                <a:uFillTx/>
                <a:latin typeface="Segoe UI Regular"/>
                <a:ea typeface="+mn-ea"/>
                <a:cs typeface="Segoe UI" pitchFamily="34" charset="0"/>
              </a:rPr>
              <a:t>RTO of minutes by force detaching the disk and attaching to VM in another zone</a:t>
            </a:r>
            <a:endPar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endParaRPr>
          </a:p>
          <a:p>
            <a:pPr marL="0" marR="0" lvl="0" indent="0" algn="l" defTabSz="932472" rtl="0" eaLnBrk="1" fontAlgn="base" latinLnBrk="0" hangingPunct="1">
              <a:lnSpc>
                <a:spcPct val="100000"/>
              </a:lnSpc>
              <a:spcBef>
                <a:spcPts val="400"/>
              </a:spcBef>
              <a:spcAft>
                <a:spcPts val="1600"/>
              </a:spcAft>
              <a:buClrTx/>
              <a:buSzTx/>
              <a:buFontTx/>
              <a:buNone/>
              <a:tabLst/>
              <a:defRPr/>
            </a:pPr>
            <a:endPar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endParaRPr>
          </a:p>
        </p:txBody>
      </p:sp>
      <p:sp>
        <p:nvSpPr>
          <p:cNvPr id="6" name="TextBox 5">
            <a:extLst>
              <a:ext uri="{FF2B5EF4-FFF2-40B4-BE49-F238E27FC236}">
                <a16:creationId xmlns:a16="http://schemas.microsoft.com/office/drawing/2014/main" id="{F441A2DE-B1B2-773B-BE82-78EF3DBAD8C9}"/>
              </a:ext>
            </a:extLst>
          </p:cNvPr>
          <p:cNvSpPr txBox="1"/>
          <p:nvPr/>
        </p:nvSpPr>
        <p:spPr>
          <a:xfrm>
            <a:off x="5313843" y="482956"/>
            <a:ext cx="3097478" cy="156966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Zone-redundant storage (ZRS) disks synchronously replicates data across 3 Azure availability zones, ensuring high durability with 99.9999999999% (12 9s) annual availability. </a:t>
            </a:r>
          </a:p>
        </p:txBody>
      </p:sp>
      <p:cxnSp>
        <p:nvCxnSpPr>
          <p:cNvPr id="7" name="!!line2">
            <a:extLst>
              <a:ext uri="{FF2B5EF4-FFF2-40B4-BE49-F238E27FC236}">
                <a16:creationId xmlns:a16="http://schemas.microsoft.com/office/drawing/2014/main" id="{5227531D-D65F-CC41-825D-7281087380B6}"/>
              </a:ext>
              <a:ext uri="{C183D7F6-B498-43B3-948B-1728B52AA6E4}">
                <adec:decorative xmlns:adec="http://schemas.microsoft.com/office/drawing/2017/decorative" val="1"/>
              </a:ext>
            </a:extLst>
          </p:cNvPr>
          <p:cNvCxnSpPr>
            <a:cxnSpLocks/>
          </p:cNvCxnSpPr>
          <p:nvPr/>
        </p:nvCxnSpPr>
        <p:spPr>
          <a:xfrm>
            <a:off x="584200" y="3716946"/>
            <a:ext cx="3176356" cy="0"/>
          </a:xfrm>
          <a:prstGeom prst="line">
            <a:avLst/>
          </a:prstGeom>
          <a:ln w="12700"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8" name="!!line2">
            <a:extLst>
              <a:ext uri="{FF2B5EF4-FFF2-40B4-BE49-F238E27FC236}">
                <a16:creationId xmlns:a16="http://schemas.microsoft.com/office/drawing/2014/main" id="{A7B0DB8C-F471-2367-BF22-248E9C91A9C7}"/>
              </a:ext>
              <a:ext uri="{C183D7F6-B498-43B3-948B-1728B52AA6E4}">
                <adec:decorative xmlns:adec="http://schemas.microsoft.com/office/drawing/2017/decorative" val="1"/>
              </a:ext>
            </a:extLst>
          </p:cNvPr>
          <p:cNvCxnSpPr>
            <a:cxnSpLocks/>
          </p:cNvCxnSpPr>
          <p:nvPr/>
        </p:nvCxnSpPr>
        <p:spPr>
          <a:xfrm>
            <a:off x="584200" y="3025098"/>
            <a:ext cx="3176356" cy="0"/>
          </a:xfrm>
          <a:prstGeom prst="line">
            <a:avLst/>
          </a:prstGeom>
          <a:ln w="12700"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AEB223CC-BAD2-E9F8-D1EC-4585C34159EA}"/>
              </a:ext>
            </a:extLst>
          </p:cNvPr>
          <p:cNvSpPr txBox="1"/>
          <p:nvPr/>
        </p:nvSpPr>
        <p:spPr>
          <a:xfrm>
            <a:off x="8505558" y="482956"/>
            <a:ext cx="3097478" cy="830997"/>
          </a:xfrm>
          <a:prstGeom prst="rect">
            <a:avLst/>
          </a:prstGeom>
          <a:noFill/>
        </p:spPr>
        <p:txBody>
          <a:bodyPr wrap="square" lIns="0">
            <a:spAutoFit/>
          </a:bodyPr>
          <a:lstStyle/>
          <a:p>
            <a:pPr lvl="0" defTabSz="914400">
              <a:spcAft>
                <a:spcPts val="400"/>
              </a:spcAft>
              <a:defRPr/>
            </a:pPr>
            <a:r>
              <a:rPr lang="en-US" sz="1600" dirty="0">
                <a:ln w="3175">
                  <a:noFill/>
                </a:ln>
                <a:solidFill>
                  <a:srgbClr val="FFFFFF"/>
                </a:solidFill>
                <a:cs typeface="Segoe UI" panose="020B0502040204020203" pitchFamily="34" charset="0"/>
              </a:rPr>
              <a:t>In case of a zone failure, disk remains accessible from another zone, with 0 data loss.</a:t>
            </a:r>
          </a:p>
        </p:txBody>
      </p:sp>
      <p:grpSp>
        <p:nvGrpSpPr>
          <p:cNvPr id="10" name="Group 9" descr="Diagram of Acitve-passive deployment with ZRS disks.&#10;&#10;A line runs from a user through: Browser, Ap p Gateway frontened IP, HTTP/HTTPS listener. Then, this line branches off to two computers: VM1 and VM2.&#10;&#10;VM1 is contained in East US; Zone 1 along with — and is connected to — “Zone redundant data disk 1”. VM2 is contained in East US; Zone 2. Both of these are contained in the Backend pool.">
            <a:extLst>
              <a:ext uri="{FF2B5EF4-FFF2-40B4-BE49-F238E27FC236}">
                <a16:creationId xmlns:a16="http://schemas.microsoft.com/office/drawing/2014/main" id="{4D67C7DE-8D1B-FB6F-5DC1-DCEBBD02AD43}"/>
              </a:ext>
            </a:extLst>
          </p:cNvPr>
          <p:cNvGrpSpPr/>
          <p:nvPr/>
        </p:nvGrpSpPr>
        <p:grpSpPr>
          <a:xfrm>
            <a:off x="5299074" y="2211176"/>
            <a:ext cx="6308725" cy="4163867"/>
            <a:chOff x="5299074" y="2211176"/>
            <a:chExt cx="6308725" cy="4163867"/>
          </a:xfrm>
        </p:grpSpPr>
        <p:sp>
          <p:nvSpPr>
            <p:cNvPr id="11" name="!!green right">
              <a:extLst>
                <a:ext uri="{FF2B5EF4-FFF2-40B4-BE49-F238E27FC236}">
                  <a16:creationId xmlns:a16="http://schemas.microsoft.com/office/drawing/2014/main" id="{20CB3A70-5488-B6A8-948D-55F4C17692C1}"/>
                </a:ext>
                <a:ext uri="{C183D7F6-B498-43B3-948B-1728B52AA6E4}">
                  <adec:decorative xmlns:adec="http://schemas.microsoft.com/office/drawing/2017/decorative" val="1"/>
                </a:ext>
              </a:extLst>
            </p:cNvPr>
            <p:cNvSpPr>
              <a:spLocks/>
            </p:cNvSpPr>
            <p:nvPr/>
          </p:nvSpPr>
          <p:spPr>
            <a:xfrm>
              <a:off x="5299074" y="2211176"/>
              <a:ext cx="6308725" cy="4163867"/>
            </a:xfrm>
            <a:prstGeom prst="roundRect">
              <a:avLst>
                <a:gd name="adj" fmla="val 378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cxnSp>
          <p:nvCxnSpPr>
            <p:cNvPr id="12" name="Прямая соединительная линия 114">
              <a:extLst>
                <a:ext uri="{FF2B5EF4-FFF2-40B4-BE49-F238E27FC236}">
                  <a16:creationId xmlns:a16="http://schemas.microsoft.com/office/drawing/2014/main" id="{D7D50292-E987-6830-3231-4DD2363BD473}"/>
                </a:ext>
              </a:extLst>
            </p:cNvPr>
            <p:cNvCxnSpPr>
              <a:cxnSpLocks/>
              <a:stCxn id="34" idx="3"/>
              <a:endCxn id="30" idx="1"/>
            </p:cNvCxnSpPr>
            <p:nvPr/>
          </p:nvCxnSpPr>
          <p:spPr>
            <a:xfrm>
              <a:off x="6947114" y="4416443"/>
              <a:ext cx="1386821" cy="0"/>
            </a:xfrm>
            <a:prstGeom prst="line">
              <a:avLst/>
            </a:prstGeom>
            <a:noFill/>
            <a:ln w="12700" cap="flat" cmpd="sng" algn="ctr">
              <a:solidFill>
                <a:srgbClr val="3A4953"/>
              </a:solidFill>
              <a:prstDash val="solid"/>
              <a:headEnd type="none" w="med" len="med"/>
              <a:tailEnd type="none" w="med" len="med"/>
            </a:ln>
            <a:effectLst/>
          </p:spPr>
        </p:cxnSp>
        <p:cxnSp>
          <p:nvCxnSpPr>
            <p:cNvPr id="13" name="Прямая соединительная линия 27">
              <a:extLst>
                <a:ext uri="{FF2B5EF4-FFF2-40B4-BE49-F238E27FC236}">
                  <a16:creationId xmlns:a16="http://schemas.microsoft.com/office/drawing/2014/main" id="{19E60F30-C60D-B3BF-7CC6-D55F73DA61CE}"/>
                </a:ext>
              </a:extLst>
            </p:cNvPr>
            <p:cNvCxnSpPr>
              <a:cxnSpLocks/>
              <a:stCxn id="23" idx="3"/>
              <a:endCxn id="34" idx="1"/>
            </p:cNvCxnSpPr>
            <p:nvPr/>
          </p:nvCxnSpPr>
          <p:spPr>
            <a:xfrm flipV="1">
              <a:off x="6003585" y="4416443"/>
              <a:ext cx="540385" cy="1527"/>
            </a:xfrm>
            <a:prstGeom prst="line">
              <a:avLst/>
            </a:prstGeom>
            <a:noFill/>
            <a:ln w="12700" cap="flat" cmpd="sng" algn="ctr">
              <a:solidFill>
                <a:schemeClr val="tx1"/>
              </a:solidFill>
              <a:prstDash val="solid"/>
              <a:headEnd type="none" w="med" len="med"/>
              <a:tailEnd type="none" w="med" len="med"/>
            </a:ln>
            <a:effectLst/>
          </p:spPr>
        </p:cxnSp>
        <p:sp>
          <p:nvSpPr>
            <p:cNvPr id="14" name="Rectangle: Rounded Corners 4">
              <a:extLst>
                <a:ext uri="{FF2B5EF4-FFF2-40B4-BE49-F238E27FC236}">
                  <a16:creationId xmlns:a16="http://schemas.microsoft.com/office/drawing/2014/main" id="{70819178-4B03-457B-BF07-FBF1BC1AB383}"/>
                </a:ext>
                <a:ext uri="{C183D7F6-B498-43B3-948B-1728B52AA6E4}">
                  <adec:decorative xmlns:adec="http://schemas.microsoft.com/office/drawing/2017/decorative" val="1"/>
                </a:ext>
              </a:extLst>
            </p:cNvPr>
            <p:cNvSpPr>
              <a:spLocks/>
            </p:cNvSpPr>
            <p:nvPr/>
          </p:nvSpPr>
          <p:spPr bwMode="auto">
            <a:xfrm>
              <a:off x="9292779" y="2811172"/>
              <a:ext cx="2077270" cy="1547427"/>
            </a:xfrm>
            <a:prstGeom prst="roundRect">
              <a:avLst>
                <a:gd name="adj" fmla="val 3223"/>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5" name="!!green right">
              <a:extLst>
                <a:ext uri="{FF2B5EF4-FFF2-40B4-BE49-F238E27FC236}">
                  <a16:creationId xmlns:a16="http://schemas.microsoft.com/office/drawing/2014/main" id="{C71DA031-F0BB-14CC-9B8E-D932239EA69E}"/>
                </a:ext>
                <a:ext uri="{C183D7F6-B498-43B3-948B-1728B52AA6E4}">
                  <adec:decorative xmlns:adec="http://schemas.microsoft.com/office/drawing/2017/decorative" val="1"/>
                </a:ext>
              </a:extLst>
            </p:cNvPr>
            <p:cNvSpPr>
              <a:spLocks/>
            </p:cNvSpPr>
            <p:nvPr/>
          </p:nvSpPr>
          <p:spPr>
            <a:xfrm>
              <a:off x="9187431" y="2516395"/>
              <a:ext cx="2287967" cy="3566218"/>
            </a:xfrm>
            <a:prstGeom prst="roundRect">
              <a:avLst>
                <a:gd name="adj" fmla="val 327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16" name="TextBox 15">
              <a:extLst>
                <a:ext uri="{FF2B5EF4-FFF2-40B4-BE49-F238E27FC236}">
                  <a16:creationId xmlns:a16="http://schemas.microsoft.com/office/drawing/2014/main" id="{8E4EB329-7A80-31B0-03E7-B02CDF099276}"/>
                </a:ext>
              </a:extLst>
            </p:cNvPr>
            <p:cNvSpPr txBox="1"/>
            <p:nvPr/>
          </p:nvSpPr>
          <p:spPr>
            <a:xfrm>
              <a:off x="9298671" y="2589692"/>
              <a:ext cx="1525588" cy="152444"/>
            </a:xfrm>
            <a:prstGeom prst="rect">
              <a:avLst/>
            </a:prstGeom>
            <a:noFill/>
          </p:spPr>
          <p:txBody>
            <a:bodyPr wrap="square" lIns="0" tIns="0" rIns="0" bIns="0" rtlCol="0">
              <a:sp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IN" sz="11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Backend pool</a:t>
              </a:r>
            </a:p>
          </p:txBody>
        </p:sp>
        <p:sp>
          <p:nvSpPr>
            <p:cNvPr id="17" name="TextBox 16">
              <a:extLst>
                <a:ext uri="{FF2B5EF4-FFF2-40B4-BE49-F238E27FC236}">
                  <a16:creationId xmlns:a16="http://schemas.microsoft.com/office/drawing/2014/main" id="{AE322023-B70F-20E3-AF7F-2D3F107331AB}"/>
                </a:ext>
              </a:extLst>
            </p:cNvPr>
            <p:cNvSpPr txBox="1"/>
            <p:nvPr/>
          </p:nvSpPr>
          <p:spPr>
            <a:xfrm>
              <a:off x="9300371" y="2898327"/>
              <a:ext cx="2062085" cy="153888"/>
            </a:xfrm>
            <a:prstGeom prst="rect">
              <a:avLst/>
            </a:prstGeom>
            <a:noFill/>
          </p:spPr>
          <p:txBody>
            <a:bodyPr wrap="square" lIns="0" tIns="0" rIns="0" bIns="0" rtlCol="0">
              <a:spAutoFit/>
            </a:bodyPr>
            <a:lstStyle/>
            <a:p>
              <a:pPr algn="ctr" defTabSz="932472" fontAlgn="base">
                <a:spcBef>
                  <a:spcPct val="0"/>
                </a:spcBef>
                <a:spcAft>
                  <a:spcPct val="0"/>
                </a:spcAft>
                <a:defRPr/>
              </a:pPr>
              <a:r>
                <a:rPr lang="en-IN" sz="1000" dirty="0">
                  <a:gradFill>
                    <a:gsLst>
                      <a:gs pos="6993">
                        <a:srgbClr val="FFFFFF"/>
                      </a:gs>
                      <a:gs pos="20280">
                        <a:srgbClr val="FFFFFF"/>
                      </a:gs>
                    </a:gsLst>
                    <a:lin ang="0" scaled="0"/>
                  </a:gradFill>
                  <a:latin typeface="+mj-lt"/>
                </a:rPr>
                <a:t>East US ; Zone 1</a:t>
              </a:r>
            </a:p>
          </p:txBody>
        </p:sp>
        <p:sp>
          <p:nvSpPr>
            <p:cNvPr id="18" name="Rectangle: Rounded Corners 4">
              <a:extLst>
                <a:ext uri="{FF2B5EF4-FFF2-40B4-BE49-F238E27FC236}">
                  <a16:creationId xmlns:a16="http://schemas.microsoft.com/office/drawing/2014/main" id="{8026D0E3-A4FB-260A-0C33-661B5317406C}"/>
                </a:ext>
                <a:ext uri="{C183D7F6-B498-43B3-948B-1728B52AA6E4}">
                  <adec:decorative xmlns:adec="http://schemas.microsoft.com/office/drawing/2017/decorative" val="1"/>
                </a:ext>
              </a:extLst>
            </p:cNvPr>
            <p:cNvSpPr>
              <a:spLocks/>
            </p:cNvSpPr>
            <p:nvPr/>
          </p:nvSpPr>
          <p:spPr bwMode="auto">
            <a:xfrm>
              <a:off x="9292779" y="4440308"/>
              <a:ext cx="2077270" cy="1547427"/>
            </a:xfrm>
            <a:prstGeom prst="roundRect">
              <a:avLst>
                <a:gd name="adj" fmla="val 3223"/>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TextBox 18">
              <a:extLst>
                <a:ext uri="{FF2B5EF4-FFF2-40B4-BE49-F238E27FC236}">
                  <a16:creationId xmlns:a16="http://schemas.microsoft.com/office/drawing/2014/main" id="{F0A02171-6582-4350-A58D-CD4921799F2A}"/>
                </a:ext>
              </a:extLst>
            </p:cNvPr>
            <p:cNvSpPr txBox="1"/>
            <p:nvPr/>
          </p:nvSpPr>
          <p:spPr>
            <a:xfrm>
              <a:off x="9300371" y="4527464"/>
              <a:ext cx="2062085" cy="153888"/>
            </a:xfrm>
            <a:prstGeom prst="rect">
              <a:avLst/>
            </a:prstGeom>
            <a:noFill/>
          </p:spPr>
          <p:txBody>
            <a:bodyPr wrap="square" lIns="0" tIns="0" rIns="0" bIns="0" rtlCol="0">
              <a:spAutoFit/>
            </a:bodyPr>
            <a:lstStyle/>
            <a:p>
              <a:pPr algn="ctr" defTabSz="932472" fontAlgn="base">
                <a:spcBef>
                  <a:spcPct val="0"/>
                </a:spcBef>
                <a:spcAft>
                  <a:spcPct val="0"/>
                </a:spcAft>
                <a:defRPr/>
              </a:pPr>
              <a:r>
                <a:rPr lang="en-IN" sz="1000" dirty="0">
                  <a:gradFill>
                    <a:gsLst>
                      <a:gs pos="6993">
                        <a:srgbClr val="FFFFFF"/>
                      </a:gs>
                      <a:gs pos="20280">
                        <a:srgbClr val="FFFFFF"/>
                      </a:gs>
                    </a:gsLst>
                    <a:lin ang="0" scaled="0"/>
                  </a:gradFill>
                  <a:latin typeface="+mj-lt"/>
                </a:rPr>
                <a:t>East US ; Zone 2</a:t>
              </a:r>
            </a:p>
          </p:txBody>
        </p:sp>
        <p:grpSp>
          <p:nvGrpSpPr>
            <p:cNvPr id="20" name="Группа 9">
              <a:extLst>
                <a:ext uri="{FF2B5EF4-FFF2-40B4-BE49-F238E27FC236}">
                  <a16:creationId xmlns:a16="http://schemas.microsoft.com/office/drawing/2014/main" id="{6CBAC565-4034-EC48-529F-030E24D0235E}"/>
                </a:ext>
              </a:extLst>
            </p:cNvPr>
            <p:cNvGrpSpPr/>
            <p:nvPr/>
          </p:nvGrpSpPr>
          <p:grpSpPr>
            <a:xfrm>
              <a:off x="9430662" y="3312033"/>
              <a:ext cx="607932" cy="707195"/>
              <a:chOff x="5197653" y="3151941"/>
              <a:chExt cx="675059" cy="785282"/>
            </a:xfrm>
          </p:grpSpPr>
          <p:pic>
            <p:nvPicPr>
              <p:cNvPr id="40" name="Рисунок 7">
                <a:extLst>
                  <a:ext uri="{FF2B5EF4-FFF2-40B4-BE49-F238E27FC236}">
                    <a16:creationId xmlns:a16="http://schemas.microsoft.com/office/drawing/2014/main" id="{EA46CD30-CEB5-8DD9-3977-F9B89249AEFC}"/>
                  </a:ext>
                </a:extLst>
              </p:cNvPr>
              <p:cNvPicPr>
                <a:picLocks noChangeAspect="1"/>
              </p:cNvPicPr>
              <p:nvPr/>
            </p:nvPicPr>
            <p:blipFill>
              <a:blip r:embed="rId4"/>
              <a:stretch>
                <a:fillRect/>
              </a:stretch>
            </p:blipFill>
            <p:spPr>
              <a:xfrm>
                <a:off x="5251262" y="3151941"/>
                <a:ext cx="567840" cy="554736"/>
              </a:xfrm>
              <a:prstGeom prst="rect">
                <a:avLst/>
              </a:prstGeom>
            </p:spPr>
          </p:pic>
          <p:sp>
            <p:nvSpPr>
              <p:cNvPr id="41" name="TextBox 40">
                <a:extLst>
                  <a:ext uri="{FF2B5EF4-FFF2-40B4-BE49-F238E27FC236}">
                    <a16:creationId xmlns:a16="http://schemas.microsoft.com/office/drawing/2014/main" id="{8495B6E9-6022-A67B-0151-1FF1F81C9328}"/>
                  </a:ext>
                </a:extLst>
              </p:cNvPr>
              <p:cNvSpPr txBox="1"/>
              <p:nvPr/>
            </p:nvSpPr>
            <p:spPr>
              <a:xfrm>
                <a:off x="5197653" y="3783335"/>
                <a:ext cx="675059" cy="15388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VM1</a:t>
                </a:r>
              </a:p>
            </p:txBody>
          </p:sp>
        </p:grpSp>
        <p:grpSp>
          <p:nvGrpSpPr>
            <p:cNvPr id="21" name="Группа 8">
              <a:extLst>
                <a:ext uri="{FF2B5EF4-FFF2-40B4-BE49-F238E27FC236}">
                  <a16:creationId xmlns:a16="http://schemas.microsoft.com/office/drawing/2014/main" id="{8E0D141E-5F57-70FE-1759-181A90118CF4}"/>
                </a:ext>
              </a:extLst>
            </p:cNvPr>
            <p:cNvGrpSpPr/>
            <p:nvPr/>
          </p:nvGrpSpPr>
          <p:grpSpPr>
            <a:xfrm>
              <a:off x="10293950" y="3315264"/>
              <a:ext cx="938216" cy="842551"/>
              <a:chOff x="6156263" y="3155529"/>
              <a:chExt cx="1041812" cy="935583"/>
            </a:xfrm>
          </p:grpSpPr>
          <p:pic>
            <p:nvPicPr>
              <p:cNvPr id="38" name="Рисунок 85">
                <a:extLst>
                  <a:ext uri="{FF2B5EF4-FFF2-40B4-BE49-F238E27FC236}">
                    <a16:creationId xmlns:a16="http://schemas.microsoft.com/office/drawing/2014/main" id="{A8355903-2393-00FE-8907-533A7EB0CCF6}"/>
                  </a:ext>
                </a:extLst>
              </p:cNvPr>
              <p:cNvPicPr>
                <a:picLocks noChangeAspect="1"/>
              </p:cNvPicPr>
              <p:nvPr/>
            </p:nvPicPr>
            <p:blipFill>
              <a:blip r:embed="rId5"/>
              <a:srcRect/>
              <a:stretch/>
            </p:blipFill>
            <p:spPr>
              <a:xfrm>
                <a:off x="6393248" y="3155529"/>
                <a:ext cx="567840" cy="547560"/>
              </a:xfrm>
              <a:prstGeom prst="rect">
                <a:avLst/>
              </a:prstGeom>
            </p:spPr>
          </p:pic>
          <p:sp>
            <p:nvSpPr>
              <p:cNvPr id="39" name="TextBox 38">
                <a:extLst>
                  <a:ext uri="{FF2B5EF4-FFF2-40B4-BE49-F238E27FC236}">
                    <a16:creationId xmlns:a16="http://schemas.microsoft.com/office/drawing/2014/main" id="{C8C9D022-E423-6B48-862B-9112D2348DDA}"/>
                  </a:ext>
                </a:extLst>
              </p:cNvPr>
              <p:cNvSpPr txBox="1"/>
              <p:nvPr/>
            </p:nvSpPr>
            <p:spPr>
              <a:xfrm>
                <a:off x="6156263" y="3783336"/>
                <a:ext cx="1041812" cy="307776"/>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Zone redundant </a:t>
                </a:r>
              </a:p>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data disk 1</a:t>
                </a:r>
              </a:p>
            </p:txBody>
          </p:sp>
        </p:grpSp>
        <p:grpSp>
          <p:nvGrpSpPr>
            <p:cNvPr id="22" name="Группа 91">
              <a:extLst>
                <a:ext uri="{FF2B5EF4-FFF2-40B4-BE49-F238E27FC236}">
                  <a16:creationId xmlns:a16="http://schemas.microsoft.com/office/drawing/2014/main" id="{7CF7BB92-AEEB-DC18-83AD-7571B7E31D97}"/>
                </a:ext>
              </a:extLst>
            </p:cNvPr>
            <p:cNvGrpSpPr/>
            <p:nvPr/>
          </p:nvGrpSpPr>
          <p:grpSpPr>
            <a:xfrm>
              <a:off x="9430662" y="4904082"/>
              <a:ext cx="607932" cy="707195"/>
              <a:chOff x="5197653" y="3151941"/>
              <a:chExt cx="675059" cy="785282"/>
            </a:xfrm>
          </p:grpSpPr>
          <p:pic>
            <p:nvPicPr>
              <p:cNvPr id="36" name="Рисунок 95">
                <a:extLst>
                  <a:ext uri="{FF2B5EF4-FFF2-40B4-BE49-F238E27FC236}">
                    <a16:creationId xmlns:a16="http://schemas.microsoft.com/office/drawing/2014/main" id="{DBAD9005-37BF-0A42-7291-262A075CC74C}"/>
                  </a:ext>
                </a:extLst>
              </p:cNvPr>
              <p:cNvPicPr>
                <a:picLocks noChangeAspect="1"/>
              </p:cNvPicPr>
              <p:nvPr/>
            </p:nvPicPr>
            <p:blipFill>
              <a:blip r:embed="rId6">
                <a:extLst>
                  <a:ext uri="{BEBA8EAE-BF5A-486C-A8C5-ECC9F3942E4B}">
                    <a14:imgProps xmlns:a14="http://schemas.microsoft.com/office/drawing/2010/main">
                      <a14:imgLayer r:embed="rId7">
                        <a14:imgEffect>
                          <a14:saturation sat="0"/>
                        </a14:imgEffect>
                      </a14:imgLayer>
                    </a14:imgProps>
                  </a:ext>
                </a:extLst>
              </a:blip>
              <a:stretch>
                <a:fillRect/>
              </a:stretch>
            </p:blipFill>
            <p:spPr>
              <a:xfrm>
                <a:off x="5251262" y="3151941"/>
                <a:ext cx="567840" cy="554736"/>
              </a:xfrm>
              <a:prstGeom prst="rect">
                <a:avLst/>
              </a:prstGeom>
            </p:spPr>
          </p:pic>
          <p:sp>
            <p:nvSpPr>
              <p:cNvPr id="37" name="TextBox 36">
                <a:extLst>
                  <a:ext uri="{FF2B5EF4-FFF2-40B4-BE49-F238E27FC236}">
                    <a16:creationId xmlns:a16="http://schemas.microsoft.com/office/drawing/2014/main" id="{4027F16D-7B37-5883-CC89-60833902C7B7}"/>
                  </a:ext>
                </a:extLst>
              </p:cNvPr>
              <p:cNvSpPr txBox="1"/>
              <p:nvPr/>
            </p:nvSpPr>
            <p:spPr>
              <a:xfrm>
                <a:off x="5197653" y="3783335"/>
                <a:ext cx="675059" cy="15388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VM2</a:t>
                </a:r>
              </a:p>
            </p:txBody>
          </p:sp>
        </p:grpSp>
        <p:pic>
          <p:nvPicPr>
            <p:cNvPr id="23" name="Graphic 83">
              <a:extLst>
                <a:ext uri="{FF2B5EF4-FFF2-40B4-BE49-F238E27FC236}">
                  <a16:creationId xmlns:a16="http://schemas.microsoft.com/office/drawing/2014/main" id="{0DF4FFE9-B927-4279-DF4E-65544FA7BE0A}"/>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07428" y="4169892"/>
              <a:ext cx="496157" cy="496157"/>
            </a:xfrm>
            <a:prstGeom prst="rect">
              <a:avLst/>
            </a:prstGeom>
          </p:spPr>
        </p:pic>
        <p:grpSp>
          <p:nvGrpSpPr>
            <p:cNvPr id="24" name="Группа 16">
              <a:extLst>
                <a:ext uri="{FF2B5EF4-FFF2-40B4-BE49-F238E27FC236}">
                  <a16:creationId xmlns:a16="http://schemas.microsoft.com/office/drawing/2014/main" id="{30ABD1AF-3D4C-3B13-10E5-E0490969B2C0}"/>
                </a:ext>
              </a:extLst>
            </p:cNvPr>
            <p:cNvGrpSpPr/>
            <p:nvPr/>
          </p:nvGrpSpPr>
          <p:grpSpPr>
            <a:xfrm>
              <a:off x="6276434" y="3923035"/>
              <a:ext cx="938216" cy="694980"/>
              <a:chOff x="1328928" y="2883759"/>
              <a:chExt cx="1041812" cy="771718"/>
            </a:xfrm>
          </p:grpSpPr>
          <p:pic>
            <p:nvPicPr>
              <p:cNvPr id="34" name="Graphic 5">
                <a:extLst>
                  <a:ext uri="{FF2B5EF4-FFF2-40B4-BE49-F238E27FC236}">
                    <a16:creationId xmlns:a16="http://schemas.microsoft.com/office/drawing/2014/main" id="{662C808A-2EFB-5BC9-EA05-A8FB38483CFC}"/>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626005" y="3207819"/>
                <a:ext cx="447658" cy="447658"/>
              </a:xfrm>
              <a:prstGeom prst="rect">
                <a:avLst/>
              </a:prstGeom>
            </p:spPr>
          </p:pic>
          <p:sp>
            <p:nvSpPr>
              <p:cNvPr id="35" name="TextBox 34">
                <a:extLst>
                  <a:ext uri="{FF2B5EF4-FFF2-40B4-BE49-F238E27FC236}">
                    <a16:creationId xmlns:a16="http://schemas.microsoft.com/office/drawing/2014/main" id="{EE7A2018-BA9B-F76B-E851-29C955668D1E}"/>
                  </a:ext>
                </a:extLst>
              </p:cNvPr>
              <p:cNvSpPr txBox="1"/>
              <p:nvPr/>
            </p:nvSpPr>
            <p:spPr>
              <a:xfrm>
                <a:off x="1328928" y="2883759"/>
                <a:ext cx="1041812" cy="15388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Browser</a:t>
                </a:r>
              </a:p>
            </p:txBody>
          </p:sp>
        </p:grpSp>
        <p:grpSp>
          <p:nvGrpSpPr>
            <p:cNvPr id="25" name="Группа 17">
              <a:extLst>
                <a:ext uri="{FF2B5EF4-FFF2-40B4-BE49-F238E27FC236}">
                  <a16:creationId xmlns:a16="http://schemas.microsoft.com/office/drawing/2014/main" id="{3F0149AA-3982-86BE-E5B9-58FF6A9829F9}"/>
                </a:ext>
              </a:extLst>
            </p:cNvPr>
            <p:cNvGrpSpPr/>
            <p:nvPr/>
          </p:nvGrpSpPr>
          <p:grpSpPr>
            <a:xfrm>
              <a:off x="7162955" y="3784449"/>
              <a:ext cx="938216" cy="896669"/>
              <a:chOff x="2418628" y="2729870"/>
              <a:chExt cx="1041812" cy="995677"/>
            </a:xfrm>
          </p:grpSpPr>
          <p:pic>
            <p:nvPicPr>
              <p:cNvPr id="32" name="Graphic 46">
                <a:extLst>
                  <a:ext uri="{FF2B5EF4-FFF2-40B4-BE49-F238E27FC236}">
                    <a16:creationId xmlns:a16="http://schemas.microsoft.com/office/drawing/2014/main" id="{3169605C-3033-DD9A-DCBB-49EF94C9A458}"/>
                  </a:ext>
                  <a:ext uri="{C183D7F6-B498-43B3-948B-1728B52AA6E4}">
                    <adec:decorative xmlns:adec="http://schemas.microsoft.com/office/drawing/2017/decorative" val="1"/>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645635" y="3137749"/>
                <a:ext cx="587798" cy="587798"/>
              </a:xfrm>
              <a:prstGeom prst="rect">
                <a:avLst/>
              </a:prstGeom>
            </p:spPr>
          </p:pic>
          <p:sp>
            <p:nvSpPr>
              <p:cNvPr id="33" name="TextBox 32">
                <a:extLst>
                  <a:ext uri="{FF2B5EF4-FFF2-40B4-BE49-F238E27FC236}">
                    <a16:creationId xmlns:a16="http://schemas.microsoft.com/office/drawing/2014/main" id="{8C6B1467-A05E-C277-188E-8A20B59A2885}"/>
                  </a:ext>
                </a:extLst>
              </p:cNvPr>
              <p:cNvSpPr txBox="1"/>
              <p:nvPr/>
            </p:nvSpPr>
            <p:spPr>
              <a:xfrm>
                <a:off x="2418628" y="2729870"/>
                <a:ext cx="1041812" cy="3077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App Gateway frontend IP</a:t>
                </a:r>
              </a:p>
            </p:txBody>
          </p:sp>
        </p:grpSp>
        <p:grpSp>
          <p:nvGrpSpPr>
            <p:cNvPr id="26" name="Группа 19">
              <a:extLst>
                <a:ext uri="{FF2B5EF4-FFF2-40B4-BE49-F238E27FC236}">
                  <a16:creationId xmlns:a16="http://schemas.microsoft.com/office/drawing/2014/main" id="{01F8C01E-7B8D-B971-F305-374361D21C10}"/>
                </a:ext>
              </a:extLst>
            </p:cNvPr>
            <p:cNvGrpSpPr/>
            <p:nvPr/>
          </p:nvGrpSpPr>
          <p:grpSpPr>
            <a:xfrm>
              <a:off x="8049475" y="3784449"/>
              <a:ext cx="938216" cy="883888"/>
              <a:chOff x="3491283" y="2729870"/>
              <a:chExt cx="1041812" cy="981485"/>
            </a:xfrm>
          </p:grpSpPr>
          <p:pic>
            <p:nvPicPr>
              <p:cNvPr id="30" name="Рисунок 15">
                <a:extLst>
                  <a:ext uri="{FF2B5EF4-FFF2-40B4-BE49-F238E27FC236}">
                    <a16:creationId xmlns:a16="http://schemas.microsoft.com/office/drawing/2014/main" id="{71218C3C-E26F-6E6A-B208-C1E78CA34F3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3807153" y="3151941"/>
                <a:ext cx="559414" cy="559414"/>
              </a:xfrm>
              <a:prstGeom prst="rect">
                <a:avLst/>
              </a:prstGeom>
            </p:spPr>
          </p:pic>
          <p:sp>
            <p:nvSpPr>
              <p:cNvPr id="31" name="TextBox 30">
                <a:extLst>
                  <a:ext uri="{FF2B5EF4-FFF2-40B4-BE49-F238E27FC236}">
                    <a16:creationId xmlns:a16="http://schemas.microsoft.com/office/drawing/2014/main" id="{1FEEDF13-B927-0B0D-60FC-2FADF96DA047}"/>
                  </a:ext>
                </a:extLst>
              </p:cNvPr>
              <p:cNvSpPr txBox="1"/>
              <p:nvPr/>
            </p:nvSpPr>
            <p:spPr>
              <a:xfrm>
                <a:off x="3491283" y="2729870"/>
                <a:ext cx="1041812" cy="3077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HTTP/HTTPS </a:t>
                </a:r>
                <a:b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b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listener</a:t>
                </a:r>
              </a:p>
            </p:txBody>
          </p:sp>
        </p:grpSp>
        <p:cxnSp>
          <p:nvCxnSpPr>
            <p:cNvPr id="27" name="Прямая соединительная линия 119">
              <a:extLst>
                <a:ext uri="{FF2B5EF4-FFF2-40B4-BE49-F238E27FC236}">
                  <a16:creationId xmlns:a16="http://schemas.microsoft.com/office/drawing/2014/main" id="{CCF8E409-0F83-1E51-C0F7-257EBFCE760D}"/>
                </a:ext>
              </a:extLst>
            </p:cNvPr>
            <p:cNvCxnSpPr>
              <a:cxnSpLocks/>
              <a:stCxn id="30" idx="3"/>
            </p:cNvCxnSpPr>
            <p:nvPr/>
          </p:nvCxnSpPr>
          <p:spPr>
            <a:xfrm>
              <a:off x="8837723" y="4416443"/>
              <a:ext cx="261226" cy="0"/>
            </a:xfrm>
            <a:prstGeom prst="line">
              <a:avLst/>
            </a:prstGeom>
            <a:noFill/>
            <a:ln w="12700" cap="flat" cmpd="sng" algn="ctr">
              <a:solidFill>
                <a:schemeClr val="tx1"/>
              </a:solidFill>
              <a:prstDash val="solid"/>
              <a:headEnd type="none" w="med" len="med"/>
              <a:tailEnd type="none" w="med" len="med"/>
            </a:ln>
            <a:effectLst/>
          </p:spPr>
        </p:cxnSp>
        <p:cxnSp>
          <p:nvCxnSpPr>
            <p:cNvPr id="28" name="Соединитель: уступ 39">
              <a:extLst>
                <a:ext uri="{FF2B5EF4-FFF2-40B4-BE49-F238E27FC236}">
                  <a16:creationId xmlns:a16="http://schemas.microsoft.com/office/drawing/2014/main" id="{B37B7D8F-75B2-080E-46A6-E894BFA68191}"/>
                </a:ext>
              </a:extLst>
            </p:cNvPr>
            <p:cNvCxnSpPr>
              <a:cxnSpLocks/>
              <a:stCxn id="14" idx="1"/>
              <a:endCxn id="18" idx="1"/>
            </p:cNvCxnSpPr>
            <p:nvPr/>
          </p:nvCxnSpPr>
          <p:spPr>
            <a:xfrm rot="10800000" flipV="1">
              <a:off x="9292779" y="3584885"/>
              <a:ext cx="11437" cy="1629136"/>
            </a:xfrm>
            <a:prstGeom prst="bentConnector3">
              <a:avLst>
                <a:gd name="adj1" fmla="val 1800000"/>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29" name="Прямая соединительная линия 119">
              <a:extLst>
                <a:ext uri="{FF2B5EF4-FFF2-40B4-BE49-F238E27FC236}">
                  <a16:creationId xmlns:a16="http://schemas.microsoft.com/office/drawing/2014/main" id="{115C63C4-0C0D-36FB-6E1F-F5A1FAEC4535}"/>
                </a:ext>
              </a:extLst>
            </p:cNvPr>
            <p:cNvCxnSpPr>
              <a:cxnSpLocks/>
            </p:cNvCxnSpPr>
            <p:nvPr/>
          </p:nvCxnSpPr>
          <p:spPr>
            <a:xfrm>
              <a:off x="10069623" y="3559193"/>
              <a:ext cx="426927" cy="0"/>
            </a:xfrm>
            <a:prstGeom prst="line">
              <a:avLst/>
            </a:prstGeom>
            <a:noFill/>
            <a:ln w="12700" cap="flat" cmpd="sng" algn="ctr">
              <a:solidFill>
                <a:schemeClr val="tx1"/>
              </a:solidFill>
              <a:prstDash val="solid"/>
              <a:headEnd type="none" w="med" len="med"/>
              <a:tailEnd type="none" w="med" len="med"/>
            </a:ln>
            <a:effectLst/>
          </p:spPr>
        </p:cxnSp>
      </p:grpSp>
    </p:spTree>
    <p:extLst>
      <p:ext uri="{BB962C8B-B14F-4D97-AF65-F5344CB8AC3E}">
        <p14:creationId xmlns:p14="http://schemas.microsoft.com/office/powerpoint/2010/main" val="2817929292"/>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D9BC-FB38-EB4C-E0CD-D649ADAB4A7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00FBB5E-8145-9CAA-46B9-F97B7FD8500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1">
            <a:extLst>
              <a:ext uri="{FF2B5EF4-FFF2-40B4-BE49-F238E27FC236}">
                <a16:creationId xmlns:a16="http://schemas.microsoft.com/office/drawing/2014/main" id="{94029CCE-107D-D476-3DE3-A0630620845F}"/>
              </a:ext>
            </a:extLst>
          </p:cNvPr>
          <p:cNvSpPr>
            <a:spLocks noGrp="1"/>
          </p:cNvSpPr>
          <p:nvPr>
            <p:ph type="title"/>
          </p:nvPr>
        </p:nvSpPr>
        <p:spPr>
          <a:xfrm>
            <a:off x="588964" y="457200"/>
            <a:ext cx="4092506" cy="1292662"/>
          </a:xfrm>
        </p:spPr>
        <p:txBody>
          <a:bodyPr/>
          <a:lstStyle/>
          <a:p>
            <a:pPr lvl="0"/>
            <a:r>
              <a:rPr lang="en-US" sz="2800" dirty="0"/>
              <a:t>Active-Passive Deployment with Azure Site Recovery enabled</a:t>
            </a:r>
          </a:p>
        </p:txBody>
      </p:sp>
      <p:sp>
        <p:nvSpPr>
          <p:cNvPr id="4" name="Rectangle: Rounded Corners 80">
            <a:extLst>
              <a:ext uri="{FF2B5EF4-FFF2-40B4-BE49-F238E27FC236}">
                <a16:creationId xmlns:a16="http://schemas.microsoft.com/office/drawing/2014/main" id="{8D2E9354-E194-FDE4-563B-59E5AA71D7C7}"/>
              </a:ext>
              <a:ext uri="{C183D7F6-B498-43B3-948B-1728B52AA6E4}">
                <adec:decorative xmlns:adec="http://schemas.microsoft.com/office/drawing/2017/decorative" val="0"/>
              </a:ext>
            </a:extLst>
          </p:cNvPr>
          <p:cNvSpPr>
            <a:spLocks/>
          </p:cNvSpPr>
          <p:nvPr/>
        </p:nvSpPr>
        <p:spPr bwMode="auto">
          <a:xfrm>
            <a:off x="584199" y="2211176"/>
            <a:ext cx="3405173" cy="353943"/>
          </a:xfrm>
          <a:prstGeom prst="rect">
            <a:avLst/>
          </a:prstGeom>
          <a:noFill/>
          <a:effectLst>
            <a:outerShdw blurRad="63500" dist="63500" dir="2700000" algn="tl" rotWithShape="0">
              <a:prstClr val="black">
                <a:alpha val="50000"/>
              </a:prstClr>
            </a:outerShdw>
          </a:effectLst>
        </p:spPr>
        <p:txBody>
          <a:bodyPr wrap="square" lIns="0" tIns="0" rIns="0" bIns="45720" anchor="ctr" anchorCtr="0">
            <a:spAutoFit/>
          </a:bodyPr>
          <a:lstStyle/>
          <a:p>
            <a:pPr marL="0" marR="0" lvl="0" indent="0" defTabSz="914367" rtl="0" eaLnBrk="1" fontAlgn="auto" latinLnBrk="0" hangingPunct="1">
              <a:lnSpc>
                <a:spcPct val="100000"/>
              </a:lnSpc>
              <a:spcBef>
                <a:spcPts val="400"/>
              </a:spcBef>
              <a:spcAft>
                <a:spcPts val="1200"/>
              </a:spcAft>
              <a:buClrTx/>
              <a:buSzTx/>
              <a:buFontTx/>
              <a:buNone/>
              <a:tabLst/>
              <a:defRPr/>
            </a:pPr>
            <a:r>
              <a:rPr lang="en-IN" sz="20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cs typeface="Segoe UI" panose="020B0502040204020203" pitchFamily="34" charset="0"/>
              </a:rPr>
              <a:t>Key Benefits and Usage</a:t>
            </a:r>
          </a:p>
        </p:txBody>
      </p:sp>
      <p:sp>
        <p:nvSpPr>
          <p:cNvPr id="5" name="TextBox 4">
            <a:extLst>
              <a:ext uri="{FF2B5EF4-FFF2-40B4-BE49-F238E27FC236}">
                <a16:creationId xmlns:a16="http://schemas.microsoft.com/office/drawing/2014/main" id="{FB3D6EC9-353A-3188-6818-F275DD5B0BCE}"/>
              </a:ext>
            </a:extLst>
          </p:cNvPr>
          <p:cNvSpPr txBox="1"/>
          <p:nvPr/>
        </p:nvSpPr>
        <p:spPr>
          <a:xfrm>
            <a:off x="584200" y="2679889"/>
            <a:ext cx="3294345" cy="1205458"/>
          </a:xfrm>
          <a:prstGeom prst="rect">
            <a:avLst/>
          </a:prstGeom>
          <a:noFill/>
        </p:spPr>
        <p:txBody>
          <a:bodyPr wrap="square" lIns="0" tIns="0" rIns="0">
            <a:spAutoFit/>
          </a:bodyPr>
          <a:lstStyle/>
          <a:p>
            <a:pPr marL="0" marR="0" lvl="0" indent="0" algn="l" defTabSz="932472" rtl="0" eaLnBrk="1" fontAlgn="base" latinLnBrk="0" hangingPunct="1">
              <a:lnSpc>
                <a:spcPct val="100000"/>
              </a:lnSpc>
              <a:spcBef>
                <a:spcPts val="400"/>
              </a:spcBef>
              <a:spcAft>
                <a:spcPts val="160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Achieve SLA of </a:t>
            </a:r>
            <a:r>
              <a:rPr lang="en-IN" sz="1400" dirty="0">
                <a:solidFill>
                  <a:srgbClr val="FFFFFF"/>
                </a:solidFill>
                <a:latin typeface="+mj-lt"/>
                <a:cs typeface="Segoe UI" pitchFamily="34" charset="0"/>
              </a:rPr>
              <a:t>1 hour RTO</a:t>
            </a:r>
          </a:p>
          <a:p>
            <a:pPr marL="0" marR="0" lvl="0" indent="0" algn="l" defTabSz="932472" rtl="0" eaLnBrk="1" fontAlgn="base" latinLnBrk="0" hangingPunct="1">
              <a:lnSpc>
                <a:spcPct val="100000"/>
              </a:lnSpc>
              <a:spcBef>
                <a:spcPts val="400"/>
              </a:spcBef>
              <a:spcAft>
                <a:spcPts val="160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Minimal data loss</a:t>
            </a:r>
          </a:p>
          <a:p>
            <a:pPr marL="0" marR="0" lvl="0" indent="0" algn="l" defTabSz="932472" rtl="0" eaLnBrk="1" fontAlgn="base" latinLnBrk="0" hangingPunct="1">
              <a:lnSpc>
                <a:spcPct val="100000"/>
              </a:lnSpc>
              <a:spcBef>
                <a:spcPts val="400"/>
              </a:spcBef>
              <a:spcAft>
                <a:spcPts val="1600"/>
              </a:spcAft>
              <a:buClrTx/>
              <a:buSzTx/>
              <a:buFontTx/>
              <a:buNone/>
              <a:tabLst/>
              <a:defRPr/>
            </a:pPr>
            <a:r>
              <a:rPr lang="en-IN" sz="1400" dirty="0">
                <a:solidFill>
                  <a:srgbClr val="FFFFFF"/>
                </a:solidFill>
                <a:latin typeface="+mj-lt"/>
                <a:cs typeface="Segoe UI" pitchFamily="34" charset="0"/>
              </a:rPr>
              <a:t>DR drills </a:t>
            </a: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using Test Failover</a:t>
            </a:r>
          </a:p>
        </p:txBody>
      </p:sp>
      <p:sp>
        <p:nvSpPr>
          <p:cNvPr id="6" name="TextBox 5">
            <a:extLst>
              <a:ext uri="{FF2B5EF4-FFF2-40B4-BE49-F238E27FC236}">
                <a16:creationId xmlns:a16="http://schemas.microsoft.com/office/drawing/2014/main" id="{9016F191-C33E-FF8F-8393-1CFD92AA2B0E}"/>
              </a:ext>
            </a:extLst>
          </p:cNvPr>
          <p:cNvSpPr txBox="1"/>
          <p:nvPr/>
        </p:nvSpPr>
        <p:spPr>
          <a:xfrm>
            <a:off x="5313843" y="482956"/>
            <a:ext cx="3097478" cy="156966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Azure Site Recovery brings disaster recovery (DR) protection for virtual machines (VM) using locally redundant disks in Azure Availability Zones, with zone-to-zone DR. </a:t>
            </a:r>
          </a:p>
        </p:txBody>
      </p:sp>
      <p:sp>
        <p:nvSpPr>
          <p:cNvPr id="7" name="TextBox 6">
            <a:extLst>
              <a:ext uri="{FF2B5EF4-FFF2-40B4-BE49-F238E27FC236}">
                <a16:creationId xmlns:a16="http://schemas.microsoft.com/office/drawing/2014/main" id="{C539310B-FA4C-87A0-D311-F58E11258430}"/>
              </a:ext>
            </a:extLst>
          </p:cNvPr>
          <p:cNvSpPr txBox="1"/>
          <p:nvPr/>
        </p:nvSpPr>
        <p:spPr>
          <a:xfrm>
            <a:off x="8505558" y="482956"/>
            <a:ext cx="3097478" cy="1569660"/>
          </a:xfrm>
          <a:prstGeom prst="rect">
            <a:avLst/>
          </a:prstGeom>
          <a:noFill/>
        </p:spPr>
        <p:txBody>
          <a:bodyPr wrap="square" lIns="0">
            <a:spAutoFit/>
          </a:bodyPr>
          <a:lstStyle/>
          <a:p>
            <a:pPr lvl="0" defTabSz="914400">
              <a:spcAft>
                <a:spcPts val="400"/>
              </a:spcAft>
              <a:defRPr/>
            </a:pPr>
            <a:r>
              <a:rPr lang="en-US" sz="1600" dirty="0">
                <a:ln w="3175">
                  <a:noFill/>
                </a:ln>
                <a:solidFill>
                  <a:srgbClr val="FFFFFF"/>
                </a:solidFill>
                <a:cs typeface="Segoe UI" panose="020B0502040204020203" pitchFamily="34" charset="0"/>
              </a:rPr>
              <a:t>When a single Azure availability zone is compromised, fail over your VMs to a different zone within the same region and access them from the secondary availability zone.</a:t>
            </a:r>
          </a:p>
        </p:txBody>
      </p:sp>
      <p:grpSp>
        <p:nvGrpSpPr>
          <p:cNvPr id="8" name="Group 7" descr="Diagrm showing Active-Passive deployment with Azure Site Recovery enabled.&#10;&#10;VM1 is connected to “Locally redundant OS and Data disk 1” in Availability Zone 1. AZ-1 is in VNET, which is in a container called “Primary - East US”.&#10;&#10;A copy of the previous is in a container called “Secondary - East US”, which houses Availability Zone 2, which houses VM2 and “Locally redundant OS and Data disk 1 Replica”. &#10;&#10;Both VMs are connected to thier data disk with a line, with an arrow connecting the first data disk to the second through the containers. A cloud icon sits above a bidrecitonal arrow conncting Primary and Secondary East US. &#10;&#10;">
            <a:extLst>
              <a:ext uri="{FF2B5EF4-FFF2-40B4-BE49-F238E27FC236}">
                <a16:creationId xmlns:a16="http://schemas.microsoft.com/office/drawing/2014/main" id="{DD4ADAC9-76A4-EE0A-72CC-29C19999670B}"/>
              </a:ext>
              <a:ext uri="{C183D7F6-B498-43B3-948B-1728B52AA6E4}">
                <adec:decorative xmlns:adec="http://schemas.microsoft.com/office/drawing/2017/decorative" val="0"/>
              </a:ext>
            </a:extLst>
          </p:cNvPr>
          <p:cNvGrpSpPr/>
          <p:nvPr/>
        </p:nvGrpSpPr>
        <p:grpSpPr>
          <a:xfrm>
            <a:off x="5299074" y="2211176"/>
            <a:ext cx="6308725" cy="4163867"/>
            <a:chOff x="5299074" y="2211176"/>
            <a:chExt cx="6308725" cy="4163867"/>
          </a:xfrm>
        </p:grpSpPr>
        <p:grpSp>
          <p:nvGrpSpPr>
            <p:cNvPr id="9" name="Group 8">
              <a:extLst>
                <a:ext uri="{FF2B5EF4-FFF2-40B4-BE49-F238E27FC236}">
                  <a16:creationId xmlns:a16="http://schemas.microsoft.com/office/drawing/2014/main" id="{FA7811B8-4BFB-3D08-0016-503CFAE6DABE}"/>
                </a:ext>
              </a:extLst>
            </p:cNvPr>
            <p:cNvGrpSpPr/>
            <p:nvPr/>
          </p:nvGrpSpPr>
          <p:grpSpPr>
            <a:xfrm>
              <a:off x="5430822" y="2933190"/>
              <a:ext cx="6032869" cy="2971229"/>
              <a:chOff x="5430822" y="2933190"/>
              <a:chExt cx="6032869" cy="2971229"/>
            </a:xfrm>
          </p:grpSpPr>
          <p:pic>
            <p:nvPicPr>
              <p:cNvPr id="11" name="Graphic 1056" descr="Site Recovery">
                <a:extLst>
                  <a:ext uri="{FF2B5EF4-FFF2-40B4-BE49-F238E27FC236}">
                    <a16:creationId xmlns:a16="http://schemas.microsoft.com/office/drawing/2014/main" id="{54A4EBB3-FBFB-EB9C-A5E5-23EE2A5F619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8263346" y="3941316"/>
                <a:ext cx="367822" cy="367822"/>
              </a:xfrm>
              <a:prstGeom prst="rect">
                <a:avLst/>
              </a:prstGeom>
            </p:spPr>
          </p:pic>
          <p:cxnSp>
            <p:nvCxnSpPr>
              <p:cNvPr id="12" name="Straight Arrow Connector 41">
                <a:extLst>
                  <a:ext uri="{FF2B5EF4-FFF2-40B4-BE49-F238E27FC236}">
                    <a16:creationId xmlns:a16="http://schemas.microsoft.com/office/drawing/2014/main" id="{A9887827-AFCD-0D35-969F-567841300F76}"/>
                  </a:ext>
                </a:extLst>
              </p:cNvPr>
              <p:cNvCxnSpPr>
                <a:cxnSpLocks/>
                <a:stCxn id="35" idx="3"/>
                <a:endCxn id="19" idx="1"/>
              </p:cNvCxnSpPr>
              <p:nvPr/>
            </p:nvCxnSpPr>
            <p:spPr>
              <a:xfrm>
                <a:off x="8080586" y="4378566"/>
                <a:ext cx="733341"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nvGrpSpPr>
              <p:cNvPr id="13" name="Group 12">
                <a:extLst>
                  <a:ext uri="{FF2B5EF4-FFF2-40B4-BE49-F238E27FC236}">
                    <a16:creationId xmlns:a16="http://schemas.microsoft.com/office/drawing/2014/main" id="{5F424162-76EB-34C4-0E02-AF850C290618}"/>
                  </a:ext>
                </a:extLst>
              </p:cNvPr>
              <p:cNvGrpSpPr/>
              <p:nvPr/>
            </p:nvGrpSpPr>
            <p:grpSpPr>
              <a:xfrm>
                <a:off x="5430822" y="2933191"/>
                <a:ext cx="2649764" cy="2971228"/>
                <a:chOff x="5430822" y="2933191"/>
                <a:chExt cx="2649764" cy="2971228"/>
              </a:xfrm>
            </p:grpSpPr>
            <p:cxnSp>
              <p:nvCxnSpPr>
                <p:cNvPr id="32" name="Straight Arrow Connector 41">
                  <a:extLst>
                    <a:ext uri="{FF2B5EF4-FFF2-40B4-BE49-F238E27FC236}">
                      <a16:creationId xmlns:a16="http://schemas.microsoft.com/office/drawing/2014/main" id="{91D37B2B-5093-CDD3-2A11-C66E0EF2E364}"/>
                    </a:ext>
                  </a:extLst>
                </p:cNvPr>
                <p:cNvCxnSpPr>
                  <a:cxnSpLocks/>
                </p:cNvCxnSpPr>
                <p:nvPr/>
              </p:nvCxnSpPr>
              <p:spPr>
                <a:xfrm>
                  <a:off x="6323039" y="3719837"/>
                  <a:ext cx="659055"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33" name="Группа 10">
                  <a:extLst>
                    <a:ext uri="{FF2B5EF4-FFF2-40B4-BE49-F238E27FC236}">
                      <a16:creationId xmlns:a16="http://schemas.microsoft.com/office/drawing/2014/main" id="{2BA7E4E3-118E-95DC-82E8-86FF4AF8EC49}"/>
                    </a:ext>
                  </a:extLst>
                </p:cNvPr>
                <p:cNvGrpSpPr/>
                <p:nvPr/>
              </p:nvGrpSpPr>
              <p:grpSpPr>
                <a:xfrm>
                  <a:off x="5430822" y="2933191"/>
                  <a:ext cx="2649764" cy="2971228"/>
                  <a:chOff x="753354" y="3132500"/>
                  <a:chExt cx="3178566" cy="3299304"/>
                </a:xfrm>
              </p:grpSpPr>
              <p:sp>
                <p:nvSpPr>
                  <p:cNvPr id="34" name="Rectangle: Rounded Corners 4">
                    <a:extLst>
                      <a:ext uri="{FF2B5EF4-FFF2-40B4-BE49-F238E27FC236}">
                        <a16:creationId xmlns:a16="http://schemas.microsoft.com/office/drawing/2014/main" id="{C18745BB-60EB-CD86-2B87-D380AA26CEFF}"/>
                      </a:ext>
                      <a:ext uri="{C183D7F6-B498-43B3-948B-1728B52AA6E4}">
                        <adec:decorative xmlns:adec="http://schemas.microsoft.com/office/drawing/2017/decorative" val="1"/>
                      </a:ext>
                    </a:extLst>
                  </p:cNvPr>
                  <p:cNvSpPr>
                    <a:spLocks/>
                  </p:cNvSpPr>
                  <p:nvPr/>
                </p:nvSpPr>
                <p:spPr bwMode="auto">
                  <a:xfrm>
                    <a:off x="973577" y="3367869"/>
                    <a:ext cx="2738120" cy="2043092"/>
                  </a:xfrm>
                  <a:prstGeom prst="roundRect">
                    <a:avLst>
                      <a:gd name="adj" fmla="val 3223"/>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a:ln>
                        <a:noFill/>
                      </a:ln>
                      <a:solidFill>
                        <a:srgbClr val="FFFFFF"/>
                      </a:solidFill>
                      <a:effectLst/>
                      <a:uLnTx/>
                      <a:uFillTx/>
                      <a:latin typeface="Segoe UI"/>
                      <a:ea typeface="+mn-ea"/>
                      <a:cs typeface="Segoe UI" pitchFamily="34" charset="0"/>
                    </a:endParaRPr>
                  </a:p>
                </p:txBody>
              </p:sp>
              <p:sp>
                <p:nvSpPr>
                  <p:cNvPr id="35" name="!!green right">
                    <a:extLst>
                      <a:ext uri="{FF2B5EF4-FFF2-40B4-BE49-F238E27FC236}">
                        <a16:creationId xmlns:a16="http://schemas.microsoft.com/office/drawing/2014/main" id="{90C5742C-4523-2FEE-4847-325CF3B211FE}"/>
                      </a:ext>
                      <a:ext uri="{C183D7F6-B498-43B3-948B-1728B52AA6E4}">
                        <adec:decorative xmlns:adec="http://schemas.microsoft.com/office/drawing/2017/decorative" val="1"/>
                      </a:ext>
                    </a:extLst>
                  </p:cNvPr>
                  <p:cNvSpPr>
                    <a:spLocks/>
                  </p:cNvSpPr>
                  <p:nvPr/>
                </p:nvSpPr>
                <p:spPr>
                  <a:xfrm>
                    <a:off x="753354" y="3132500"/>
                    <a:ext cx="3178566" cy="3209942"/>
                  </a:xfrm>
                  <a:prstGeom prst="roundRect">
                    <a:avLst>
                      <a:gd name="adj" fmla="val 367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36" name="TextBox 35">
                    <a:extLst>
                      <a:ext uri="{FF2B5EF4-FFF2-40B4-BE49-F238E27FC236}">
                        <a16:creationId xmlns:a16="http://schemas.microsoft.com/office/drawing/2014/main" id="{1901244D-46B3-DB60-C9D0-9C5C476DB0F3}"/>
                      </a:ext>
                    </a:extLst>
                  </p:cNvPr>
                  <p:cNvSpPr txBox="1"/>
                  <p:nvPr/>
                </p:nvSpPr>
                <p:spPr>
                  <a:xfrm>
                    <a:off x="1588878" y="6260924"/>
                    <a:ext cx="1507518" cy="170880"/>
                  </a:xfrm>
                  <a:prstGeom prst="rect">
                    <a:avLst/>
                  </a:prstGeom>
                  <a:solidFill>
                    <a:srgbClr val="091F2C"/>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Primary - EAST US</a:t>
                    </a:r>
                  </a:p>
                </p:txBody>
              </p:sp>
              <p:sp>
                <p:nvSpPr>
                  <p:cNvPr id="37" name="TextBox 36">
                    <a:extLst>
                      <a:ext uri="{FF2B5EF4-FFF2-40B4-BE49-F238E27FC236}">
                        <a16:creationId xmlns:a16="http://schemas.microsoft.com/office/drawing/2014/main" id="{446B7200-8B5E-8225-9348-9DA3CA168541}"/>
                      </a:ext>
                    </a:extLst>
                  </p:cNvPr>
                  <p:cNvSpPr txBox="1"/>
                  <p:nvPr/>
                </p:nvSpPr>
                <p:spPr>
                  <a:xfrm>
                    <a:off x="973577" y="5136983"/>
                    <a:ext cx="2738119" cy="170880"/>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1</a:t>
                    </a:r>
                  </a:p>
                </p:txBody>
              </p:sp>
              <p:grpSp>
                <p:nvGrpSpPr>
                  <p:cNvPr id="38" name="Группа 4">
                    <a:extLst>
                      <a:ext uri="{FF2B5EF4-FFF2-40B4-BE49-F238E27FC236}">
                        <a16:creationId xmlns:a16="http://schemas.microsoft.com/office/drawing/2014/main" id="{6911D9AF-33CF-AA20-DAAC-536FC3AD6406}"/>
                      </a:ext>
                    </a:extLst>
                  </p:cNvPr>
                  <p:cNvGrpSpPr/>
                  <p:nvPr/>
                </p:nvGrpSpPr>
                <p:grpSpPr>
                  <a:xfrm>
                    <a:off x="1294151" y="3765751"/>
                    <a:ext cx="2096972" cy="939868"/>
                    <a:chOff x="1361761" y="3765751"/>
                    <a:chExt cx="2096972" cy="939868"/>
                  </a:xfrm>
                </p:grpSpPr>
                <p:grpSp>
                  <p:nvGrpSpPr>
                    <p:cNvPr id="42" name="Группа 2">
                      <a:extLst>
                        <a:ext uri="{FF2B5EF4-FFF2-40B4-BE49-F238E27FC236}">
                          <a16:creationId xmlns:a16="http://schemas.microsoft.com/office/drawing/2014/main" id="{92B8FBEA-A4A7-E535-6AC4-A4F4C112670C}"/>
                        </a:ext>
                      </a:extLst>
                    </p:cNvPr>
                    <p:cNvGrpSpPr/>
                    <p:nvPr/>
                  </p:nvGrpSpPr>
                  <p:grpSpPr>
                    <a:xfrm>
                      <a:off x="1361761" y="3765751"/>
                      <a:ext cx="675059" cy="785281"/>
                      <a:chOff x="1023442" y="4087476"/>
                      <a:chExt cx="675059" cy="785281"/>
                    </a:xfrm>
                  </p:grpSpPr>
                  <p:pic>
                    <p:nvPicPr>
                      <p:cNvPr id="46" name="Рисунок 53">
                        <a:extLst>
                          <a:ext uri="{FF2B5EF4-FFF2-40B4-BE49-F238E27FC236}">
                            <a16:creationId xmlns:a16="http://schemas.microsoft.com/office/drawing/2014/main" id="{7ECC9DF2-811C-8FF7-1A64-FA71080F99ED}"/>
                          </a:ext>
                        </a:extLst>
                      </p:cNvPr>
                      <p:cNvPicPr>
                        <a:picLocks noChangeAspect="1"/>
                      </p:cNvPicPr>
                      <p:nvPr/>
                    </p:nvPicPr>
                    <p:blipFill>
                      <a:blip r:embed="rId6"/>
                      <a:stretch>
                        <a:fillRect/>
                      </a:stretch>
                    </p:blipFill>
                    <p:spPr>
                      <a:xfrm>
                        <a:off x="1032237" y="4087476"/>
                        <a:ext cx="657469" cy="554736"/>
                      </a:xfrm>
                      <a:prstGeom prst="rect">
                        <a:avLst/>
                      </a:prstGeom>
                    </p:spPr>
                  </p:pic>
                  <p:sp>
                    <p:nvSpPr>
                      <p:cNvPr id="47" name="TextBox 46">
                        <a:extLst>
                          <a:ext uri="{FF2B5EF4-FFF2-40B4-BE49-F238E27FC236}">
                            <a16:creationId xmlns:a16="http://schemas.microsoft.com/office/drawing/2014/main" id="{B1D62F09-BA1B-883C-6254-0C3EDF56EE4F}"/>
                          </a:ext>
                        </a:extLst>
                      </p:cNvPr>
                      <p:cNvSpPr txBox="1"/>
                      <p:nvPr/>
                    </p:nvSpPr>
                    <p:spPr>
                      <a:xfrm>
                        <a:off x="1023442" y="4718869"/>
                        <a:ext cx="675059" cy="15388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VM1</a:t>
                        </a:r>
                      </a:p>
                    </p:txBody>
                  </p:sp>
                </p:grpSp>
                <p:grpSp>
                  <p:nvGrpSpPr>
                    <p:cNvPr id="43" name="Группа 3">
                      <a:extLst>
                        <a:ext uri="{FF2B5EF4-FFF2-40B4-BE49-F238E27FC236}">
                          <a16:creationId xmlns:a16="http://schemas.microsoft.com/office/drawing/2014/main" id="{E7A80646-E84F-01D7-5D25-558FDFE05B20}"/>
                        </a:ext>
                      </a:extLst>
                    </p:cNvPr>
                    <p:cNvGrpSpPr/>
                    <p:nvPr/>
                  </p:nvGrpSpPr>
                  <p:grpSpPr>
                    <a:xfrm>
                      <a:off x="2219423" y="3770036"/>
                      <a:ext cx="1239310" cy="935583"/>
                      <a:chOff x="1883303" y="4091064"/>
                      <a:chExt cx="1239310" cy="935583"/>
                    </a:xfrm>
                  </p:grpSpPr>
                  <p:pic>
                    <p:nvPicPr>
                      <p:cNvPr id="44" name="Рисунок 55">
                        <a:extLst>
                          <a:ext uri="{FF2B5EF4-FFF2-40B4-BE49-F238E27FC236}">
                            <a16:creationId xmlns:a16="http://schemas.microsoft.com/office/drawing/2014/main" id="{D1C79EEB-EF26-EC07-7099-0EF5AB77F609}"/>
                          </a:ext>
                        </a:extLst>
                      </p:cNvPr>
                      <p:cNvPicPr>
                        <a:picLocks noChangeAspect="1"/>
                      </p:cNvPicPr>
                      <p:nvPr/>
                    </p:nvPicPr>
                    <p:blipFill>
                      <a:blip r:embed="rId7"/>
                      <a:srcRect/>
                      <a:stretch/>
                    </p:blipFill>
                    <p:spPr>
                      <a:xfrm>
                        <a:off x="2178026" y="4091064"/>
                        <a:ext cx="649861" cy="547560"/>
                      </a:xfrm>
                      <a:prstGeom prst="rect">
                        <a:avLst/>
                      </a:prstGeom>
                    </p:spPr>
                  </p:pic>
                  <p:sp>
                    <p:nvSpPr>
                      <p:cNvPr id="45" name="TextBox 44">
                        <a:extLst>
                          <a:ext uri="{FF2B5EF4-FFF2-40B4-BE49-F238E27FC236}">
                            <a16:creationId xmlns:a16="http://schemas.microsoft.com/office/drawing/2014/main" id="{3B20AE41-4C42-3C75-8949-02E11FD49408}"/>
                          </a:ext>
                        </a:extLst>
                      </p:cNvPr>
                      <p:cNvSpPr txBox="1"/>
                      <p:nvPr/>
                    </p:nvSpPr>
                    <p:spPr>
                      <a:xfrm>
                        <a:off x="1883303" y="4718870"/>
                        <a:ext cx="1239310" cy="3077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Locally redundant OS and Data disk 1</a:t>
                        </a:r>
                      </a:p>
                    </p:txBody>
                  </p:sp>
                </p:grpSp>
              </p:grpSp>
              <p:sp>
                <p:nvSpPr>
                  <p:cNvPr id="39" name="!!green right">
                    <a:extLst>
                      <a:ext uri="{FF2B5EF4-FFF2-40B4-BE49-F238E27FC236}">
                        <a16:creationId xmlns:a16="http://schemas.microsoft.com/office/drawing/2014/main" id="{12D63D22-FD6C-81C8-4C4B-71B3ACCE9E55}"/>
                      </a:ext>
                      <a:ext uri="{C183D7F6-B498-43B3-948B-1728B52AA6E4}">
                        <adec:decorative xmlns:adec="http://schemas.microsoft.com/office/drawing/2017/decorative" val="1"/>
                      </a:ext>
                    </a:extLst>
                  </p:cNvPr>
                  <p:cNvSpPr>
                    <a:spLocks/>
                  </p:cNvSpPr>
                  <p:nvPr/>
                </p:nvSpPr>
                <p:spPr>
                  <a:xfrm>
                    <a:off x="856739" y="3233150"/>
                    <a:ext cx="2971799" cy="2766060"/>
                  </a:xfrm>
                  <a:prstGeom prst="roundRect">
                    <a:avLst>
                      <a:gd name="adj" fmla="val 27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40" name="TextBox 39">
                    <a:extLst>
                      <a:ext uri="{FF2B5EF4-FFF2-40B4-BE49-F238E27FC236}">
                        <a16:creationId xmlns:a16="http://schemas.microsoft.com/office/drawing/2014/main" id="{FBF78D4E-767E-BAD9-6649-0AC018FC5C6F}"/>
                      </a:ext>
                    </a:extLst>
                  </p:cNvPr>
                  <p:cNvSpPr txBox="1"/>
                  <p:nvPr/>
                </p:nvSpPr>
                <p:spPr>
                  <a:xfrm>
                    <a:off x="1699291" y="5754194"/>
                    <a:ext cx="1286693" cy="153888"/>
                  </a:xfrm>
                  <a:prstGeom prst="rect">
                    <a:avLst/>
                  </a:prstGeom>
                  <a:solidFill>
                    <a:srgbClr val="091F2C"/>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err="1">
                        <a:ln>
                          <a:noFill/>
                        </a:ln>
                        <a:gradFill>
                          <a:gsLst>
                            <a:gs pos="6993">
                              <a:srgbClr val="FFFFFF"/>
                            </a:gs>
                            <a:gs pos="20280">
                              <a:srgbClr val="FFFFFF"/>
                            </a:gs>
                          </a:gsLst>
                          <a:lin ang="0" scaled="0"/>
                        </a:gradFill>
                        <a:effectLst/>
                        <a:uLnTx/>
                        <a:uFillTx/>
                        <a:latin typeface="Segoe UI"/>
                        <a:ea typeface="+mn-ea"/>
                        <a:cs typeface="+mn-cs"/>
                      </a:rPr>
                      <a:t>VNet</a:t>
                    </a:r>
                    <a:endPar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endParaRPr>
                  </a:p>
                </p:txBody>
              </p:sp>
              <p:cxnSp>
                <p:nvCxnSpPr>
                  <p:cNvPr id="41" name="Straight Arrow Connector 41">
                    <a:extLst>
                      <a:ext uri="{FF2B5EF4-FFF2-40B4-BE49-F238E27FC236}">
                        <a16:creationId xmlns:a16="http://schemas.microsoft.com/office/drawing/2014/main" id="{86E05DFE-62BF-53F9-D5C2-E6B85D803774}"/>
                      </a:ext>
                    </a:extLst>
                  </p:cNvPr>
                  <p:cNvCxnSpPr>
                    <a:cxnSpLocks/>
                  </p:cNvCxnSpPr>
                  <p:nvPr/>
                </p:nvCxnSpPr>
                <p:spPr>
                  <a:xfrm>
                    <a:off x="2214301" y="5622028"/>
                    <a:ext cx="256671"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14" name="Group 13">
                <a:extLst>
                  <a:ext uri="{FF2B5EF4-FFF2-40B4-BE49-F238E27FC236}">
                    <a16:creationId xmlns:a16="http://schemas.microsoft.com/office/drawing/2014/main" id="{C24AF4DF-6267-F2A9-EE0C-EFD91F39E1C4}"/>
                  </a:ext>
                </a:extLst>
              </p:cNvPr>
              <p:cNvGrpSpPr/>
              <p:nvPr/>
            </p:nvGrpSpPr>
            <p:grpSpPr>
              <a:xfrm>
                <a:off x="8813927" y="2933190"/>
                <a:ext cx="2649764" cy="2971228"/>
                <a:chOff x="8813927" y="2933190"/>
                <a:chExt cx="2649764" cy="2971228"/>
              </a:xfrm>
            </p:grpSpPr>
            <p:cxnSp>
              <p:nvCxnSpPr>
                <p:cNvPr id="16" name="Straight Arrow Connector 41">
                  <a:extLst>
                    <a:ext uri="{FF2B5EF4-FFF2-40B4-BE49-F238E27FC236}">
                      <a16:creationId xmlns:a16="http://schemas.microsoft.com/office/drawing/2014/main" id="{DC6D5B8C-4289-2B2E-AFFE-1A693A219C45}"/>
                    </a:ext>
                  </a:extLst>
                </p:cNvPr>
                <p:cNvCxnSpPr>
                  <a:cxnSpLocks/>
                </p:cNvCxnSpPr>
                <p:nvPr/>
              </p:nvCxnSpPr>
              <p:spPr>
                <a:xfrm>
                  <a:off x="9894494" y="3719837"/>
                  <a:ext cx="659055" cy="0"/>
                </a:xfrm>
                <a:prstGeom prst="straightConnector1">
                  <a:avLst/>
                </a:prstGeom>
                <a:ln w="12700" cap="rnd">
                  <a:solidFill>
                    <a:schemeClr val="tx1"/>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nvGrpSpPr>
                <p:cNvPr id="17" name="Группа 18">
                  <a:extLst>
                    <a:ext uri="{FF2B5EF4-FFF2-40B4-BE49-F238E27FC236}">
                      <a16:creationId xmlns:a16="http://schemas.microsoft.com/office/drawing/2014/main" id="{8AE1A7BF-9DF8-B0F6-10B9-43864CE1CB91}"/>
                    </a:ext>
                  </a:extLst>
                </p:cNvPr>
                <p:cNvGrpSpPr/>
                <p:nvPr/>
              </p:nvGrpSpPr>
              <p:grpSpPr>
                <a:xfrm>
                  <a:off x="8813927" y="2933190"/>
                  <a:ext cx="2649764" cy="2971228"/>
                  <a:chOff x="4487154" y="3080593"/>
                  <a:chExt cx="2942346" cy="3299305"/>
                </a:xfrm>
              </p:grpSpPr>
              <p:sp>
                <p:nvSpPr>
                  <p:cNvPr id="18" name="Rectangle: Rounded Corners 4">
                    <a:extLst>
                      <a:ext uri="{FF2B5EF4-FFF2-40B4-BE49-F238E27FC236}">
                        <a16:creationId xmlns:a16="http://schemas.microsoft.com/office/drawing/2014/main" id="{4D712D2B-B5E4-7406-DA37-0F19DD15DC13}"/>
                      </a:ext>
                      <a:ext uri="{C183D7F6-B498-43B3-948B-1728B52AA6E4}">
                        <adec:decorative xmlns:adec="http://schemas.microsoft.com/office/drawing/2017/decorative" val="1"/>
                      </a:ext>
                    </a:extLst>
                  </p:cNvPr>
                  <p:cNvSpPr>
                    <a:spLocks/>
                  </p:cNvSpPr>
                  <p:nvPr/>
                </p:nvSpPr>
                <p:spPr bwMode="auto">
                  <a:xfrm>
                    <a:off x="4691011" y="3315962"/>
                    <a:ext cx="2534632" cy="2043093"/>
                  </a:xfrm>
                  <a:prstGeom prst="roundRect">
                    <a:avLst>
                      <a:gd name="adj" fmla="val 3223"/>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19" name="!!green right">
                    <a:extLst>
                      <a:ext uri="{FF2B5EF4-FFF2-40B4-BE49-F238E27FC236}">
                        <a16:creationId xmlns:a16="http://schemas.microsoft.com/office/drawing/2014/main" id="{F190B936-B403-89EA-4869-57E76B1BDF44}"/>
                      </a:ext>
                      <a:ext uri="{C183D7F6-B498-43B3-948B-1728B52AA6E4}">
                        <adec:decorative xmlns:adec="http://schemas.microsoft.com/office/drawing/2017/decorative" val="1"/>
                      </a:ext>
                    </a:extLst>
                  </p:cNvPr>
                  <p:cNvSpPr>
                    <a:spLocks/>
                  </p:cNvSpPr>
                  <p:nvPr/>
                </p:nvSpPr>
                <p:spPr>
                  <a:xfrm>
                    <a:off x="4487154" y="3080593"/>
                    <a:ext cx="2942346" cy="3209942"/>
                  </a:xfrm>
                  <a:prstGeom prst="roundRect">
                    <a:avLst>
                      <a:gd name="adj" fmla="val 3675"/>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0" name="TextBox 19">
                    <a:extLst>
                      <a:ext uri="{FF2B5EF4-FFF2-40B4-BE49-F238E27FC236}">
                        <a16:creationId xmlns:a16="http://schemas.microsoft.com/office/drawing/2014/main" id="{D33AE2BB-DDCD-E590-DB5F-9D123979B9BE}"/>
                      </a:ext>
                    </a:extLst>
                  </p:cNvPr>
                  <p:cNvSpPr txBox="1"/>
                  <p:nvPr/>
                </p:nvSpPr>
                <p:spPr>
                  <a:xfrm>
                    <a:off x="5250220" y="6209018"/>
                    <a:ext cx="1416214" cy="170880"/>
                  </a:xfrm>
                  <a:prstGeom prst="rect">
                    <a:avLst/>
                  </a:prstGeom>
                  <a:solidFill>
                    <a:srgbClr val="091F2C"/>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Secondary - EAST US</a:t>
                    </a:r>
                  </a:p>
                </p:txBody>
              </p:sp>
              <p:sp>
                <p:nvSpPr>
                  <p:cNvPr id="21" name="TextBox 20">
                    <a:extLst>
                      <a:ext uri="{FF2B5EF4-FFF2-40B4-BE49-F238E27FC236}">
                        <a16:creationId xmlns:a16="http://schemas.microsoft.com/office/drawing/2014/main" id="{DB48B86A-0AD9-9877-F7C4-4CD105976877}"/>
                      </a:ext>
                    </a:extLst>
                  </p:cNvPr>
                  <p:cNvSpPr txBox="1"/>
                  <p:nvPr/>
                </p:nvSpPr>
                <p:spPr>
                  <a:xfrm>
                    <a:off x="4691012" y="5085076"/>
                    <a:ext cx="2534632" cy="170880"/>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2</a:t>
                    </a:r>
                  </a:p>
                </p:txBody>
              </p:sp>
              <p:grpSp>
                <p:nvGrpSpPr>
                  <p:cNvPr id="22" name="Группа 14">
                    <a:extLst>
                      <a:ext uri="{FF2B5EF4-FFF2-40B4-BE49-F238E27FC236}">
                        <a16:creationId xmlns:a16="http://schemas.microsoft.com/office/drawing/2014/main" id="{778A261E-380B-3028-7B5E-3CCEB384A129}"/>
                      </a:ext>
                    </a:extLst>
                  </p:cNvPr>
                  <p:cNvGrpSpPr/>
                  <p:nvPr/>
                </p:nvGrpSpPr>
                <p:grpSpPr>
                  <a:xfrm>
                    <a:off x="4889393" y="3713844"/>
                    <a:ext cx="2101292" cy="1093756"/>
                    <a:chOff x="4833058" y="3713844"/>
                    <a:chExt cx="2101292" cy="1093756"/>
                  </a:xfrm>
                </p:grpSpPr>
                <p:grpSp>
                  <p:nvGrpSpPr>
                    <p:cNvPr id="26" name="Группа 108">
                      <a:extLst>
                        <a:ext uri="{FF2B5EF4-FFF2-40B4-BE49-F238E27FC236}">
                          <a16:creationId xmlns:a16="http://schemas.microsoft.com/office/drawing/2014/main" id="{F35CD7B3-3B8B-5EE7-C887-9E01BD858E84}"/>
                        </a:ext>
                      </a:extLst>
                    </p:cNvPr>
                    <p:cNvGrpSpPr/>
                    <p:nvPr/>
                  </p:nvGrpSpPr>
                  <p:grpSpPr>
                    <a:xfrm>
                      <a:off x="6309459" y="3713844"/>
                      <a:ext cx="624891" cy="785282"/>
                      <a:chOff x="1023443" y="4087476"/>
                      <a:chExt cx="675059" cy="785282"/>
                    </a:xfrm>
                  </p:grpSpPr>
                  <p:pic>
                    <p:nvPicPr>
                      <p:cNvPr id="30" name="Рисунок 112">
                        <a:extLst>
                          <a:ext uri="{FF2B5EF4-FFF2-40B4-BE49-F238E27FC236}">
                            <a16:creationId xmlns:a16="http://schemas.microsoft.com/office/drawing/2014/main" id="{73A75CBE-7E33-A05D-FF9A-B4D1B3255011}"/>
                          </a:ext>
                        </a:extLst>
                      </p:cNvPr>
                      <p:cNvPicPr>
                        <a:picLocks noChangeAspect="1"/>
                      </p:cNvPicPr>
                      <p:nvPr/>
                    </p:nvPicPr>
                    <p:blipFill>
                      <a:blip r:embed="rId6"/>
                      <a:stretch>
                        <a:fillRect/>
                      </a:stretch>
                    </p:blipFill>
                    <p:spPr>
                      <a:xfrm>
                        <a:off x="1032237" y="4087476"/>
                        <a:ext cx="657469" cy="554736"/>
                      </a:xfrm>
                      <a:prstGeom prst="rect">
                        <a:avLst/>
                      </a:prstGeom>
                    </p:spPr>
                  </p:pic>
                  <p:sp>
                    <p:nvSpPr>
                      <p:cNvPr id="31" name="TextBox 30">
                        <a:extLst>
                          <a:ext uri="{FF2B5EF4-FFF2-40B4-BE49-F238E27FC236}">
                            <a16:creationId xmlns:a16="http://schemas.microsoft.com/office/drawing/2014/main" id="{9CAAB3E8-0350-9540-A9FB-6CE772EF0835}"/>
                          </a:ext>
                        </a:extLst>
                      </p:cNvPr>
                      <p:cNvSpPr txBox="1"/>
                      <p:nvPr/>
                    </p:nvSpPr>
                    <p:spPr>
                      <a:xfrm>
                        <a:off x="1023443" y="4718870"/>
                        <a:ext cx="675059" cy="153888"/>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VM 2</a:t>
                        </a:r>
                      </a:p>
                    </p:txBody>
                  </p:sp>
                </p:grpSp>
                <p:grpSp>
                  <p:nvGrpSpPr>
                    <p:cNvPr id="27" name="Группа 109">
                      <a:extLst>
                        <a:ext uri="{FF2B5EF4-FFF2-40B4-BE49-F238E27FC236}">
                          <a16:creationId xmlns:a16="http://schemas.microsoft.com/office/drawing/2014/main" id="{E68935A1-9D82-4A97-2C0A-885CBB7891B4}"/>
                        </a:ext>
                      </a:extLst>
                    </p:cNvPr>
                    <p:cNvGrpSpPr/>
                    <p:nvPr/>
                  </p:nvGrpSpPr>
                  <p:grpSpPr>
                    <a:xfrm>
                      <a:off x="4833058" y="3718129"/>
                      <a:ext cx="1147209" cy="1089471"/>
                      <a:chOff x="1883303" y="4091064"/>
                      <a:chExt cx="1239310" cy="1089471"/>
                    </a:xfrm>
                  </p:grpSpPr>
                  <p:pic>
                    <p:nvPicPr>
                      <p:cNvPr id="28" name="Рисунок 110">
                        <a:extLst>
                          <a:ext uri="{FF2B5EF4-FFF2-40B4-BE49-F238E27FC236}">
                            <a16:creationId xmlns:a16="http://schemas.microsoft.com/office/drawing/2014/main" id="{53749671-F7E6-C7A6-B680-8290871B1308}"/>
                          </a:ext>
                        </a:extLst>
                      </p:cNvPr>
                      <p:cNvPicPr>
                        <a:picLocks noChangeAspect="1"/>
                      </p:cNvPicPr>
                      <p:nvPr/>
                    </p:nvPicPr>
                    <p:blipFill>
                      <a:blip r:embed="rId7"/>
                      <a:srcRect/>
                      <a:stretch/>
                    </p:blipFill>
                    <p:spPr>
                      <a:xfrm>
                        <a:off x="2178026" y="4091064"/>
                        <a:ext cx="649861" cy="547560"/>
                      </a:xfrm>
                      <a:prstGeom prst="rect">
                        <a:avLst/>
                      </a:prstGeom>
                    </p:spPr>
                  </p:pic>
                  <p:sp>
                    <p:nvSpPr>
                      <p:cNvPr id="29" name="TextBox 28">
                        <a:extLst>
                          <a:ext uri="{FF2B5EF4-FFF2-40B4-BE49-F238E27FC236}">
                            <a16:creationId xmlns:a16="http://schemas.microsoft.com/office/drawing/2014/main" id="{4E019757-0730-0BE5-CA8F-B6CE056F681A}"/>
                          </a:ext>
                        </a:extLst>
                      </p:cNvPr>
                      <p:cNvSpPr txBox="1"/>
                      <p:nvPr/>
                    </p:nvSpPr>
                    <p:spPr>
                      <a:xfrm>
                        <a:off x="1883303" y="4718870"/>
                        <a:ext cx="1239310" cy="461665"/>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Locally redundant OS and Data disk 1 Replica</a:t>
                        </a:r>
                      </a:p>
                    </p:txBody>
                  </p:sp>
                </p:grpSp>
              </p:grpSp>
              <p:sp>
                <p:nvSpPr>
                  <p:cNvPr id="23" name="!!green right">
                    <a:extLst>
                      <a:ext uri="{FF2B5EF4-FFF2-40B4-BE49-F238E27FC236}">
                        <a16:creationId xmlns:a16="http://schemas.microsoft.com/office/drawing/2014/main" id="{ABC4734D-AF06-A603-A568-11A544E80577}"/>
                      </a:ext>
                      <a:ext uri="{C183D7F6-B498-43B3-948B-1728B52AA6E4}">
                        <adec:decorative xmlns:adec="http://schemas.microsoft.com/office/drawing/2017/decorative" val="1"/>
                      </a:ext>
                    </a:extLst>
                  </p:cNvPr>
                  <p:cNvSpPr>
                    <a:spLocks/>
                  </p:cNvSpPr>
                  <p:nvPr/>
                </p:nvSpPr>
                <p:spPr>
                  <a:xfrm>
                    <a:off x="4582855" y="3181243"/>
                    <a:ext cx="2750945" cy="2766060"/>
                  </a:xfrm>
                  <a:prstGeom prst="roundRect">
                    <a:avLst>
                      <a:gd name="adj" fmla="val 2724"/>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sp>
                <p:nvSpPr>
                  <p:cNvPr id="24" name="TextBox 23">
                    <a:extLst>
                      <a:ext uri="{FF2B5EF4-FFF2-40B4-BE49-F238E27FC236}">
                        <a16:creationId xmlns:a16="http://schemas.microsoft.com/office/drawing/2014/main" id="{6521DE61-4EBA-377B-118A-D8D1191098EC}"/>
                      </a:ext>
                    </a:extLst>
                  </p:cNvPr>
                  <p:cNvSpPr txBox="1"/>
                  <p:nvPr/>
                </p:nvSpPr>
                <p:spPr>
                  <a:xfrm>
                    <a:off x="5362792" y="5702288"/>
                    <a:ext cx="1191070" cy="153888"/>
                  </a:xfrm>
                  <a:prstGeom prst="rect">
                    <a:avLst/>
                  </a:prstGeom>
                  <a:solidFill>
                    <a:srgbClr val="091F2C"/>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err="1">
                        <a:ln>
                          <a:noFill/>
                        </a:ln>
                        <a:gradFill>
                          <a:gsLst>
                            <a:gs pos="6993">
                              <a:srgbClr val="FFFFFF"/>
                            </a:gs>
                            <a:gs pos="20280">
                              <a:srgbClr val="FFFFFF"/>
                            </a:gs>
                          </a:gsLst>
                          <a:lin ang="0" scaled="0"/>
                        </a:gradFill>
                        <a:effectLst/>
                        <a:uLnTx/>
                        <a:uFillTx/>
                        <a:latin typeface="Segoe UI"/>
                        <a:ea typeface="+mn-ea"/>
                        <a:cs typeface="+mn-cs"/>
                      </a:rPr>
                      <a:t>VNet-asr</a:t>
                    </a:r>
                    <a:endPar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endParaRPr>
                  </a:p>
                </p:txBody>
              </p:sp>
              <p:cxnSp>
                <p:nvCxnSpPr>
                  <p:cNvPr id="25" name="Straight Arrow Connector 41">
                    <a:extLst>
                      <a:ext uri="{FF2B5EF4-FFF2-40B4-BE49-F238E27FC236}">
                        <a16:creationId xmlns:a16="http://schemas.microsoft.com/office/drawing/2014/main" id="{9DF2B7DC-ED09-FDE8-D451-85C35F0ED268}"/>
                      </a:ext>
                    </a:extLst>
                  </p:cNvPr>
                  <p:cNvCxnSpPr>
                    <a:cxnSpLocks/>
                  </p:cNvCxnSpPr>
                  <p:nvPr/>
                </p:nvCxnSpPr>
                <p:spPr>
                  <a:xfrm>
                    <a:off x="5839529" y="5570121"/>
                    <a:ext cx="237596" cy="0"/>
                  </a:xfrm>
                  <a:prstGeom prst="straightConnector1">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cxnSp>
            <p:nvCxnSpPr>
              <p:cNvPr id="15" name="Straight Arrow Connector 41">
                <a:extLst>
                  <a:ext uri="{FF2B5EF4-FFF2-40B4-BE49-F238E27FC236}">
                    <a16:creationId xmlns:a16="http://schemas.microsoft.com/office/drawing/2014/main" id="{DF899E6B-1C42-50F6-80E7-483EE529D566}"/>
                  </a:ext>
                </a:extLst>
              </p:cNvPr>
              <p:cNvCxnSpPr>
                <a:cxnSpLocks/>
              </p:cNvCxnSpPr>
              <p:nvPr/>
            </p:nvCxnSpPr>
            <p:spPr>
              <a:xfrm>
                <a:off x="7458039" y="3719837"/>
                <a:ext cx="1871699" cy="0"/>
              </a:xfrm>
              <a:prstGeom prst="straightConnector1">
                <a:avLst/>
              </a:prstGeom>
              <a:ln w="19050" cap="rnd">
                <a:gradFill>
                  <a:gsLst>
                    <a:gs pos="0">
                      <a:srgbClr val="0A6BBA"/>
                    </a:gs>
                    <a:gs pos="100000">
                      <a:srgbClr val="AC35AF"/>
                    </a:gs>
                  </a:gsLst>
                  <a:lin ang="0" scaled="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0" name="!!green right">
              <a:extLst>
                <a:ext uri="{FF2B5EF4-FFF2-40B4-BE49-F238E27FC236}">
                  <a16:creationId xmlns:a16="http://schemas.microsoft.com/office/drawing/2014/main" id="{22BA8DEA-FDD5-00FB-054A-D707D2797B70}"/>
                </a:ext>
                <a:ext uri="{C183D7F6-B498-43B3-948B-1728B52AA6E4}">
                  <adec:decorative xmlns:adec="http://schemas.microsoft.com/office/drawing/2017/decorative" val="1"/>
                </a:ext>
              </a:extLst>
            </p:cNvPr>
            <p:cNvSpPr>
              <a:spLocks/>
            </p:cNvSpPr>
            <p:nvPr/>
          </p:nvSpPr>
          <p:spPr>
            <a:xfrm>
              <a:off x="5299074" y="2211176"/>
              <a:ext cx="6308725" cy="4163867"/>
            </a:xfrm>
            <a:prstGeom prst="roundRect">
              <a:avLst>
                <a:gd name="adj" fmla="val 378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a:ln>
                  <a:noFill/>
                </a:ln>
                <a:gradFill>
                  <a:gsLst>
                    <a:gs pos="41958">
                      <a:srgbClr val="FFFFFF"/>
                    </a:gs>
                    <a:gs pos="63000">
                      <a:srgbClr val="FFFFFF"/>
                    </a:gs>
                  </a:gsLst>
                  <a:lin ang="0" scaled="0"/>
                </a:gradFill>
                <a:effectLst/>
                <a:uLnTx/>
                <a:uFillTx/>
                <a:latin typeface="Segoe UI Semibold"/>
                <a:ea typeface="+mn-ea"/>
                <a:cs typeface="+mn-cs"/>
              </a:endParaRPr>
            </a:p>
          </p:txBody>
        </p:sp>
      </p:grpSp>
      <p:cxnSp>
        <p:nvCxnSpPr>
          <p:cNvPr id="48" name="!!line2">
            <a:extLst>
              <a:ext uri="{FF2B5EF4-FFF2-40B4-BE49-F238E27FC236}">
                <a16:creationId xmlns:a16="http://schemas.microsoft.com/office/drawing/2014/main" id="{F0231377-D3EB-FDAF-C35E-DE520B1FE238}"/>
              </a:ext>
              <a:ext uri="{C183D7F6-B498-43B3-948B-1728B52AA6E4}">
                <adec:decorative xmlns:adec="http://schemas.microsoft.com/office/drawing/2017/decorative" val="1"/>
              </a:ext>
            </a:extLst>
          </p:cNvPr>
          <p:cNvCxnSpPr>
            <a:cxnSpLocks/>
          </p:cNvCxnSpPr>
          <p:nvPr/>
        </p:nvCxnSpPr>
        <p:spPr>
          <a:xfrm>
            <a:off x="584200" y="3032959"/>
            <a:ext cx="3176356" cy="0"/>
          </a:xfrm>
          <a:prstGeom prst="line">
            <a:avLst/>
          </a:prstGeom>
          <a:ln w="12700"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cxnSp>
        <p:nvCxnSpPr>
          <p:cNvPr id="49" name="!!line2">
            <a:extLst>
              <a:ext uri="{FF2B5EF4-FFF2-40B4-BE49-F238E27FC236}">
                <a16:creationId xmlns:a16="http://schemas.microsoft.com/office/drawing/2014/main" id="{77BB4AD8-F298-11E6-532D-E528B3B4AA64}"/>
              </a:ext>
              <a:ext uri="{C183D7F6-B498-43B3-948B-1728B52AA6E4}">
                <adec:decorative xmlns:adec="http://schemas.microsoft.com/office/drawing/2017/decorative" val="1"/>
              </a:ext>
            </a:extLst>
          </p:cNvPr>
          <p:cNvCxnSpPr>
            <a:cxnSpLocks/>
          </p:cNvCxnSpPr>
          <p:nvPr/>
        </p:nvCxnSpPr>
        <p:spPr>
          <a:xfrm>
            <a:off x="584200" y="3472971"/>
            <a:ext cx="3176356" cy="0"/>
          </a:xfrm>
          <a:prstGeom prst="line">
            <a:avLst/>
          </a:prstGeom>
          <a:ln w="12700"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3494910"/>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D8473D-DF15-3435-80B3-0124FB58496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F7E3A54-B040-ABD3-FB0A-FB07196E25EC}"/>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15">
            <a:extLst>
              <a:ext uri="{FF2B5EF4-FFF2-40B4-BE49-F238E27FC236}">
                <a16:creationId xmlns:a16="http://schemas.microsoft.com/office/drawing/2014/main" id="{689EF30C-718F-D276-982A-13AE4F2ADCD5}"/>
              </a:ext>
            </a:extLst>
          </p:cNvPr>
          <p:cNvSpPr>
            <a:spLocks noGrp="1"/>
          </p:cNvSpPr>
          <p:nvPr>
            <p:ph type="title"/>
          </p:nvPr>
        </p:nvSpPr>
        <p:spPr>
          <a:xfrm>
            <a:off x="588263" y="457200"/>
            <a:ext cx="4153377" cy="1292662"/>
          </a:xfrm>
        </p:spPr>
        <p:txBody>
          <a:bodyPr/>
          <a:lstStyle/>
          <a:p>
            <a:r>
              <a:rPr lang="en-US" sz="2800" dirty="0"/>
              <a:t>Active-Active Deployment </a:t>
            </a:r>
            <a:br>
              <a:rPr lang="en-US" sz="2800" dirty="0"/>
            </a:br>
            <a:r>
              <a:rPr lang="en-US" sz="2800" dirty="0"/>
              <a:t>multi-zone Virtual Machine Scale Set</a:t>
            </a:r>
          </a:p>
        </p:txBody>
      </p:sp>
      <p:sp>
        <p:nvSpPr>
          <p:cNvPr id="4" name="Rectangle: Rounded Corners 80">
            <a:extLst>
              <a:ext uri="{FF2B5EF4-FFF2-40B4-BE49-F238E27FC236}">
                <a16:creationId xmlns:a16="http://schemas.microsoft.com/office/drawing/2014/main" id="{6460D935-776B-6FFA-5BA3-6846665DE8F7}"/>
              </a:ext>
              <a:ext uri="{C183D7F6-B498-43B3-948B-1728B52AA6E4}">
                <adec:decorative xmlns:adec="http://schemas.microsoft.com/office/drawing/2017/decorative" val="0"/>
              </a:ext>
            </a:extLst>
          </p:cNvPr>
          <p:cNvSpPr>
            <a:spLocks/>
          </p:cNvSpPr>
          <p:nvPr/>
        </p:nvSpPr>
        <p:spPr bwMode="auto">
          <a:xfrm>
            <a:off x="584199" y="2211176"/>
            <a:ext cx="3405173" cy="353943"/>
          </a:xfrm>
          <a:prstGeom prst="rect">
            <a:avLst/>
          </a:prstGeom>
          <a:noFill/>
          <a:effectLst>
            <a:outerShdw blurRad="63500" dist="63500" dir="2700000" algn="tl" rotWithShape="0">
              <a:prstClr val="black">
                <a:alpha val="50000"/>
              </a:prstClr>
            </a:outerShdw>
          </a:effectLst>
        </p:spPr>
        <p:txBody>
          <a:bodyPr wrap="square" lIns="0" tIns="0" rIns="0" bIns="45720" anchor="ctr" anchorCtr="0">
            <a:spAutoFit/>
          </a:bodyPr>
          <a:lstStyle/>
          <a:p>
            <a:pPr marL="0" marR="0" lvl="0" indent="0" defTabSz="914367" rtl="0" eaLnBrk="1" fontAlgn="auto" latinLnBrk="0" hangingPunct="1">
              <a:lnSpc>
                <a:spcPct val="100000"/>
              </a:lnSpc>
              <a:spcBef>
                <a:spcPts val="400"/>
              </a:spcBef>
              <a:spcAft>
                <a:spcPts val="1200"/>
              </a:spcAft>
              <a:buClrTx/>
              <a:buSzTx/>
              <a:buFontTx/>
              <a:buNone/>
              <a:tabLst/>
              <a:defRPr/>
            </a:pPr>
            <a:r>
              <a:rPr lang="en-IN" sz="20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cs typeface="Segoe UI" panose="020B0502040204020203" pitchFamily="34" charset="0"/>
              </a:rPr>
              <a:t>Key Benefits and Usage</a:t>
            </a:r>
          </a:p>
        </p:txBody>
      </p:sp>
      <p:sp>
        <p:nvSpPr>
          <p:cNvPr id="5" name="TextBox 4">
            <a:extLst>
              <a:ext uri="{FF2B5EF4-FFF2-40B4-BE49-F238E27FC236}">
                <a16:creationId xmlns:a16="http://schemas.microsoft.com/office/drawing/2014/main" id="{D4C9ED44-1FD3-F1DC-DFED-52E5114D6F97}"/>
              </a:ext>
            </a:extLst>
          </p:cNvPr>
          <p:cNvSpPr txBox="1"/>
          <p:nvPr/>
        </p:nvSpPr>
        <p:spPr>
          <a:xfrm>
            <a:off x="584200" y="2679888"/>
            <a:ext cx="3294345" cy="1164421"/>
          </a:xfrm>
          <a:prstGeom prst="rect">
            <a:avLst/>
          </a:prstGeom>
          <a:noFill/>
        </p:spPr>
        <p:txBody>
          <a:bodyPr wrap="square" lIns="0" tIns="0" rIns="0">
            <a:spAutoFit/>
          </a:bodyPr>
          <a:lstStyle/>
          <a:p>
            <a:pPr marL="0" marR="0" lvl="0" indent="0" algn="l" defTabSz="932472" rtl="0" eaLnBrk="1" fontAlgn="base" latinLnBrk="0" hangingPunct="1">
              <a:lnSpc>
                <a:spcPct val="100000"/>
              </a:lnSpc>
              <a:spcBef>
                <a:spcPts val="400"/>
              </a:spcBef>
              <a:spcAft>
                <a:spcPts val="160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0 RTO (downtime) using zone-resilient networking resources for frontend</a:t>
            </a:r>
          </a:p>
          <a:p>
            <a:pPr marL="0" marR="0" lvl="0" indent="0" algn="l" defTabSz="932472" rtl="0" eaLnBrk="1" fontAlgn="base" latinLnBrk="0" hangingPunct="1">
              <a:lnSpc>
                <a:spcPct val="100000"/>
              </a:lnSpc>
              <a:spcBef>
                <a:spcPts val="400"/>
              </a:spcBef>
              <a:spcAft>
                <a:spcPts val="1600"/>
              </a:spcAft>
              <a:buClrTx/>
              <a:buSzTx/>
              <a:buFontTx/>
              <a:buNone/>
              <a:tabLst/>
              <a:defRPr/>
            </a:pPr>
            <a:r>
              <a:rPr kumimoji="0" lang="en-IN" sz="1400" b="0" i="0" u="none" strike="noStrike" kern="1200" cap="none" spc="0" normalizeH="0" baseline="0" noProof="0" dirty="0">
                <a:ln>
                  <a:noFill/>
                </a:ln>
                <a:solidFill>
                  <a:srgbClr val="FFFFFF"/>
                </a:solidFill>
                <a:effectLst/>
                <a:uLnTx/>
                <a:uFillTx/>
                <a:latin typeface="Segoe UI Regular"/>
                <a:ea typeface="+mn-ea"/>
                <a:cs typeface="Segoe UI" pitchFamily="34" charset="0"/>
              </a:rPr>
              <a:t>0 RPO (data loss) with zone-resilient backend data source (Ex: SQL DB)</a:t>
            </a:r>
          </a:p>
        </p:txBody>
      </p:sp>
      <p:sp>
        <p:nvSpPr>
          <p:cNvPr id="6" name="TextBox 5">
            <a:extLst>
              <a:ext uri="{FF2B5EF4-FFF2-40B4-BE49-F238E27FC236}">
                <a16:creationId xmlns:a16="http://schemas.microsoft.com/office/drawing/2014/main" id="{9A1AD243-5405-86AC-ECB8-53F3AEB3256A}"/>
              </a:ext>
            </a:extLst>
          </p:cNvPr>
          <p:cNvSpPr txBox="1"/>
          <p:nvPr/>
        </p:nvSpPr>
        <p:spPr>
          <a:xfrm>
            <a:off x="5313843" y="482956"/>
            <a:ext cx="3097478" cy="1569660"/>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400"/>
              </a:spcAft>
              <a:buClrTx/>
              <a:buSzTx/>
              <a:buFontTx/>
              <a:buNone/>
              <a:tabLst/>
              <a:defRPr/>
            </a:pPr>
            <a:r>
              <a:rPr kumimoji="0" lang="en-US" sz="1600" b="0" i="0" u="none" strike="noStrike" kern="1200" cap="none" spc="0" normalizeH="0" baseline="0" noProof="0" dirty="0">
                <a:ln w="3175">
                  <a:noFill/>
                </a:ln>
                <a:solidFill>
                  <a:srgbClr val="FFFFFF"/>
                </a:solidFill>
                <a:effectLst/>
                <a:uLnTx/>
                <a:uFillTx/>
                <a:latin typeface="Segoe UI"/>
                <a:ea typeface="+mn-ea"/>
                <a:cs typeface="Segoe UI" panose="020B0502040204020203" pitchFamily="34" charset="0"/>
              </a:rPr>
              <a:t>Virtual machine scale set (VMSS) with two or more VM instances deployed across two or more availability zones in same region guarantees uptime of at-least 99.99% (4 9s). </a:t>
            </a:r>
          </a:p>
        </p:txBody>
      </p:sp>
      <p:cxnSp>
        <p:nvCxnSpPr>
          <p:cNvPr id="7" name="!!line2">
            <a:extLst>
              <a:ext uri="{FF2B5EF4-FFF2-40B4-BE49-F238E27FC236}">
                <a16:creationId xmlns:a16="http://schemas.microsoft.com/office/drawing/2014/main" id="{1BE419B5-FE2A-D948-AC2A-90BEA8AFB0CE}"/>
              </a:ext>
              <a:ext uri="{C183D7F6-B498-43B3-948B-1728B52AA6E4}">
                <adec:decorative xmlns:adec="http://schemas.microsoft.com/office/drawing/2017/decorative" val="1"/>
              </a:ext>
            </a:extLst>
          </p:cNvPr>
          <p:cNvCxnSpPr>
            <a:cxnSpLocks/>
          </p:cNvCxnSpPr>
          <p:nvPr/>
        </p:nvCxnSpPr>
        <p:spPr>
          <a:xfrm>
            <a:off x="584200" y="3226715"/>
            <a:ext cx="3176356" cy="0"/>
          </a:xfrm>
          <a:prstGeom prst="line">
            <a:avLst/>
          </a:prstGeom>
          <a:ln w="12700" cap="rnd">
            <a:solidFill>
              <a:srgbClr val="3A4953"/>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036B25FE-F679-744B-3A29-87991BC9E71D}"/>
              </a:ext>
            </a:extLst>
          </p:cNvPr>
          <p:cNvSpPr txBox="1"/>
          <p:nvPr/>
        </p:nvSpPr>
        <p:spPr>
          <a:xfrm>
            <a:off x="8505558" y="482956"/>
            <a:ext cx="3097478" cy="1077218"/>
          </a:xfrm>
          <a:prstGeom prst="rect">
            <a:avLst/>
          </a:prstGeom>
          <a:noFill/>
        </p:spPr>
        <p:txBody>
          <a:bodyPr wrap="square" lIns="0">
            <a:spAutoFit/>
          </a:bodyPr>
          <a:lstStyle/>
          <a:p>
            <a:pPr lvl="0" defTabSz="914400">
              <a:spcAft>
                <a:spcPts val="400"/>
              </a:spcAft>
              <a:defRPr/>
            </a:pPr>
            <a:r>
              <a:rPr lang="en-US" sz="1600" dirty="0">
                <a:ln w="3175">
                  <a:noFill/>
                </a:ln>
                <a:solidFill>
                  <a:srgbClr val="FFFFFF"/>
                </a:solidFill>
                <a:cs typeface="Segoe UI" panose="020B0502040204020203" pitchFamily="34" charset="0"/>
              </a:rPr>
              <a:t>In case of a zone failure, application remains accessible from another zone, with near to no downtime (~0 RTO).</a:t>
            </a:r>
          </a:p>
        </p:txBody>
      </p:sp>
      <p:grpSp>
        <p:nvGrpSpPr>
          <p:cNvPr id="9" name="Group 8" descr="A diagram of active-active deployment multi-zone Virutal Machine Scaleset. &#10;&#10;A line runs from User through Browser, Application Gateway, then to VM Scale Set. VM Scale Set then splits the path in 2. One goes to East US ; Zone 1, while the other goes to East US ; Zone 2. Contained within each Zone is a VM and a disk. East US ; Zone 1 has a discard symbol in its upper right to symbolize zone failure.&#10;&#10;The arrows finally converge together at the SQL server. ">
            <a:extLst>
              <a:ext uri="{FF2B5EF4-FFF2-40B4-BE49-F238E27FC236}">
                <a16:creationId xmlns:a16="http://schemas.microsoft.com/office/drawing/2014/main" id="{C1A59DBD-8A91-A926-A1D9-EA29B2B31241}"/>
              </a:ext>
            </a:extLst>
          </p:cNvPr>
          <p:cNvGrpSpPr/>
          <p:nvPr/>
        </p:nvGrpSpPr>
        <p:grpSpPr>
          <a:xfrm>
            <a:off x="5299074" y="2211176"/>
            <a:ext cx="6308725" cy="4163867"/>
            <a:chOff x="5299074" y="2211176"/>
            <a:chExt cx="6308725" cy="4163867"/>
          </a:xfrm>
        </p:grpSpPr>
        <p:sp>
          <p:nvSpPr>
            <p:cNvPr id="10" name="!!green right">
              <a:extLst>
                <a:ext uri="{FF2B5EF4-FFF2-40B4-BE49-F238E27FC236}">
                  <a16:creationId xmlns:a16="http://schemas.microsoft.com/office/drawing/2014/main" id="{54D6AA10-D865-C835-126D-95489B1F4F04}"/>
                </a:ext>
                <a:ext uri="{C183D7F6-B498-43B3-948B-1728B52AA6E4}">
                  <adec:decorative xmlns:adec="http://schemas.microsoft.com/office/drawing/2017/decorative" val="1"/>
                </a:ext>
              </a:extLst>
            </p:cNvPr>
            <p:cNvSpPr>
              <a:spLocks/>
            </p:cNvSpPr>
            <p:nvPr/>
          </p:nvSpPr>
          <p:spPr>
            <a:xfrm>
              <a:off x="5299074" y="2211176"/>
              <a:ext cx="6308725" cy="4163867"/>
            </a:xfrm>
            <a:prstGeom prst="roundRect">
              <a:avLst>
                <a:gd name="adj" fmla="val 3786"/>
              </a:avLst>
            </a:prstGeom>
            <a:ln w="12700" cap="rnd">
              <a:solidFill>
                <a:srgbClr val="3A4953"/>
              </a:solidFill>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marL="0" marR="0" lvl="0" indent="0" algn="ctr" defTabSz="811702" rtl="0" eaLnBrk="1" fontAlgn="auto" latinLnBrk="0" hangingPunct="1">
                <a:lnSpc>
                  <a:spcPct val="100000"/>
                </a:lnSpc>
                <a:spcBef>
                  <a:spcPts val="174"/>
                </a:spcBef>
                <a:spcAft>
                  <a:spcPts val="0"/>
                </a:spcAft>
                <a:buClrTx/>
                <a:buSzTx/>
                <a:buFontTx/>
                <a:buNone/>
                <a:tabLst/>
                <a:defRPr/>
              </a:pPr>
              <a:endParaRPr kumimoji="0" lang="en-US" sz="2400" b="1" i="0" u="none" strike="noStrike" kern="1200" cap="none" spc="0" normalizeH="0" baseline="0" noProof="0" dirty="0">
                <a:ln>
                  <a:noFill/>
                </a:ln>
                <a:gradFill>
                  <a:gsLst>
                    <a:gs pos="41958">
                      <a:srgbClr val="FFFFFF"/>
                    </a:gs>
                    <a:gs pos="63000">
                      <a:srgbClr val="FFFFFF"/>
                    </a:gs>
                  </a:gsLst>
                  <a:lin ang="0" scaled="0"/>
                </a:gradFill>
                <a:effectLst/>
                <a:uLnTx/>
                <a:uFillTx/>
                <a:latin typeface="Segoe UI Semibold"/>
                <a:ea typeface="+mn-ea"/>
                <a:cs typeface="+mn-cs"/>
              </a:endParaRPr>
            </a:p>
          </p:txBody>
        </p:sp>
        <p:pic>
          <p:nvPicPr>
            <p:cNvPr id="11" name="Graphic 10">
              <a:extLst>
                <a:ext uri="{FF2B5EF4-FFF2-40B4-BE49-F238E27FC236}">
                  <a16:creationId xmlns:a16="http://schemas.microsoft.com/office/drawing/2014/main" id="{47F471C1-54DC-6D32-2643-454526AAB55F}"/>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942296" y="3964620"/>
              <a:ext cx="398856" cy="398855"/>
            </a:xfrm>
            <a:prstGeom prst="rect">
              <a:avLst/>
            </a:prstGeom>
          </p:spPr>
        </p:pic>
        <p:cxnSp>
          <p:nvCxnSpPr>
            <p:cNvPr id="12" name="Прямая соединительная линия 44">
              <a:extLst>
                <a:ext uri="{FF2B5EF4-FFF2-40B4-BE49-F238E27FC236}">
                  <a16:creationId xmlns:a16="http://schemas.microsoft.com/office/drawing/2014/main" id="{D3A46AB6-BBC2-C74F-E760-E44EE7C74252}"/>
                </a:ext>
              </a:extLst>
            </p:cNvPr>
            <p:cNvCxnSpPr>
              <a:cxnSpLocks/>
              <a:stCxn id="52" idx="3"/>
            </p:cNvCxnSpPr>
            <p:nvPr/>
          </p:nvCxnSpPr>
          <p:spPr>
            <a:xfrm>
              <a:off x="5894679" y="4108880"/>
              <a:ext cx="400961" cy="0"/>
            </a:xfrm>
            <a:prstGeom prst="line">
              <a:avLst/>
            </a:prstGeom>
            <a:noFill/>
            <a:ln w="12700" cap="flat" cmpd="sng" algn="ctr">
              <a:solidFill>
                <a:schemeClr val="tx1"/>
              </a:solidFill>
              <a:prstDash val="solid"/>
              <a:headEnd type="none" w="lg" len="med"/>
              <a:tailEnd type="arrow" w="lg" len="sm"/>
            </a:ln>
            <a:effectLst/>
          </p:spPr>
        </p:cxnSp>
        <p:pic>
          <p:nvPicPr>
            <p:cNvPr id="13" name="Graphic 83">
              <a:extLst>
                <a:ext uri="{FF2B5EF4-FFF2-40B4-BE49-F238E27FC236}">
                  <a16:creationId xmlns:a16="http://schemas.microsoft.com/office/drawing/2014/main" id="{C1F7E4CC-DD5A-9BD2-7D3C-AF6457C9A17A}"/>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543712" y="3357673"/>
              <a:ext cx="342502" cy="342502"/>
            </a:xfrm>
            <a:prstGeom prst="rect">
              <a:avLst/>
            </a:prstGeom>
          </p:spPr>
        </p:pic>
        <p:grpSp>
          <p:nvGrpSpPr>
            <p:cNvPr id="14" name="Группа 12">
              <a:extLst>
                <a:ext uri="{FF2B5EF4-FFF2-40B4-BE49-F238E27FC236}">
                  <a16:creationId xmlns:a16="http://schemas.microsoft.com/office/drawing/2014/main" id="{9E6A0E44-A031-65A6-9B4F-24EC16B0FFE4}"/>
                </a:ext>
              </a:extLst>
            </p:cNvPr>
            <p:cNvGrpSpPr/>
            <p:nvPr/>
          </p:nvGrpSpPr>
          <p:grpSpPr>
            <a:xfrm>
              <a:off x="5299075" y="3907465"/>
              <a:ext cx="788368" cy="678112"/>
              <a:chOff x="584200" y="4162197"/>
              <a:chExt cx="876080" cy="753556"/>
            </a:xfrm>
          </p:grpSpPr>
          <p:pic>
            <p:nvPicPr>
              <p:cNvPr id="52" name="Graphic 5">
                <a:extLst>
                  <a:ext uri="{FF2B5EF4-FFF2-40B4-BE49-F238E27FC236}">
                    <a16:creationId xmlns:a16="http://schemas.microsoft.com/office/drawing/2014/main" id="{CAA93E28-A8E2-2335-538F-033262E4DC2F}"/>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98410" y="4162197"/>
                <a:ext cx="447658" cy="447658"/>
              </a:xfrm>
              <a:prstGeom prst="rect">
                <a:avLst/>
              </a:prstGeom>
            </p:spPr>
          </p:pic>
          <p:sp>
            <p:nvSpPr>
              <p:cNvPr id="53" name="TextBox 52">
                <a:extLst>
                  <a:ext uri="{FF2B5EF4-FFF2-40B4-BE49-F238E27FC236}">
                    <a16:creationId xmlns:a16="http://schemas.microsoft.com/office/drawing/2014/main" id="{F66EF9EF-A7C5-226B-9FA0-DC38B740386B}"/>
                  </a:ext>
                </a:extLst>
              </p:cNvPr>
              <p:cNvSpPr txBox="1"/>
              <p:nvPr/>
            </p:nvSpPr>
            <p:spPr>
              <a:xfrm>
                <a:off x="584200" y="4742721"/>
                <a:ext cx="876080" cy="173032"/>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Browser</a:t>
                </a:r>
              </a:p>
            </p:txBody>
          </p:sp>
        </p:grpSp>
        <p:grpSp>
          <p:nvGrpSpPr>
            <p:cNvPr id="15" name="Группа 11">
              <a:extLst>
                <a:ext uri="{FF2B5EF4-FFF2-40B4-BE49-F238E27FC236}">
                  <a16:creationId xmlns:a16="http://schemas.microsoft.com/office/drawing/2014/main" id="{47B2DA4F-17B1-C916-2EEE-19E58B146AF2}"/>
                </a:ext>
              </a:extLst>
            </p:cNvPr>
            <p:cNvGrpSpPr/>
            <p:nvPr/>
          </p:nvGrpSpPr>
          <p:grpSpPr>
            <a:xfrm>
              <a:off x="6110356" y="3864356"/>
              <a:ext cx="937508" cy="845902"/>
              <a:chOff x="1485742" y="4114294"/>
              <a:chExt cx="1041812" cy="940014"/>
            </a:xfrm>
          </p:grpSpPr>
          <p:pic>
            <p:nvPicPr>
              <p:cNvPr id="50" name="Graphic 46">
                <a:extLst>
                  <a:ext uri="{FF2B5EF4-FFF2-40B4-BE49-F238E27FC236}">
                    <a16:creationId xmlns:a16="http://schemas.microsoft.com/office/drawing/2014/main" id="{0B157AEC-F26F-C133-D93D-F5D09F4748FA}"/>
                  </a:ext>
                  <a:ext uri="{C183D7F6-B498-43B3-948B-1728B52AA6E4}">
                    <adec:decorative xmlns:adec="http://schemas.microsoft.com/office/drawing/2017/decorative" val="1"/>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1734916" y="4114294"/>
                <a:ext cx="543465" cy="543464"/>
              </a:xfrm>
              <a:prstGeom prst="rect">
                <a:avLst/>
              </a:prstGeom>
            </p:spPr>
          </p:pic>
          <p:sp>
            <p:nvSpPr>
              <p:cNvPr id="51" name="TextBox 50">
                <a:extLst>
                  <a:ext uri="{FF2B5EF4-FFF2-40B4-BE49-F238E27FC236}">
                    <a16:creationId xmlns:a16="http://schemas.microsoft.com/office/drawing/2014/main" id="{588D0B2A-2888-2B2C-F471-D650496A8C6F}"/>
                  </a:ext>
                </a:extLst>
              </p:cNvPr>
              <p:cNvSpPr txBox="1"/>
              <p:nvPr/>
            </p:nvSpPr>
            <p:spPr>
              <a:xfrm>
                <a:off x="1485742" y="4746531"/>
                <a:ext cx="1041812" cy="307777"/>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IN"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Application Gateway</a:t>
                </a:r>
              </a:p>
            </p:txBody>
          </p:sp>
        </p:grpSp>
        <p:grpSp>
          <p:nvGrpSpPr>
            <p:cNvPr id="16" name="Группа 9">
              <a:extLst>
                <a:ext uri="{FF2B5EF4-FFF2-40B4-BE49-F238E27FC236}">
                  <a16:creationId xmlns:a16="http://schemas.microsoft.com/office/drawing/2014/main" id="{A92CF6E0-ED9F-937D-E18D-F5911E1ACD49}"/>
                </a:ext>
              </a:extLst>
            </p:cNvPr>
            <p:cNvGrpSpPr/>
            <p:nvPr/>
          </p:nvGrpSpPr>
          <p:grpSpPr>
            <a:xfrm>
              <a:off x="7008493" y="3904563"/>
              <a:ext cx="4578572" cy="710168"/>
              <a:chOff x="2483803" y="4158973"/>
              <a:chExt cx="5087969" cy="789179"/>
            </a:xfrm>
          </p:grpSpPr>
          <p:sp>
            <p:nvSpPr>
              <p:cNvPr id="44" name="TextBox 43">
                <a:extLst>
                  <a:ext uri="{FF2B5EF4-FFF2-40B4-BE49-F238E27FC236}">
                    <a16:creationId xmlns:a16="http://schemas.microsoft.com/office/drawing/2014/main" id="{D46302BA-6E7F-89B5-F829-AAABDD983AE2}"/>
                  </a:ext>
                </a:extLst>
              </p:cNvPr>
              <p:cNvSpPr txBox="1"/>
              <p:nvPr/>
            </p:nvSpPr>
            <p:spPr>
              <a:xfrm>
                <a:off x="2483803" y="4744820"/>
                <a:ext cx="1041812" cy="203332"/>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VM Scale Set</a:t>
                </a:r>
              </a:p>
            </p:txBody>
          </p:sp>
          <p:grpSp>
            <p:nvGrpSpPr>
              <p:cNvPr id="45" name="Группа 8">
                <a:extLst>
                  <a:ext uri="{FF2B5EF4-FFF2-40B4-BE49-F238E27FC236}">
                    <a16:creationId xmlns:a16="http://schemas.microsoft.com/office/drawing/2014/main" id="{2BDF26D3-E33F-6A95-549B-2C3C5A6DD649}"/>
                  </a:ext>
                </a:extLst>
              </p:cNvPr>
              <p:cNvGrpSpPr/>
              <p:nvPr/>
            </p:nvGrpSpPr>
            <p:grpSpPr>
              <a:xfrm>
                <a:off x="2715878" y="4158973"/>
                <a:ext cx="587798" cy="532726"/>
                <a:chOff x="2540900" y="3979875"/>
                <a:chExt cx="781420" cy="708208"/>
              </a:xfrm>
            </p:grpSpPr>
            <p:pic>
              <p:nvPicPr>
                <p:cNvPr id="47" name="Рисунок 67">
                  <a:extLst>
                    <a:ext uri="{FF2B5EF4-FFF2-40B4-BE49-F238E27FC236}">
                      <a16:creationId xmlns:a16="http://schemas.microsoft.com/office/drawing/2014/main" id="{3BB6C405-F611-534E-B94E-34BF1A42A3AF}"/>
                    </a:ext>
                  </a:extLst>
                </p:cNvPr>
                <p:cNvPicPr>
                  <a:picLocks noChangeAspect="1"/>
                </p:cNvPicPr>
                <p:nvPr/>
              </p:nvPicPr>
              <p:blipFill rotWithShape="1">
                <a:blip r:embed="rId12">
                  <a:alphaModFix amt="61000"/>
                </a:blip>
                <a:srcRect b="29789"/>
                <a:stretch/>
              </p:blipFill>
              <p:spPr>
                <a:xfrm>
                  <a:off x="2540900" y="3979875"/>
                  <a:ext cx="480568" cy="307546"/>
                </a:xfrm>
                <a:prstGeom prst="rect">
                  <a:avLst/>
                </a:prstGeom>
              </p:spPr>
            </p:pic>
            <p:pic>
              <p:nvPicPr>
                <p:cNvPr id="48" name="Рисунок 66">
                  <a:extLst>
                    <a:ext uri="{FF2B5EF4-FFF2-40B4-BE49-F238E27FC236}">
                      <a16:creationId xmlns:a16="http://schemas.microsoft.com/office/drawing/2014/main" id="{BF850FFF-261B-67CE-E3AD-6D93AE3B3675}"/>
                    </a:ext>
                  </a:extLst>
                </p:cNvPr>
                <p:cNvPicPr>
                  <a:picLocks noChangeAspect="1"/>
                </p:cNvPicPr>
                <p:nvPr/>
              </p:nvPicPr>
              <p:blipFill rotWithShape="1">
                <a:blip r:embed="rId12"/>
                <a:srcRect b="29789"/>
                <a:stretch/>
              </p:blipFill>
              <p:spPr>
                <a:xfrm>
                  <a:off x="2691325" y="4114966"/>
                  <a:ext cx="480568" cy="307546"/>
                </a:xfrm>
                <a:prstGeom prst="rect">
                  <a:avLst/>
                </a:prstGeom>
              </p:spPr>
            </p:pic>
            <p:pic>
              <p:nvPicPr>
                <p:cNvPr id="49" name="Рисунок 65">
                  <a:extLst>
                    <a:ext uri="{FF2B5EF4-FFF2-40B4-BE49-F238E27FC236}">
                      <a16:creationId xmlns:a16="http://schemas.microsoft.com/office/drawing/2014/main" id="{52EF74ED-B84B-1189-84A3-3547D779449B}"/>
                    </a:ext>
                  </a:extLst>
                </p:cNvPr>
                <p:cNvPicPr>
                  <a:picLocks noChangeAspect="1"/>
                </p:cNvPicPr>
                <p:nvPr/>
              </p:nvPicPr>
              <p:blipFill>
                <a:blip r:embed="rId12"/>
                <a:stretch>
                  <a:fillRect/>
                </a:stretch>
              </p:blipFill>
              <p:spPr>
                <a:xfrm>
                  <a:off x="2841752" y="4250054"/>
                  <a:ext cx="480568" cy="438029"/>
                </a:xfrm>
                <a:prstGeom prst="rect">
                  <a:avLst/>
                </a:prstGeom>
              </p:spPr>
            </p:pic>
          </p:grpSp>
          <p:sp>
            <p:nvSpPr>
              <p:cNvPr id="46" name="TextBox 45">
                <a:extLst>
                  <a:ext uri="{FF2B5EF4-FFF2-40B4-BE49-F238E27FC236}">
                    <a16:creationId xmlns:a16="http://schemas.microsoft.com/office/drawing/2014/main" id="{A9B41692-0E44-6D1C-E2C9-D38E86D6019B}"/>
                  </a:ext>
                </a:extLst>
              </p:cNvPr>
              <p:cNvSpPr txBox="1"/>
              <p:nvPr/>
            </p:nvSpPr>
            <p:spPr>
              <a:xfrm>
                <a:off x="6529960" y="4744820"/>
                <a:ext cx="1041812" cy="17100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10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SQL Database</a:t>
                </a:r>
              </a:p>
            </p:txBody>
          </p:sp>
        </p:grpSp>
        <p:cxnSp>
          <p:nvCxnSpPr>
            <p:cNvPr id="17" name="Прямая соединительная линия 69">
              <a:extLst>
                <a:ext uri="{FF2B5EF4-FFF2-40B4-BE49-F238E27FC236}">
                  <a16:creationId xmlns:a16="http://schemas.microsoft.com/office/drawing/2014/main" id="{9336E965-6EFE-5358-4CE4-E6B01D1BCDD7}"/>
                </a:ext>
              </a:extLst>
            </p:cNvPr>
            <p:cNvCxnSpPr>
              <a:cxnSpLocks/>
            </p:cNvCxnSpPr>
            <p:nvPr/>
          </p:nvCxnSpPr>
          <p:spPr>
            <a:xfrm>
              <a:off x="6834101" y="4108880"/>
              <a:ext cx="347819" cy="0"/>
            </a:xfrm>
            <a:prstGeom prst="line">
              <a:avLst/>
            </a:prstGeom>
            <a:noFill/>
            <a:ln w="12700" cap="flat" cmpd="sng" algn="ctr">
              <a:solidFill>
                <a:schemeClr val="tx1"/>
              </a:solidFill>
              <a:prstDash val="solid"/>
              <a:headEnd type="none" w="lg" len="med"/>
              <a:tailEnd type="arrow" w="lg" len="sm"/>
            </a:ln>
            <a:effectLst/>
          </p:spPr>
        </p:cxnSp>
        <p:cxnSp>
          <p:nvCxnSpPr>
            <p:cNvPr id="18" name="Connector: Elbow 393" descr="arrow leading to ISV">
              <a:extLst>
                <a:ext uri="{FF2B5EF4-FFF2-40B4-BE49-F238E27FC236}">
                  <a16:creationId xmlns:a16="http://schemas.microsoft.com/office/drawing/2014/main" id="{C3689F77-F86F-AE62-7614-CEF09C8B34FC}"/>
                </a:ext>
              </a:extLst>
            </p:cNvPr>
            <p:cNvCxnSpPr>
              <a:cxnSpLocks/>
              <a:endCxn id="35" idx="1"/>
            </p:cNvCxnSpPr>
            <p:nvPr/>
          </p:nvCxnSpPr>
          <p:spPr>
            <a:xfrm flipV="1">
              <a:off x="7379983" y="3569242"/>
              <a:ext cx="1320442" cy="243872"/>
            </a:xfrm>
            <a:prstGeom prst="bentConnector3">
              <a:avLst>
                <a:gd name="adj1" fmla="val 493"/>
              </a:avLst>
            </a:prstGeom>
            <a:noFill/>
            <a:ln w="12700" cap="flat" cmpd="sng" algn="ctr">
              <a:solidFill>
                <a:schemeClr val="tx1"/>
              </a:solidFill>
              <a:prstDash val="solid"/>
              <a:headEnd type="none" w="lg" len="med"/>
              <a:tailEnd type="arrow" w="lg" len="sm"/>
            </a:ln>
            <a:effectLst/>
          </p:spPr>
        </p:cxnSp>
        <p:grpSp>
          <p:nvGrpSpPr>
            <p:cNvPr id="19" name="Группа 28">
              <a:extLst>
                <a:ext uri="{FF2B5EF4-FFF2-40B4-BE49-F238E27FC236}">
                  <a16:creationId xmlns:a16="http://schemas.microsoft.com/office/drawing/2014/main" id="{1536A640-3167-CED2-33D8-BB58F2DC16B9}"/>
                </a:ext>
              </a:extLst>
            </p:cNvPr>
            <p:cNvGrpSpPr/>
            <p:nvPr/>
          </p:nvGrpSpPr>
          <p:grpSpPr>
            <a:xfrm>
              <a:off x="8700425" y="2889200"/>
              <a:ext cx="1886303" cy="2834362"/>
              <a:chOff x="4526280" y="3094094"/>
              <a:chExt cx="2096168" cy="3149704"/>
            </a:xfrm>
          </p:grpSpPr>
          <p:grpSp>
            <p:nvGrpSpPr>
              <p:cNvPr id="24" name="Группа 27">
                <a:extLst>
                  <a:ext uri="{FF2B5EF4-FFF2-40B4-BE49-F238E27FC236}">
                    <a16:creationId xmlns:a16="http://schemas.microsoft.com/office/drawing/2014/main" id="{C55768F1-7468-F95A-691A-8CD6FEF7BCB2}"/>
                  </a:ext>
                </a:extLst>
              </p:cNvPr>
              <p:cNvGrpSpPr/>
              <p:nvPr/>
            </p:nvGrpSpPr>
            <p:grpSpPr>
              <a:xfrm>
                <a:off x="4526280" y="3094094"/>
                <a:ext cx="2096168" cy="1511406"/>
                <a:chOff x="5124116" y="3225106"/>
                <a:chExt cx="2096168" cy="1511406"/>
              </a:xfrm>
            </p:grpSpPr>
            <p:sp>
              <p:nvSpPr>
                <p:cNvPr id="35" name="Rectangle: Rounded Corners 4">
                  <a:extLst>
                    <a:ext uri="{FF2B5EF4-FFF2-40B4-BE49-F238E27FC236}">
                      <a16:creationId xmlns:a16="http://schemas.microsoft.com/office/drawing/2014/main" id="{A4B2CBBC-23F5-EB19-9173-33DCF6DEECE6}"/>
                    </a:ext>
                    <a:ext uri="{C183D7F6-B498-43B3-948B-1728B52AA6E4}">
                      <adec:decorative xmlns:adec="http://schemas.microsoft.com/office/drawing/2017/decorative" val="1"/>
                    </a:ext>
                  </a:extLst>
                </p:cNvPr>
                <p:cNvSpPr>
                  <a:spLocks/>
                </p:cNvSpPr>
                <p:nvPr/>
              </p:nvSpPr>
              <p:spPr bwMode="auto">
                <a:xfrm>
                  <a:off x="5124116" y="3225106"/>
                  <a:ext cx="2096168" cy="1511406"/>
                </a:xfrm>
                <a:prstGeom prst="roundRect">
                  <a:avLst>
                    <a:gd name="adj" fmla="val 4854"/>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6" name="TextBox 35">
                  <a:extLst>
                    <a:ext uri="{FF2B5EF4-FFF2-40B4-BE49-F238E27FC236}">
                      <a16:creationId xmlns:a16="http://schemas.microsoft.com/office/drawing/2014/main" id="{585A5912-88E6-CBF4-B88A-859E9A468868}"/>
                    </a:ext>
                  </a:extLst>
                </p:cNvPr>
                <p:cNvSpPr txBox="1"/>
                <p:nvPr/>
              </p:nvSpPr>
              <p:spPr>
                <a:xfrm>
                  <a:off x="5165156" y="3353522"/>
                  <a:ext cx="2014088" cy="171009"/>
                </a:xfrm>
                <a:prstGeom prst="rect">
                  <a:avLst/>
                </a:prstGeom>
                <a:noFill/>
              </p:spPr>
              <p:txBody>
                <a:bodyPr wrap="square" lIns="0" tIns="0" rIns="0" bIns="0" rtlCol="0">
                  <a:spAutoFit/>
                </a:bodyPr>
                <a:lstStyle/>
                <a:p>
                  <a:pPr algn="ctr" defTabSz="932472" fontAlgn="base">
                    <a:spcBef>
                      <a:spcPct val="0"/>
                    </a:spcBef>
                    <a:spcAft>
                      <a:spcPct val="0"/>
                    </a:spcAft>
                    <a:defRPr/>
                  </a:pPr>
                  <a:r>
                    <a:rPr lang="en-IN" sz="1000" dirty="0">
                      <a:gradFill>
                        <a:gsLst>
                          <a:gs pos="6993">
                            <a:srgbClr val="FFFFFF"/>
                          </a:gs>
                          <a:gs pos="20280">
                            <a:srgbClr val="FFFFFF"/>
                          </a:gs>
                        </a:gsLst>
                        <a:lin ang="0" scaled="0"/>
                      </a:gradFill>
                      <a:latin typeface="+mj-lt"/>
                    </a:rPr>
                    <a:t>East US ; Zone 1</a:t>
                  </a:r>
                </a:p>
              </p:txBody>
            </p:sp>
            <p:grpSp>
              <p:nvGrpSpPr>
                <p:cNvPr id="37" name="Группа 26">
                  <a:extLst>
                    <a:ext uri="{FF2B5EF4-FFF2-40B4-BE49-F238E27FC236}">
                      <a16:creationId xmlns:a16="http://schemas.microsoft.com/office/drawing/2014/main" id="{2707FDE3-3AC4-8130-16F5-D4856BDF7A80}"/>
                    </a:ext>
                  </a:extLst>
                </p:cNvPr>
                <p:cNvGrpSpPr/>
                <p:nvPr/>
              </p:nvGrpSpPr>
              <p:grpSpPr>
                <a:xfrm>
                  <a:off x="5338729" y="3711587"/>
                  <a:ext cx="1782794" cy="754404"/>
                  <a:chOff x="5325427" y="3711321"/>
                  <a:chExt cx="1784266" cy="755027"/>
                </a:xfrm>
              </p:grpSpPr>
              <p:grpSp>
                <p:nvGrpSpPr>
                  <p:cNvPr id="38" name="Группа 24">
                    <a:extLst>
                      <a:ext uri="{FF2B5EF4-FFF2-40B4-BE49-F238E27FC236}">
                        <a16:creationId xmlns:a16="http://schemas.microsoft.com/office/drawing/2014/main" id="{2BDCEE55-1DCC-4BEC-FCAF-7652B34967C7}"/>
                      </a:ext>
                    </a:extLst>
                  </p:cNvPr>
                  <p:cNvGrpSpPr/>
                  <p:nvPr/>
                </p:nvGrpSpPr>
                <p:grpSpPr>
                  <a:xfrm>
                    <a:off x="5325427" y="3711321"/>
                    <a:ext cx="825850" cy="745879"/>
                    <a:chOff x="5186490" y="3711321"/>
                    <a:chExt cx="825850" cy="745879"/>
                  </a:xfrm>
                </p:grpSpPr>
                <p:pic>
                  <p:nvPicPr>
                    <p:cNvPr id="42" name="Рисунок 98">
                      <a:extLst>
                        <a:ext uri="{FF2B5EF4-FFF2-40B4-BE49-F238E27FC236}">
                          <a16:creationId xmlns:a16="http://schemas.microsoft.com/office/drawing/2014/main" id="{8A58E6C3-AA3A-FEB8-8E6A-BB1B55D9DB0B}"/>
                        </a:ext>
                      </a:extLst>
                    </p:cNvPr>
                    <p:cNvPicPr>
                      <a:picLocks noChangeAspect="1"/>
                    </p:cNvPicPr>
                    <p:nvPr/>
                  </p:nvPicPr>
                  <p:blipFill>
                    <a:blip r:embed="rId12"/>
                    <a:stretch>
                      <a:fillRect/>
                    </a:stretch>
                  </p:blipFill>
                  <p:spPr>
                    <a:xfrm>
                      <a:off x="5349678" y="3711321"/>
                      <a:ext cx="499472" cy="487945"/>
                    </a:xfrm>
                    <a:prstGeom prst="rect">
                      <a:avLst/>
                    </a:prstGeom>
                  </p:spPr>
                </p:pic>
                <p:sp>
                  <p:nvSpPr>
                    <p:cNvPr id="43" name="TextBox 42">
                      <a:extLst>
                        <a:ext uri="{FF2B5EF4-FFF2-40B4-BE49-F238E27FC236}">
                          <a16:creationId xmlns:a16="http://schemas.microsoft.com/office/drawing/2014/main" id="{74EB5469-1E10-1C88-5E7D-185246059D9B}"/>
                        </a:ext>
                      </a:extLst>
                    </p:cNvPr>
                    <p:cNvSpPr txBox="1"/>
                    <p:nvPr/>
                  </p:nvSpPr>
                  <p:spPr>
                    <a:xfrm>
                      <a:off x="5186490" y="4318586"/>
                      <a:ext cx="825850" cy="138614"/>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Virtual Machine</a:t>
                      </a:r>
                    </a:p>
                  </p:txBody>
                </p:sp>
              </p:grpSp>
              <p:grpSp>
                <p:nvGrpSpPr>
                  <p:cNvPr id="39" name="Группа 25">
                    <a:extLst>
                      <a:ext uri="{FF2B5EF4-FFF2-40B4-BE49-F238E27FC236}">
                        <a16:creationId xmlns:a16="http://schemas.microsoft.com/office/drawing/2014/main" id="{6D29380B-F4F6-3E0E-82F6-1600C133C43D}"/>
                      </a:ext>
                    </a:extLst>
                  </p:cNvPr>
                  <p:cNvGrpSpPr/>
                  <p:nvPr/>
                </p:nvGrpSpPr>
                <p:grpSpPr>
                  <a:xfrm>
                    <a:off x="6193315" y="3714479"/>
                    <a:ext cx="916378" cy="751869"/>
                    <a:chOff x="6193315" y="3714479"/>
                    <a:chExt cx="916378" cy="751869"/>
                  </a:xfrm>
                </p:grpSpPr>
                <p:pic>
                  <p:nvPicPr>
                    <p:cNvPr id="40" name="Рисунок 100">
                      <a:extLst>
                        <a:ext uri="{FF2B5EF4-FFF2-40B4-BE49-F238E27FC236}">
                          <a16:creationId xmlns:a16="http://schemas.microsoft.com/office/drawing/2014/main" id="{F039CCA6-1A87-CA75-93F3-76251F6424B8}"/>
                        </a:ext>
                      </a:extLst>
                    </p:cNvPr>
                    <p:cNvPicPr>
                      <a:picLocks noChangeAspect="1"/>
                    </p:cNvPicPr>
                    <p:nvPr/>
                  </p:nvPicPr>
                  <p:blipFill>
                    <a:blip r:embed="rId13"/>
                    <a:srcRect/>
                    <a:stretch/>
                  </p:blipFill>
                  <p:spPr>
                    <a:xfrm>
                      <a:off x="6401768" y="3714479"/>
                      <a:ext cx="499472" cy="481634"/>
                    </a:xfrm>
                    <a:prstGeom prst="rect">
                      <a:avLst/>
                    </a:prstGeom>
                  </p:spPr>
                </p:pic>
                <p:sp>
                  <p:nvSpPr>
                    <p:cNvPr id="41" name="TextBox 40">
                      <a:extLst>
                        <a:ext uri="{FF2B5EF4-FFF2-40B4-BE49-F238E27FC236}">
                          <a16:creationId xmlns:a16="http://schemas.microsoft.com/office/drawing/2014/main" id="{C7E2E9E1-4776-CB61-6B24-34ECD6B11B2E}"/>
                        </a:ext>
                      </a:extLst>
                    </p:cNvPr>
                    <p:cNvSpPr txBox="1"/>
                    <p:nvPr/>
                  </p:nvSpPr>
                  <p:spPr>
                    <a:xfrm>
                      <a:off x="6193315" y="4327849"/>
                      <a:ext cx="916378" cy="1384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Disks</a:t>
                      </a:r>
                      <a:endParaRPr kumimoji="0" lang="en-IN"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endParaRPr>
                    </a:p>
                  </p:txBody>
                </p:sp>
              </p:grpSp>
            </p:grpSp>
          </p:grpSp>
          <p:grpSp>
            <p:nvGrpSpPr>
              <p:cNvPr id="25" name="Группа 103">
                <a:extLst>
                  <a:ext uri="{FF2B5EF4-FFF2-40B4-BE49-F238E27FC236}">
                    <a16:creationId xmlns:a16="http://schemas.microsoft.com/office/drawing/2014/main" id="{01D18AE5-965F-DF16-30F3-633FEFF8225C}"/>
                  </a:ext>
                </a:extLst>
              </p:cNvPr>
              <p:cNvGrpSpPr/>
              <p:nvPr/>
            </p:nvGrpSpPr>
            <p:grpSpPr>
              <a:xfrm>
                <a:off x="4526280" y="4732392"/>
                <a:ext cx="2096168" cy="1511406"/>
                <a:chOff x="5124116" y="3225104"/>
                <a:chExt cx="2096168" cy="1511406"/>
              </a:xfrm>
            </p:grpSpPr>
            <p:sp>
              <p:nvSpPr>
                <p:cNvPr id="26" name="Rectangle: Rounded Corners 4">
                  <a:extLst>
                    <a:ext uri="{FF2B5EF4-FFF2-40B4-BE49-F238E27FC236}">
                      <a16:creationId xmlns:a16="http://schemas.microsoft.com/office/drawing/2014/main" id="{EC8C7788-407E-8CC9-274B-9B1E7719F39A}"/>
                    </a:ext>
                    <a:ext uri="{C183D7F6-B498-43B3-948B-1728B52AA6E4}">
                      <adec:decorative xmlns:adec="http://schemas.microsoft.com/office/drawing/2017/decorative" val="1"/>
                    </a:ext>
                  </a:extLst>
                </p:cNvPr>
                <p:cNvSpPr>
                  <a:spLocks/>
                </p:cNvSpPr>
                <p:nvPr/>
              </p:nvSpPr>
              <p:spPr bwMode="auto">
                <a:xfrm>
                  <a:off x="5124116" y="3225104"/>
                  <a:ext cx="2096168" cy="1511406"/>
                </a:xfrm>
                <a:prstGeom prst="roundRect">
                  <a:avLst>
                    <a:gd name="adj" fmla="val 4854"/>
                  </a:avLst>
                </a:prstGeom>
                <a:solidFill>
                  <a:schemeClr val="tx1">
                    <a:alpha val="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7" name="TextBox 26">
                  <a:extLst>
                    <a:ext uri="{FF2B5EF4-FFF2-40B4-BE49-F238E27FC236}">
                      <a16:creationId xmlns:a16="http://schemas.microsoft.com/office/drawing/2014/main" id="{0582FC14-06C4-EAE1-9205-5C4D4C57B13D}"/>
                    </a:ext>
                  </a:extLst>
                </p:cNvPr>
                <p:cNvSpPr txBox="1"/>
                <p:nvPr/>
              </p:nvSpPr>
              <p:spPr>
                <a:xfrm>
                  <a:off x="5165156" y="3353521"/>
                  <a:ext cx="2014088" cy="171009"/>
                </a:xfrm>
                <a:prstGeom prst="rect">
                  <a:avLst/>
                </a:prstGeom>
                <a:noFill/>
              </p:spPr>
              <p:txBody>
                <a:bodyPr wrap="square" lIns="0" tIns="0" rIns="0" bIns="0" rtlCol="0">
                  <a:spAutoFit/>
                </a:bodyPr>
                <a:lstStyle/>
                <a:p>
                  <a:pPr algn="ctr" defTabSz="932472" fontAlgn="base">
                    <a:spcBef>
                      <a:spcPct val="0"/>
                    </a:spcBef>
                    <a:spcAft>
                      <a:spcPct val="0"/>
                    </a:spcAft>
                    <a:defRPr/>
                  </a:pPr>
                  <a:r>
                    <a:rPr lang="en-IN" sz="1000" dirty="0">
                      <a:gradFill>
                        <a:gsLst>
                          <a:gs pos="6993">
                            <a:srgbClr val="FFFFFF"/>
                          </a:gs>
                          <a:gs pos="20280">
                            <a:srgbClr val="FFFFFF"/>
                          </a:gs>
                        </a:gsLst>
                        <a:lin ang="0" scaled="0"/>
                      </a:gradFill>
                      <a:latin typeface="+mj-lt"/>
                    </a:rPr>
                    <a:t>East US ; Zone 2</a:t>
                  </a:r>
                </a:p>
              </p:txBody>
            </p:sp>
            <p:grpSp>
              <p:nvGrpSpPr>
                <p:cNvPr id="28" name="Группа 114">
                  <a:extLst>
                    <a:ext uri="{FF2B5EF4-FFF2-40B4-BE49-F238E27FC236}">
                      <a16:creationId xmlns:a16="http://schemas.microsoft.com/office/drawing/2014/main" id="{AD0D65F4-7C77-113C-0FE7-D0985B0B606D}"/>
                    </a:ext>
                  </a:extLst>
                </p:cNvPr>
                <p:cNvGrpSpPr/>
                <p:nvPr/>
              </p:nvGrpSpPr>
              <p:grpSpPr>
                <a:xfrm>
                  <a:off x="5338729" y="3711588"/>
                  <a:ext cx="1782794" cy="754404"/>
                  <a:chOff x="5325427" y="3711323"/>
                  <a:chExt cx="1784266" cy="755027"/>
                </a:xfrm>
              </p:grpSpPr>
              <p:grpSp>
                <p:nvGrpSpPr>
                  <p:cNvPr id="29" name="Группа 116">
                    <a:extLst>
                      <a:ext uri="{FF2B5EF4-FFF2-40B4-BE49-F238E27FC236}">
                        <a16:creationId xmlns:a16="http://schemas.microsoft.com/office/drawing/2014/main" id="{89C52CC1-0AFF-7C10-4A09-FC4F72B22E24}"/>
                      </a:ext>
                    </a:extLst>
                  </p:cNvPr>
                  <p:cNvGrpSpPr/>
                  <p:nvPr/>
                </p:nvGrpSpPr>
                <p:grpSpPr>
                  <a:xfrm>
                    <a:off x="5325427" y="3711323"/>
                    <a:ext cx="825850" cy="745877"/>
                    <a:chOff x="5186490" y="3711323"/>
                    <a:chExt cx="825850" cy="745877"/>
                  </a:xfrm>
                </p:grpSpPr>
                <p:pic>
                  <p:nvPicPr>
                    <p:cNvPr id="33" name="Рисунок 120">
                      <a:extLst>
                        <a:ext uri="{FF2B5EF4-FFF2-40B4-BE49-F238E27FC236}">
                          <a16:creationId xmlns:a16="http://schemas.microsoft.com/office/drawing/2014/main" id="{0A0CD5DE-C698-5D98-A5A1-D47B6866670E}"/>
                        </a:ext>
                      </a:extLst>
                    </p:cNvPr>
                    <p:cNvPicPr>
                      <a:picLocks noChangeAspect="1"/>
                    </p:cNvPicPr>
                    <p:nvPr/>
                  </p:nvPicPr>
                  <p:blipFill>
                    <a:blip r:embed="rId12"/>
                    <a:stretch>
                      <a:fillRect/>
                    </a:stretch>
                  </p:blipFill>
                  <p:spPr>
                    <a:xfrm>
                      <a:off x="5349678" y="3711323"/>
                      <a:ext cx="499472" cy="487945"/>
                    </a:xfrm>
                    <a:prstGeom prst="rect">
                      <a:avLst/>
                    </a:prstGeom>
                  </p:spPr>
                </p:pic>
                <p:sp>
                  <p:nvSpPr>
                    <p:cNvPr id="34" name="TextBox 33">
                      <a:extLst>
                        <a:ext uri="{FF2B5EF4-FFF2-40B4-BE49-F238E27FC236}">
                          <a16:creationId xmlns:a16="http://schemas.microsoft.com/office/drawing/2014/main" id="{6E80B6E6-C1E7-E944-2922-D3885A4F7785}"/>
                        </a:ext>
                      </a:extLst>
                    </p:cNvPr>
                    <p:cNvSpPr txBox="1"/>
                    <p:nvPr/>
                  </p:nvSpPr>
                  <p:spPr>
                    <a:xfrm>
                      <a:off x="5186490" y="4318587"/>
                      <a:ext cx="825850" cy="138613"/>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Virtual Machine</a:t>
                      </a:r>
                    </a:p>
                  </p:txBody>
                </p:sp>
              </p:grpSp>
              <p:grpSp>
                <p:nvGrpSpPr>
                  <p:cNvPr id="30" name="Группа 117">
                    <a:extLst>
                      <a:ext uri="{FF2B5EF4-FFF2-40B4-BE49-F238E27FC236}">
                        <a16:creationId xmlns:a16="http://schemas.microsoft.com/office/drawing/2014/main" id="{2C14E95F-E5BE-DA34-3503-A24C09546210}"/>
                      </a:ext>
                    </a:extLst>
                  </p:cNvPr>
                  <p:cNvGrpSpPr/>
                  <p:nvPr/>
                </p:nvGrpSpPr>
                <p:grpSpPr>
                  <a:xfrm>
                    <a:off x="6193315" y="3714481"/>
                    <a:ext cx="916378" cy="751869"/>
                    <a:chOff x="6193315" y="3714481"/>
                    <a:chExt cx="916378" cy="751869"/>
                  </a:xfrm>
                </p:grpSpPr>
                <p:pic>
                  <p:nvPicPr>
                    <p:cNvPr id="31" name="Рисунок 118">
                      <a:extLst>
                        <a:ext uri="{FF2B5EF4-FFF2-40B4-BE49-F238E27FC236}">
                          <a16:creationId xmlns:a16="http://schemas.microsoft.com/office/drawing/2014/main" id="{EF5B4C78-B2EE-F7B3-0CC6-3ED5EC861AB3}"/>
                        </a:ext>
                      </a:extLst>
                    </p:cNvPr>
                    <p:cNvPicPr>
                      <a:picLocks noChangeAspect="1"/>
                    </p:cNvPicPr>
                    <p:nvPr/>
                  </p:nvPicPr>
                  <p:blipFill>
                    <a:blip r:embed="rId13"/>
                    <a:srcRect/>
                    <a:stretch/>
                  </p:blipFill>
                  <p:spPr>
                    <a:xfrm>
                      <a:off x="6401768" y="3714481"/>
                      <a:ext cx="499472" cy="481634"/>
                    </a:xfrm>
                    <a:prstGeom prst="rect">
                      <a:avLst/>
                    </a:prstGeom>
                  </p:spPr>
                </p:pic>
                <p:sp>
                  <p:nvSpPr>
                    <p:cNvPr id="32" name="TextBox 31">
                      <a:extLst>
                        <a:ext uri="{FF2B5EF4-FFF2-40B4-BE49-F238E27FC236}">
                          <a16:creationId xmlns:a16="http://schemas.microsoft.com/office/drawing/2014/main" id="{9BE22EF0-74B7-3178-4CFC-F374915BD05A}"/>
                        </a:ext>
                      </a:extLst>
                    </p:cNvPr>
                    <p:cNvSpPr txBox="1"/>
                    <p:nvPr/>
                  </p:nvSpPr>
                  <p:spPr>
                    <a:xfrm>
                      <a:off x="6193315" y="4327851"/>
                      <a:ext cx="916378" cy="138499"/>
                    </a:xfrm>
                    <a:prstGeom prst="rect">
                      <a:avLst/>
                    </a:prstGeom>
                    <a:no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altLang="en-US"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rPr>
                        <a:t>Disks</a:t>
                      </a:r>
                      <a:endParaRPr kumimoji="0" lang="en-IN" sz="9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a:ea typeface="+mn-ea"/>
                        <a:cs typeface="+mn-cs"/>
                      </a:endParaRPr>
                    </a:p>
                  </p:txBody>
                </p:sp>
              </p:grpSp>
            </p:grpSp>
          </p:grpSp>
        </p:grpSp>
        <p:cxnSp>
          <p:nvCxnSpPr>
            <p:cNvPr id="20" name="Connector: Elbow 393" descr="arrow leading to ISV">
              <a:extLst>
                <a:ext uri="{FF2B5EF4-FFF2-40B4-BE49-F238E27FC236}">
                  <a16:creationId xmlns:a16="http://schemas.microsoft.com/office/drawing/2014/main" id="{D5B10E19-3080-EC2E-5543-23E7755DCECF}"/>
                </a:ext>
              </a:extLst>
            </p:cNvPr>
            <p:cNvCxnSpPr>
              <a:cxnSpLocks/>
            </p:cNvCxnSpPr>
            <p:nvPr/>
          </p:nvCxnSpPr>
          <p:spPr>
            <a:xfrm>
              <a:off x="10586728" y="3567302"/>
              <a:ext cx="554996" cy="297054"/>
            </a:xfrm>
            <a:prstGeom prst="bentConnector2">
              <a:avLst/>
            </a:prstGeom>
            <a:noFill/>
            <a:ln w="12700" cap="flat" cmpd="sng" algn="ctr">
              <a:solidFill>
                <a:schemeClr val="tx1"/>
              </a:solidFill>
              <a:prstDash val="solid"/>
              <a:headEnd type="none" w="lg" len="med"/>
              <a:tailEnd type="arrow" w="lg" len="sm"/>
            </a:ln>
            <a:effectLst/>
          </p:spPr>
        </p:cxnSp>
        <p:cxnSp>
          <p:nvCxnSpPr>
            <p:cNvPr id="21" name="Connector: Elbow 393" descr="arrow leading to ISV">
              <a:extLst>
                <a:ext uri="{FF2B5EF4-FFF2-40B4-BE49-F238E27FC236}">
                  <a16:creationId xmlns:a16="http://schemas.microsoft.com/office/drawing/2014/main" id="{12FDF804-E04C-B0EE-3DD2-6AD53998820D}"/>
                </a:ext>
              </a:extLst>
            </p:cNvPr>
            <p:cNvCxnSpPr>
              <a:cxnSpLocks/>
            </p:cNvCxnSpPr>
            <p:nvPr/>
          </p:nvCxnSpPr>
          <p:spPr>
            <a:xfrm flipV="1">
              <a:off x="10586728" y="4611447"/>
              <a:ext cx="531582" cy="436609"/>
            </a:xfrm>
            <a:prstGeom prst="bentConnector2">
              <a:avLst/>
            </a:prstGeom>
            <a:noFill/>
            <a:ln w="12700" cap="flat" cmpd="sng" algn="ctr">
              <a:solidFill>
                <a:schemeClr val="tx1"/>
              </a:solidFill>
              <a:prstDash val="solid"/>
              <a:headEnd type="none" w="lg" len="med"/>
              <a:tailEnd type="arrow" w="lg" len="sm"/>
            </a:ln>
            <a:effectLst/>
          </p:spPr>
        </p:cxnSp>
        <p:cxnSp>
          <p:nvCxnSpPr>
            <p:cNvPr id="22" name="Connector: Elbow 393" descr="arrow leading to ISV">
              <a:extLst>
                <a:ext uri="{FF2B5EF4-FFF2-40B4-BE49-F238E27FC236}">
                  <a16:creationId xmlns:a16="http://schemas.microsoft.com/office/drawing/2014/main" id="{8F03BD98-C22A-A87F-14F5-EB09E38C6654}"/>
                </a:ext>
              </a:extLst>
            </p:cNvPr>
            <p:cNvCxnSpPr>
              <a:cxnSpLocks/>
              <a:stCxn id="44" idx="2"/>
              <a:endCxn id="26" idx="1"/>
            </p:cNvCxnSpPr>
            <p:nvPr/>
          </p:nvCxnSpPr>
          <p:spPr>
            <a:xfrm rot="16200000" flipH="1">
              <a:off x="7874441" y="4217534"/>
              <a:ext cx="428789" cy="1223178"/>
            </a:xfrm>
            <a:prstGeom prst="bentConnector2">
              <a:avLst/>
            </a:prstGeom>
            <a:noFill/>
            <a:ln w="12700" cap="flat" cmpd="sng" algn="ctr">
              <a:solidFill>
                <a:schemeClr val="tx1"/>
              </a:solidFill>
              <a:prstDash val="solid"/>
              <a:headEnd type="none" w="lg" len="med"/>
              <a:tailEnd type="arrow" w="lg" len="sm"/>
            </a:ln>
            <a:effectLst/>
          </p:spPr>
        </p:cxnSp>
        <p:pic>
          <p:nvPicPr>
            <p:cNvPr id="23" name="Graphic 22">
              <a:extLst>
                <a:ext uri="{FF2B5EF4-FFF2-40B4-BE49-F238E27FC236}">
                  <a16:creationId xmlns:a16="http://schemas.microsoft.com/office/drawing/2014/main" id="{CDB01207-7119-9F7D-85F1-CDBFCC82AF5D}"/>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10312101" y="2918613"/>
              <a:ext cx="228600" cy="228600"/>
            </a:xfrm>
            <a:prstGeom prst="rect">
              <a:avLst/>
            </a:prstGeom>
          </p:spPr>
        </p:pic>
      </p:grpSp>
    </p:spTree>
    <p:extLst>
      <p:ext uri="{BB962C8B-B14F-4D97-AF65-F5344CB8AC3E}">
        <p14:creationId xmlns:p14="http://schemas.microsoft.com/office/powerpoint/2010/main" val="2149983223"/>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EAB369-03C8-CC02-B8E3-7626533BA3DE}"/>
            </a:ext>
          </a:extLst>
        </p:cNvPr>
        <p:cNvGrpSpPr/>
        <p:nvPr/>
      </p:nvGrpSpPr>
      <p:grpSpPr>
        <a:xfrm>
          <a:off x="0" y="0"/>
          <a:ext cx="0" cy="0"/>
          <a:chOff x="0" y="0"/>
          <a:chExt cx="0" cy="0"/>
        </a:xfrm>
      </p:grpSpPr>
      <p:sp>
        <p:nvSpPr>
          <p:cNvPr id="29" name="Arrow: Curved Down 28">
            <a:extLst>
              <a:ext uri="{FF2B5EF4-FFF2-40B4-BE49-F238E27FC236}">
                <a16:creationId xmlns:a16="http://schemas.microsoft.com/office/drawing/2014/main" id="{A757D255-4CD2-BB1B-8773-E1A7DEDB101A}"/>
              </a:ext>
              <a:ext uri="{C183D7F6-B498-43B3-948B-1728B52AA6E4}">
                <adec:decorative xmlns:adec="http://schemas.microsoft.com/office/drawing/2017/decorative" val="1"/>
              </a:ext>
            </a:extLst>
          </p:cNvPr>
          <p:cNvSpPr/>
          <p:nvPr/>
        </p:nvSpPr>
        <p:spPr bwMode="auto">
          <a:xfrm>
            <a:off x="811126" y="1804255"/>
            <a:ext cx="3051350" cy="1647930"/>
          </a:xfrm>
          <a:prstGeom prst="curvedDownArrow">
            <a:avLst/>
          </a:prstGeom>
          <a:gradFill flip="none" rotWithShape="1">
            <a:gsLst>
              <a:gs pos="0">
                <a:srgbClr val="0078D4"/>
              </a:gs>
              <a:gs pos="50000">
                <a:srgbClr val="C03BC4"/>
              </a:gs>
              <a:gs pos="100000">
                <a:srgbClr val="FFA38B"/>
              </a:gs>
            </a:gsLst>
            <a:lin ang="8100000" scaled="0"/>
            <a:tileRect/>
          </a:gradFill>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solidFill>
                <a:schemeClr val="bg1"/>
              </a:solidFill>
              <a:latin typeface="Segoe Sans Text Semibold"/>
              <a:cs typeface="Segoe Sans Text" pitchFamily="2" charset="0"/>
            </a:endParaRPr>
          </a:p>
        </p:txBody>
      </p:sp>
      <p:sp>
        <p:nvSpPr>
          <p:cNvPr id="30" name="Arrow: Curved Down 29">
            <a:extLst>
              <a:ext uri="{FF2B5EF4-FFF2-40B4-BE49-F238E27FC236}">
                <a16:creationId xmlns:a16="http://schemas.microsoft.com/office/drawing/2014/main" id="{E7441557-1EDD-0609-F5A2-68BB40F27F9D}"/>
              </a:ext>
              <a:ext uri="{C183D7F6-B498-43B3-948B-1728B52AA6E4}">
                <adec:decorative xmlns:adec="http://schemas.microsoft.com/office/drawing/2017/decorative" val="1"/>
              </a:ext>
            </a:extLst>
          </p:cNvPr>
          <p:cNvSpPr/>
          <p:nvPr/>
        </p:nvSpPr>
        <p:spPr bwMode="auto">
          <a:xfrm rot="10800000">
            <a:off x="601785" y="3703579"/>
            <a:ext cx="3051350" cy="1647930"/>
          </a:xfrm>
          <a:prstGeom prst="curvedDownArrow">
            <a:avLst/>
          </a:prstGeom>
          <a:gradFill flip="none" rotWithShape="1">
            <a:gsLst>
              <a:gs pos="0">
                <a:srgbClr val="0078D4"/>
              </a:gs>
              <a:gs pos="50000">
                <a:srgbClr val="C03BC4"/>
              </a:gs>
              <a:gs pos="100000">
                <a:srgbClr val="FFA38B"/>
              </a:gs>
            </a:gsLst>
            <a:lin ang="8100000" scaled="0"/>
            <a:tileRect/>
          </a:gradFill>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solidFill>
                <a:schemeClr val="bg1"/>
              </a:solidFill>
              <a:latin typeface="Segoe Sans Text Semibold"/>
              <a:cs typeface="Segoe Sans Text" pitchFamily="2" charset="0"/>
            </a:endParaRPr>
          </a:p>
        </p:txBody>
      </p:sp>
      <p:sp>
        <p:nvSpPr>
          <p:cNvPr id="31" name="Arrow: Curved Down 30">
            <a:extLst>
              <a:ext uri="{FF2B5EF4-FFF2-40B4-BE49-F238E27FC236}">
                <a16:creationId xmlns:a16="http://schemas.microsoft.com/office/drawing/2014/main" id="{4AD64F5E-7174-1AB0-62F7-F2225660B2F5}"/>
              </a:ext>
              <a:ext uri="{C183D7F6-B498-43B3-948B-1728B52AA6E4}">
                <adec:decorative xmlns:adec="http://schemas.microsoft.com/office/drawing/2017/decorative" val="1"/>
              </a:ext>
            </a:extLst>
          </p:cNvPr>
          <p:cNvSpPr/>
          <p:nvPr/>
        </p:nvSpPr>
        <p:spPr bwMode="auto">
          <a:xfrm>
            <a:off x="6846373" y="1804255"/>
            <a:ext cx="3051350" cy="1647930"/>
          </a:xfrm>
          <a:prstGeom prst="curvedDownArrow">
            <a:avLst/>
          </a:prstGeom>
          <a:gradFill flip="none" rotWithShape="1">
            <a:gsLst>
              <a:gs pos="0">
                <a:srgbClr val="0078D4"/>
              </a:gs>
              <a:gs pos="50000">
                <a:srgbClr val="C03BC4"/>
              </a:gs>
              <a:gs pos="100000">
                <a:srgbClr val="FFA38B"/>
              </a:gs>
            </a:gsLst>
            <a:lin ang="8100000" scaled="0"/>
            <a:tileRect/>
          </a:gradFill>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solidFill>
                <a:schemeClr val="bg1"/>
              </a:solidFill>
              <a:latin typeface="Segoe Sans Text Semibold"/>
              <a:cs typeface="Segoe Sans Text" pitchFamily="2" charset="0"/>
            </a:endParaRPr>
          </a:p>
        </p:txBody>
      </p:sp>
      <p:sp>
        <p:nvSpPr>
          <p:cNvPr id="32" name="Arrow: Curved Down 31">
            <a:extLst>
              <a:ext uri="{FF2B5EF4-FFF2-40B4-BE49-F238E27FC236}">
                <a16:creationId xmlns:a16="http://schemas.microsoft.com/office/drawing/2014/main" id="{9159F314-F17B-0933-AB6E-14CBFD721919}"/>
              </a:ext>
              <a:ext uri="{C183D7F6-B498-43B3-948B-1728B52AA6E4}">
                <adec:decorative xmlns:adec="http://schemas.microsoft.com/office/drawing/2017/decorative" val="1"/>
              </a:ext>
            </a:extLst>
          </p:cNvPr>
          <p:cNvSpPr/>
          <p:nvPr/>
        </p:nvSpPr>
        <p:spPr bwMode="auto">
          <a:xfrm rot="10800000">
            <a:off x="6637032" y="3654826"/>
            <a:ext cx="3051350" cy="1647930"/>
          </a:xfrm>
          <a:prstGeom prst="curvedDownArrow">
            <a:avLst/>
          </a:prstGeom>
          <a:gradFill flip="none" rotWithShape="1">
            <a:gsLst>
              <a:gs pos="0">
                <a:srgbClr val="0078D4"/>
              </a:gs>
              <a:gs pos="50000">
                <a:srgbClr val="C03BC4"/>
              </a:gs>
              <a:gs pos="100000">
                <a:srgbClr val="FFA38B"/>
              </a:gs>
            </a:gsLst>
            <a:lin ang="8100000" scaled="0"/>
            <a:tileRect/>
          </a:gradFill>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solidFill>
                <a:schemeClr val="bg1"/>
              </a:solidFill>
              <a:latin typeface="Segoe Sans Text Semibold"/>
              <a:cs typeface="Segoe Sans Text" pitchFamily="2" charset="0"/>
            </a:endParaRPr>
          </a:p>
        </p:txBody>
      </p:sp>
      <p:sp>
        <p:nvSpPr>
          <p:cNvPr id="33" name="Title 1">
            <a:extLst>
              <a:ext uri="{FF2B5EF4-FFF2-40B4-BE49-F238E27FC236}">
                <a16:creationId xmlns:a16="http://schemas.microsoft.com/office/drawing/2014/main" id="{3760BA36-1733-F47B-DF38-9B2361B578FB}"/>
              </a:ext>
            </a:extLst>
          </p:cNvPr>
          <p:cNvSpPr txBox="1">
            <a:spLocks/>
          </p:cNvSpPr>
          <p:nvPr/>
        </p:nvSpPr>
        <p:spPr>
          <a:xfrm>
            <a:off x="588263" y="457200"/>
            <a:ext cx="11018520" cy="553998"/>
          </a:xfrm>
          <a:prstGeom prst="rect">
            <a:avLst/>
          </a:prstGeom>
        </p:spPr>
        <p:txBody>
          <a:bodyPr vert="horz" wrap="square" lIns="0" tIns="0" rIns="0" bIns="0" rtlCol="0" anchor="ctr">
            <a:spAutoFit/>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r>
              <a:rPr lang="en-NZ" sz="3600"/>
              <a:t>Start resilient, stay resilient</a:t>
            </a:r>
          </a:p>
        </p:txBody>
      </p:sp>
      <p:sp>
        <p:nvSpPr>
          <p:cNvPr id="34" name="TextBox 33">
            <a:extLst>
              <a:ext uri="{FF2B5EF4-FFF2-40B4-BE49-F238E27FC236}">
                <a16:creationId xmlns:a16="http://schemas.microsoft.com/office/drawing/2014/main" id="{98891389-A6F1-4D5A-3F8E-C4CA560D6D48}"/>
              </a:ext>
            </a:extLst>
          </p:cNvPr>
          <p:cNvSpPr txBox="1"/>
          <p:nvPr/>
        </p:nvSpPr>
        <p:spPr>
          <a:xfrm>
            <a:off x="968378" y="1426893"/>
            <a:ext cx="2533648" cy="246221"/>
          </a:xfrm>
          <a:prstGeom prst="rect">
            <a:avLst/>
          </a:prstGeom>
          <a:noFill/>
        </p:spPr>
        <p:txBody>
          <a:bodyPr wrap="square" lIns="0" tIns="0" rIns="0" bIns="0" rtlCol="0">
            <a:spAutoFit/>
          </a:bodyPr>
          <a:lstStyle/>
          <a:p>
            <a:pPr algn="ctr"/>
            <a:r>
              <a:rPr lang="en-US" sz="1600">
                <a:solidFill>
                  <a:schemeClr val="tx2"/>
                </a:solidFill>
                <a:latin typeface="+mj-lt"/>
              </a:rPr>
              <a:t>Design for resiliency</a:t>
            </a:r>
          </a:p>
        </p:txBody>
      </p:sp>
      <p:sp>
        <p:nvSpPr>
          <p:cNvPr id="35" name="TextBox 34">
            <a:extLst>
              <a:ext uri="{FF2B5EF4-FFF2-40B4-BE49-F238E27FC236}">
                <a16:creationId xmlns:a16="http://schemas.microsoft.com/office/drawing/2014/main" id="{4F3F5EB1-44D4-0931-67A3-9343091977E3}"/>
              </a:ext>
            </a:extLst>
          </p:cNvPr>
          <p:cNvSpPr txBox="1"/>
          <p:nvPr/>
        </p:nvSpPr>
        <p:spPr>
          <a:xfrm>
            <a:off x="1198611" y="3284861"/>
            <a:ext cx="2073182" cy="492443"/>
          </a:xfrm>
          <a:prstGeom prst="rect">
            <a:avLst/>
          </a:prstGeom>
          <a:noFill/>
        </p:spPr>
        <p:txBody>
          <a:bodyPr wrap="square" lIns="0" tIns="0" rIns="0" bIns="0" rtlCol="0">
            <a:spAutoFit/>
          </a:bodyPr>
          <a:lstStyle/>
          <a:p>
            <a:pPr algn="ctr"/>
            <a:r>
              <a:rPr lang="en-US" sz="1600"/>
              <a:t>How critical is </a:t>
            </a:r>
            <a:br>
              <a:rPr lang="en-US" sz="1600"/>
            </a:br>
            <a:r>
              <a:rPr lang="en-US" sz="1600"/>
              <a:t>my workload?</a:t>
            </a:r>
          </a:p>
        </p:txBody>
      </p:sp>
      <p:sp>
        <p:nvSpPr>
          <p:cNvPr id="36" name="TextBox 35">
            <a:extLst>
              <a:ext uri="{FF2B5EF4-FFF2-40B4-BE49-F238E27FC236}">
                <a16:creationId xmlns:a16="http://schemas.microsoft.com/office/drawing/2014/main" id="{B0F78E1E-82F6-6C1F-3F1E-039E0069D066}"/>
              </a:ext>
            </a:extLst>
          </p:cNvPr>
          <p:cNvSpPr txBox="1"/>
          <p:nvPr/>
        </p:nvSpPr>
        <p:spPr>
          <a:xfrm>
            <a:off x="774482" y="5497248"/>
            <a:ext cx="2921440" cy="246221"/>
          </a:xfrm>
          <a:prstGeom prst="rect">
            <a:avLst/>
          </a:prstGeom>
          <a:noFill/>
        </p:spPr>
        <p:txBody>
          <a:bodyPr wrap="square" lIns="0" tIns="0" rIns="0" bIns="0" rtlCol="0">
            <a:spAutoFit/>
          </a:bodyPr>
          <a:lstStyle/>
          <a:p>
            <a:pPr algn="ctr"/>
            <a:r>
              <a:rPr lang="en-US" sz="1600">
                <a:latin typeface="+mj-lt"/>
              </a:rPr>
              <a:t>Build in automation</a:t>
            </a:r>
          </a:p>
        </p:txBody>
      </p:sp>
      <p:sp>
        <p:nvSpPr>
          <p:cNvPr id="37" name="TextBox 36">
            <a:extLst>
              <a:ext uri="{FF2B5EF4-FFF2-40B4-BE49-F238E27FC236}">
                <a16:creationId xmlns:a16="http://schemas.microsoft.com/office/drawing/2014/main" id="{87D78703-4DAC-A328-8BBC-A4592D771A69}"/>
              </a:ext>
            </a:extLst>
          </p:cNvPr>
          <p:cNvSpPr txBox="1"/>
          <p:nvPr/>
        </p:nvSpPr>
        <p:spPr>
          <a:xfrm>
            <a:off x="3882211" y="3284860"/>
            <a:ext cx="1370568" cy="492443"/>
          </a:xfrm>
          <a:prstGeom prst="rect">
            <a:avLst/>
          </a:prstGeom>
          <a:noFill/>
        </p:spPr>
        <p:txBody>
          <a:bodyPr wrap="none" lIns="0" tIns="0" rIns="0" bIns="0" rtlCol="0">
            <a:spAutoFit/>
          </a:bodyPr>
          <a:lstStyle/>
          <a:p>
            <a:pPr algn="r"/>
            <a:r>
              <a:rPr lang="en-US" sz="1600">
                <a:latin typeface="+mj-lt"/>
              </a:rPr>
              <a:t>Zonal support </a:t>
            </a:r>
          </a:p>
          <a:p>
            <a:pPr algn="r"/>
            <a:r>
              <a:rPr lang="en-US" sz="1600">
                <a:latin typeface="+mj-lt"/>
              </a:rPr>
              <a:t>by default </a:t>
            </a:r>
          </a:p>
        </p:txBody>
      </p:sp>
      <p:sp>
        <p:nvSpPr>
          <p:cNvPr id="38" name="Arrow: Right 37">
            <a:extLst>
              <a:ext uri="{FF2B5EF4-FFF2-40B4-BE49-F238E27FC236}">
                <a16:creationId xmlns:a16="http://schemas.microsoft.com/office/drawing/2014/main" id="{7E081E6E-8C7C-778C-FF46-A7959FDA923D}"/>
              </a:ext>
            </a:extLst>
          </p:cNvPr>
          <p:cNvSpPr/>
          <p:nvPr/>
        </p:nvSpPr>
        <p:spPr bwMode="auto">
          <a:xfrm>
            <a:off x="5311129" y="3069417"/>
            <a:ext cx="1357512" cy="923330"/>
          </a:xfrm>
          <a:prstGeom prst="rightArrow">
            <a:avLst/>
          </a:prstGeom>
          <a:solidFill>
            <a:schemeClr val="tx2"/>
          </a:solidFill>
        </p:spPr>
        <p:txBody>
          <a:bodyPr wrap="square" lIns="91440" tIns="0" rIns="0" bIns="0" anchor="ctr" anchorCtr="0">
            <a:noAutofit/>
          </a:bodyPr>
          <a:lstStyle/>
          <a:p>
            <a:pPr defTabSz="932472" fontAlgn="base">
              <a:spcBef>
                <a:spcPct val="0"/>
              </a:spcBef>
              <a:spcAft>
                <a:spcPts val="900"/>
              </a:spcAft>
            </a:pPr>
            <a:r>
              <a:rPr lang="en-US" sz="2000" spc="-50">
                <a:ln w="3175">
                  <a:noFill/>
                </a:ln>
                <a:solidFill>
                  <a:schemeClr val="bg1"/>
                </a:solidFill>
                <a:latin typeface="Segoe Sans Text Semibold"/>
                <a:cs typeface="Segoe Sans Text" pitchFamily="2" charset="0"/>
              </a:rPr>
              <a:t>Deploy</a:t>
            </a:r>
          </a:p>
        </p:txBody>
      </p:sp>
      <p:sp>
        <p:nvSpPr>
          <p:cNvPr id="39" name="TextBox 38">
            <a:extLst>
              <a:ext uri="{FF2B5EF4-FFF2-40B4-BE49-F238E27FC236}">
                <a16:creationId xmlns:a16="http://schemas.microsoft.com/office/drawing/2014/main" id="{06A29957-5AC3-560A-8F8E-E213B7A132C4}"/>
              </a:ext>
            </a:extLst>
          </p:cNvPr>
          <p:cNvSpPr txBox="1"/>
          <p:nvPr/>
        </p:nvSpPr>
        <p:spPr>
          <a:xfrm>
            <a:off x="7016527" y="1426893"/>
            <a:ext cx="2482442" cy="246221"/>
          </a:xfrm>
          <a:prstGeom prst="rect">
            <a:avLst/>
          </a:prstGeom>
          <a:noFill/>
        </p:spPr>
        <p:txBody>
          <a:bodyPr wrap="square" lIns="0" tIns="0" rIns="0" bIns="0" rtlCol="0">
            <a:spAutoFit/>
          </a:bodyPr>
          <a:lstStyle/>
          <a:p>
            <a:pPr algn="ctr"/>
            <a:r>
              <a:rPr lang="en-US" sz="1600">
                <a:solidFill>
                  <a:schemeClr val="tx2"/>
                </a:solidFill>
                <a:latin typeface="+mj-lt"/>
              </a:rPr>
              <a:t>Assess for resiliency</a:t>
            </a:r>
          </a:p>
        </p:txBody>
      </p:sp>
      <p:sp>
        <p:nvSpPr>
          <p:cNvPr id="40" name="TextBox 39">
            <a:extLst>
              <a:ext uri="{FF2B5EF4-FFF2-40B4-BE49-F238E27FC236}">
                <a16:creationId xmlns:a16="http://schemas.microsoft.com/office/drawing/2014/main" id="{CE8CF3D8-D69C-ECB7-F1A3-E97FB7B39069}"/>
              </a:ext>
            </a:extLst>
          </p:cNvPr>
          <p:cNvSpPr txBox="1"/>
          <p:nvPr/>
        </p:nvSpPr>
        <p:spPr>
          <a:xfrm>
            <a:off x="7221157" y="3284861"/>
            <a:ext cx="2073182" cy="492443"/>
          </a:xfrm>
          <a:prstGeom prst="rect">
            <a:avLst/>
          </a:prstGeom>
          <a:noFill/>
        </p:spPr>
        <p:txBody>
          <a:bodyPr wrap="square" lIns="0" tIns="0" rIns="0" bIns="0" rtlCol="0">
            <a:spAutoFit/>
          </a:bodyPr>
          <a:lstStyle/>
          <a:p>
            <a:pPr algn="ctr"/>
            <a:r>
              <a:rPr lang="en-US" sz="1600"/>
              <a:t>Is my workload resilient?</a:t>
            </a:r>
          </a:p>
        </p:txBody>
      </p:sp>
      <p:sp>
        <p:nvSpPr>
          <p:cNvPr id="41" name="TextBox 40">
            <a:extLst>
              <a:ext uri="{FF2B5EF4-FFF2-40B4-BE49-F238E27FC236}">
                <a16:creationId xmlns:a16="http://schemas.microsoft.com/office/drawing/2014/main" id="{53B225FF-0B31-CDC4-F7E5-81EF918C0A4E}"/>
              </a:ext>
            </a:extLst>
          </p:cNvPr>
          <p:cNvSpPr txBox="1"/>
          <p:nvPr/>
        </p:nvSpPr>
        <p:spPr>
          <a:xfrm>
            <a:off x="6330096" y="5497248"/>
            <a:ext cx="3855304" cy="246221"/>
          </a:xfrm>
          <a:prstGeom prst="rect">
            <a:avLst/>
          </a:prstGeom>
          <a:noFill/>
        </p:spPr>
        <p:txBody>
          <a:bodyPr wrap="square" lIns="0" tIns="0" rIns="0" bIns="0" rtlCol="0">
            <a:spAutoFit/>
          </a:bodyPr>
          <a:lstStyle/>
          <a:p>
            <a:pPr algn="ctr"/>
            <a:r>
              <a:rPr lang="en-US" sz="1600">
                <a:latin typeface="+mj-lt"/>
              </a:rPr>
              <a:t>Policies to keep you compliant</a:t>
            </a:r>
          </a:p>
        </p:txBody>
      </p:sp>
      <p:sp>
        <p:nvSpPr>
          <p:cNvPr id="42" name="TextBox 41">
            <a:extLst>
              <a:ext uri="{FF2B5EF4-FFF2-40B4-BE49-F238E27FC236}">
                <a16:creationId xmlns:a16="http://schemas.microsoft.com/office/drawing/2014/main" id="{3D914DE2-B88F-5623-E860-9482050ECC71}"/>
              </a:ext>
            </a:extLst>
          </p:cNvPr>
          <p:cNvSpPr txBox="1"/>
          <p:nvPr/>
        </p:nvSpPr>
        <p:spPr>
          <a:xfrm>
            <a:off x="9794545" y="3284861"/>
            <a:ext cx="1692386" cy="492443"/>
          </a:xfrm>
          <a:prstGeom prst="rect">
            <a:avLst/>
          </a:prstGeom>
          <a:noFill/>
        </p:spPr>
        <p:txBody>
          <a:bodyPr wrap="none" lIns="0" tIns="0" rIns="0" bIns="0" rtlCol="0">
            <a:spAutoFit/>
          </a:bodyPr>
          <a:lstStyle/>
          <a:p>
            <a:pPr algn="l"/>
            <a:r>
              <a:rPr lang="en-US" sz="1600">
                <a:latin typeface="+mj-lt"/>
              </a:rPr>
              <a:t>Prioritize </a:t>
            </a:r>
          </a:p>
          <a:p>
            <a:pPr algn="l"/>
            <a:r>
              <a:rPr lang="en-US" sz="1600">
                <a:latin typeface="+mj-lt"/>
              </a:rPr>
              <a:t>recommendations</a:t>
            </a:r>
          </a:p>
        </p:txBody>
      </p:sp>
    </p:spTree>
    <p:extLst>
      <p:ext uri="{BB962C8B-B14F-4D97-AF65-F5344CB8AC3E}">
        <p14:creationId xmlns:p14="http://schemas.microsoft.com/office/powerpoint/2010/main" val="289010993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fade">
                                      <p:cBhvr>
                                        <p:cTn id="7" dur="500"/>
                                        <p:tgtEl>
                                          <p:spTgt spid="2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500"/>
                                        <p:tgtEl>
                                          <p:spTgt spid="3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5"/>
                                        </p:tgtEl>
                                        <p:attrNameLst>
                                          <p:attrName>style.visibility</p:attrName>
                                        </p:attrNameLst>
                                      </p:cBhvr>
                                      <p:to>
                                        <p:strVal val="visible"/>
                                      </p:to>
                                    </p:set>
                                    <p:animEffect transition="in" filter="fade">
                                      <p:cBhvr>
                                        <p:cTn id="16" dur="500"/>
                                        <p:tgtEl>
                                          <p:spTgt spid="3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fade">
                                      <p:cBhvr>
                                        <p:cTn id="19" dur="500"/>
                                        <p:tgtEl>
                                          <p:spTgt spid="36"/>
                                        </p:tgtEl>
                                      </p:cBhvr>
                                    </p:animEffect>
                                  </p:childTnLst>
                                </p:cTn>
                              </p:par>
                            </p:childTnLst>
                          </p:cTn>
                        </p:par>
                        <p:par>
                          <p:cTn id="20" fill="hold">
                            <p:stCondLst>
                              <p:cond delay="500"/>
                            </p:stCondLst>
                            <p:childTnLst>
                              <p:par>
                                <p:cTn id="21" presetID="10" presetClass="entr" presetSubtype="0"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fade">
                                      <p:cBhvr>
                                        <p:cTn id="23" dur="500"/>
                                        <p:tgtEl>
                                          <p:spTgt spid="3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500"/>
                                        <p:tgtEl>
                                          <p:spTgt spid="38"/>
                                        </p:tgtEl>
                                      </p:cBhvr>
                                    </p:animEffect>
                                  </p:childTnLst>
                                </p:cTn>
                              </p:par>
                            </p:childTnLst>
                          </p:cTn>
                        </p:par>
                        <p:par>
                          <p:cTn id="27" fill="hold">
                            <p:stCondLst>
                              <p:cond delay="1000"/>
                            </p:stCondLst>
                            <p:childTnLst>
                              <p:par>
                                <p:cTn id="28" presetID="10" presetClass="entr" presetSubtype="0" fill="hold" grpId="0" nodeType="afterEffect">
                                  <p:stCondLst>
                                    <p:cond delay="0"/>
                                  </p:stCondLst>
                                  <p:childTnLst>
                                    <p:set>
                                      <p:cBhvr>
                                        <p:cTn id="29" dur="1" fill="hold">
                                          <p:stCondLst>
                                            <p:cond delay="0"/>
                                          </p:stCondLst>
                                        </p:cTn>
                                        <p:tgtEl>
                                          <p:spTgt spid="31"/>
                                        </p:tgtEl>
                                        <p:attrNameLst>
                                          <p:attrName>style.visibility</p:attrName>
                                        </p:attrNameLst>
                                      </p:cBhvr>
                                      <p:to>
                                        <p:strVal val="visible"/>
                                      </p:to>
                                    </p:set>
                                    <p:animEffect transition="in" filter="fade">
                                      <p:cBhvr>
                                        <p:cTn id="30" dur="500"/>
                                        <p:tgtEl>
                                          <p:spTgt spid="3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32"/>
                                        </p:tgtEl>
                                        <p:attrNameLst>
                                          <p:attrName>style.visibility</p:attrName>
                                        </p:attrNameLst>
                                      </p:cBhvr>
                                      <p:to>
                                        <p:strVal val="visible"/>
                                      </p:to>
                                    </p:set>
                                    <p:animEffect transition="in" filter="fade">
                                      <p:cBhvr>
                                        <p:cTn id="33" dur="500"/>
                                        <p:tgtEl>
                                          <p:spTgt spid="32"/>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39"/>
                                        </p:tgtEl>
                                        <p:attrNameLst>
                                          <p:attrName>style.visibility</p:attrName>
                                        </p:attrNameLst>
                                      </p:cBhvr>
                                      <p:to>
                                        <p:strVal val="visible"/>
                                      </p:to>
                                    </p:set>
                                    <p:animEffect transition="in" filter="fade">
                                      <p:cBhvr>
                                        <p:cTn id="36" dur="500"/>
                                        <p:tgtEl>
                                          <p:spTgt spid="39"/>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40"/>
                                        </p:tgtEl>
                                        <p:attrNameLst>
                                          <p:attrName>style.visibility</p:attrName>
                                        </p:attrNameLst>
                                      </p:cBhvr>
                                      <p:to>
                                        <p:strVal val="visible"/>
                                      </p:to>
                                    </p:set>
                                    <p:animEffect transition="in" filter="fade">
                                      <p:cBhvr>
                                        <p:cTn id="39" dur="500"/>
                                        <p:tgtEl>
                                          <p:spTgt spid="4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41"/>
                                        </p:tgtEl>
                                        <p:attrNameLst>
                                          <p:attrName>style.visibility</p:attrName>
                                        </p:attrNameLst>
                                      </p:cBhvr>
                                      <p:to>
                                        <p:strVal val="visible"/>
                                      </p:to>
                                    </p:set>
                                    <p:animEffect transition="in" filter="fade">
                                      <p:cBhvr>
                                        <p:cTn id="42" dur="500"/>
                                        <p:tgtEl>
                                          <p:spTgt spid="41"/>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2"/>
                                        </p:tgtEl>
                                        <p:attrNameLst>
                                          <p:attrName>style.visibility</p:attrName>
                                        </p:attrNameLst>
                                      </p:cBhvr>
                                      <p:to>
                                        <p:strVal val="visible"/>
                                      </p:to>
                                    </p:set>
                                    <p:animEffect transition="in" filter="fade">
                                      <p:cBhvr>
                                        <p:cTn id="45"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4" grpId="0"/>
      <p:bldP spid="35" grpId="0"/>
      <p:bldP spid="36" grpId="0"/>
      <p:bldP spid="37" grpId="0"/>
      <p:bldP spid="38" grpId="0" animBg="1"/>
      <p:bldP spid="39" grpId="0"/>
      <p:bldP spid="40" grpId="0"/>
      <p:bldP spid="41" grpId="0"/>
      <p:bldP spid="4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CD5BA1-2E1D-8AF0-3515-0ED686355AB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6AAB96F-1467-6A93-4ED0-28B34E067DEB}"/>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itle 1">
            <a:extLst>
              <a:ext uri="{FF2B5EF4-FFF2-40B4-BE49-F238E27FC236}">
                <a16:creationId xmlns:a16="http://schemas.microsoft.com/office/drawing/2014/main" id="{FA8E73AF-0C70-03D7-9FBE-01BB6AA5FA34}"/>
              </a:ext>
            </a:extLst>
          </p:cNvPr>
          <p:cNvSpPr txBox="1">
            <a:spLocks/>
          </p:cNvSpPr>
          <p:nvPr/>
        </p:nvSpPr>
        <p:spPr>
          <a:xfrm>
            <a:off x="586617" y="2132739"/>
            <a:ext cx="4130187" cy="1108075"/>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2"/>
                </a:solidFill>
                <a:effectLst/>
                <a:latin typeface="+mj-lt"/>
                <a:ea typeface="+mn-ea"/>
                <a:cs typeface="Segoe UI" pitchFamily="34" charset="0"/>
              </a:defRPr>
            </a:lvl1pPr>
          </a:lstStyle>
          <a:p>
            <a:pPr>
              <a:defRPr/>
            </a:pPr>
            <a:r>
              <a:rPr lang="en-US" dirty="0">
                <a:solidFill>
                  <a:schemeClr val="tx1"/>
                </a:solidFill>
                <a:cs typeface="Segoe Sans Text" pitchFamily="2" charset="0"/>
              </a:rPr>
              <a:t>Step 1—</a:t>
            </a:r>
            <a:br>
              <a:rPr lang="en-US" dirty="0">
                <a:solidFill>
                  <a:schemeClr val="tx1"/>
                </a:solidFill>
                <a:cs typeface="Segoe Sans Text" pitchFamily="2" charset="0"/>
              </a:rPr>
            </a:br>
            <a:r>
              <a:rPr lang="en-US" sz="2800" dirty="0">
                <a:solidFill>
                  <a:schemeClr val="tx1"/>
                </a:solidFill>
                <a:cs typeface="Segoe Sans Text" pitchFamily="2" charset="0"/>
              </a:rPr>
              <a:t>It starts with a workload</a:t>
            </a:r>
            <a:endParaRPr lang="en-US" dirty="0">
              <a:solidFill>
                <a:schemeClr val="tx1"/>
              </a:solidFill>
              <a:cs typeface="Segoe Sans Text" pitchFamily="2" charset="0"/>
            </a:endParaRPr>
          </a:p>
        </p:txBody>
      </p:sp>
      <p:sp>
        <p:nvSpPr>
          <p:cNvPr id="5" name="Text Placeholder 6">
            <a:extLst>
              <a:ext uri="{FF2B5EF4-FFF2-40B4-BE49-F238E27FC236}">
                <a16:creationId xmlns:a16="http://schemas.microsoft.com/office/drawing/2014/main" id="{948C17F5-83EA-198D-97B2-CA151628F822}"/>
              </a:ext>
            </a:extLst>
          </p:cNvPr>
          <p:cNvSpPr txBox="1">
            <a:spLocks/>
          </p:cNvSpPr>
          <p:nvPr/>
        </p:nvSpPr>
        <p:spPr>
          <a:xfrm>
            <a:off x="586617" y="3486392"/>
            <a:ext cx="4130187" cy="738664"/>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sz="1600" dirty="0">
                <a:cs typeface="Segoe Sans Text" pitchFamily="2" charset="0"/>
              </a:rPr>
              <a:t>A collection of application resources, data, </a:t>
            </a:r>
            <a:br>
              <a:rPr lang="en-US" sz="1600" dirty="0">
                <a:cs typeface="Segoe Sans Text" pitchFamily="2" charset="0"/>
              </a:rPr>
            </a:br>
            <a:r>
              <a:rPr lang="en-US" sz="1600" dirty="0">
                <a:cs typeface="Segoe Sans Text" pitchFamily="2" charset="0"/>
              </a:rPr>
              <a:t>and supporting infrastructure that function together towards a defined business goal. </a:t>
            </a:r>
          </a:p>
        </p:txBody>
      </p:sp>
      <p:sp>
        <p:nvSpPr>
          <p:cNvPr id="6" name="TextBox 5">
            <a:extLst>
              <a:ext uri="{FF2B5EF4-FFF2-40B4-BE49-F238E27FC236}">
                <a16:creationId xmlns:a16="http://schemas.microsoft.com/office/drawing/2014/main" id="{4D3E2A3D-610D-6CB0-4B02-B080CA7E4F22}"/>
              </a:ext>
            </a:extLst>
          </p:cNvPr>
          <p:cNvSpPr txBox="1"/>
          <p:nvPr/>
        </p:nvSpPr>
        <p:spPr>
          <a:xfrm>
            <a:off x="586617" y="4477452"/>
            <a:ext cx="4130187" cy="492443"/>
          </a:xfrm>
          <a:prstGeom prst="rect">
            <a:avLst/>
          </a:prstGeom>
          <a:noFill/>
        </p:spPr>
        <p:txBody>
          <a:bodyPr wrap="square" lIns="0" tIns="0" rIns="0" bIns="0">
            <a:spAutoFit/>
          </a:bodyPr>
          <a:lstStyle/>
          <a:p>
            <a:r>
              <a:rPr lang="en-US" sz="1600"/>
              <a:t>As defined by the Azure Well-Architected Framework </a:t>
            </a:r>
          </a:p>
        </p:txBody>
      </p:sp>
      <p:grpSp>
        <p:nvGrpSpPr>
          <p:cNvPr id="7" name="Group 6" descr="Worload process diagram with starting points for End user and 3rd party API, from Compute to File storage.">
            <a:extLst>
              <a:ext uri="{FF2B5EF4-FFF2-40B4-BE49-F238E27FC236}">
                <a16:creationId xmlns:a16="http://schemas.microsoft.com/office/drawing/2014/main" id="{83A659F9-7BA2-6045-D719-BFA3104C4470}"/>
              </a:ext>
            </a:extLst>
          </p:cNvPr>
          <p:cNvGrpSpPr/>
          <p:nvPr/>
        </p:nvGrpSpPr>
        <p:grpSpPr>
          <a:xfrm>
            <a:off x="5093560" y="983081"/>
            <a:ext cx="6804753" cy="4883883"/>
            <a:chOff x="5093560" y="983081"/>
            <a:chExt cx="6804753" cy="4883883"/>
          </a:xfrm>
        </p:grpSpPr>
        <p:sp>
          <p:nvSpPr>
            <p:cNvPr id="8" name="Rectangle: Top Corners Rounded 7">
              <a:extLst>
                <a:ext uri="{FF2B5EF4-FFF2-40B4-BE49-F238E27FC236}">
                  <a16:creationId xmlns:a16="http://schemas.microsoft.com/office/drawing/2014/main" id="{EDBB184C-462E-FC30-7C54-01CEB4B8A277}"/>
                </a:ext>
                <a:ext uri="{C183D7F6-B498-43B3-948B-1728B52AA6E4}">
                  <adec:decorative xmlns:adec="http://schemas.microsoft.com/office/drawing/2017/decorative" val="1"/>
                </a:ext>
              </a:extLst>
            </p:cNvPr>
            <p:cNvSpPr/>
            <p:nvPr/>
          </p:nvSpPr>
          <p:spPr bwMode="auto">
            <a:xfrm rot="10800000">
              <a:off x="6588211" y="1070397"/>
              <a:ext cx="5158190" cy="3620542"/>
            </a:xfrm>
            <a:prstGeom prst="round2SameRect">
              <a:avLst>
                <a:gd name="adj1" fmla="val 0"/>
                <a:gd name="adj2" fmla="val 3039"/>
              </a:avLst>
            </a:prstGeom>
            <a:gradFill>
              <a:gsLst>
                <a:gs pos="0">
                  <a:schemeClr val="accent6">
                    <a:alpha val="10000"/>
                  </a:schemeClr>
                </a:gs>
                <a:gs pos="100000">
                  <a:schemeClr val="tx2">
                    <a:alpha val="10000"/>
                  </a:schemeClr>
                </a:gs>
              </a:gsLst>
              <a:lin ang="30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endParaRPr>
            </a:p>
          </p:txBody>
        </p:sp>
        <p:sp>
          <p:nvSpPr>
            <p:cNvPr id="9" name="Rectangle: Rounded Corners 8">
              <a:extLst>
                <a:ext uri="{FF2B5EF4-FFF2-40B4-BE49-F238E27FC236}">
                  <a16:creationId xmlns:a16="http://schemas.microsoft.com/office/drawing/2014/main" id="{7D07BCA2-C500-8653-068D-6BE26B331467}"/>
                </a:ext>
              </a:extLst>
            </p:cNvPr>
            <p:cNvSpPr/>
            <p:nvPr/>
          </p:nvSpPr>
          <p:spPr bwMode="auto">
            <a:xfrm>
              <a:off x="6800957" y="2199921"/>
              <a:ext cx="1019491" cy="1345215"/>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0" name="Rectangle: Rounded Corners 9">
              <a:extLst>
                <a:ext uri="{FF2B5EF4-FFF2-40B4-BE49-F238E27FC236}">
                  <a16:creationId xmlns:a16="http://schemas.microsoft.com/office/drawing/2014/main" id="{BE721F56-0DAD-538A-B94C-B8D971441021}"/>
                </a:ext>
              </a:extLst>
            </p:cNvPr>
            <p:cNvSpPr/>
            <p:nvPr/>
          </p:nvSpPr>
          <p:spPr bwMode="auto">
            <a:xfrm>
              <a:off x="8074415" y="2129257"/>
              <a:ext cx="1225059" cy="599238"/>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1" name="Rectangle: Rounded Corners 10">
              <a:extLst>
                <a:ext uri="{FF2B5EF4-FFF2-40B4-BE49-F238E27FC236}">
                  <a16:creationId xmlns:a16="http://schemas.microsoft.com/office/drawing/2014/main" id="{BC07004D-7403-91BE-750F-7979169E7449}"/>
                </a:ext>
              </a:extLst>
            </p:cNvPr>
            <p:cNvSpPr/>
            <p:nvPr/>
          </p:nvSpPr>
          <p:spPr bwMode="auto">
            <a:xfrm>
              <a:off x="9563681" y="2129257"/>
              <a:ext cx="1243854" cy="599238"/>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2" name="Rectangle: Rounded Corners 11">
              <a:extLst>
                <a:ext uri="{FF2B5EF4-FFF2-40B4-BE49-F238E27FC236}">
                  <a16:creationId xmlns:a16="http://schemas.microsoft.com/office/drawing/2014/main" id="{8CD1735A-3C46-FBA9-0363-D951A9E133FB}"/>
                </a:ext>
              </a:extLst>
            </p:cNvPr>
            <p:cNvSpPr/>
            <p:nvPr/>
          </p:nvSpPr>
          <p:spPr bwMode="auto">
            <a:xfrm>
              <a:off x="8081823" y="2992060"/>
              <a:ext cx="2009691" cy="653415"/>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3" name="Rectangle: Rounded Corners 12">
              <a:extLst>
                <a:ext uri="{FF2B5EF4-FFF2-40B4-BE49-F238E27FC236}">
                  <a16:creationId xmlns:a16="http://schemas.microsoft.com/office/drawing/2014/main" id="{B31BC948-EB99-D7D6-52AD-C8A97097E2EB}"/>
                </a:ext>
              </a:extLst>
            </p:cNvPr>
            <p:cNvSpPr/>
            <p:nvPr/>
          </p:nvSpPr>
          <p:spPr bwMode="auto">
            <a:xfrm>
              <a:off x="10233043" y="2992060"/>
              <a:ext cx="1321700" cy="653415"/>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4" name="Rectangle: Top Corners Rounded 13">
              <a:extLst>
                <a:ext uri="{FF2B5EF4-FFF2-40B4-BE49-F238E27FC236}">
                  <a16:creationId xmlns:a16="http://schemas.microsoft.com/office/drawing/2014/main" id="{FE12FFDA-10E8-6B7F-B55F-A0AB36C1D80B}"/>
                </a:ext>
                <a:ext uri="{C183D7F6-B498-43B3-948B-1728B52AA6E4}">
                  <adec:decorative xmlns:adec="http://schemas.microsoft.com/office/drawing/2017/decorative" val="1"/>
                </a:ext>
              </a:extLst>
            </p:cNvPr>
            <p:cNvSpPr/>
            <p:nvPr/>
          </p:nvSpPr>
          <p:spPr bwMode="auto">
            <a:xfrm>
              <a:off x="6588210" y="4690939"/>
              <a:ext cx="5158189" cy="667520"/>
            </a:xfrm>
            <a:prstGeom prst="round2SameRect">
              <a:avLst>
                <a:gd name="adj1" fmla="val 0"/>
                <a:gd name="adj2" fmla="val 19412"/>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chemeClr val="tx1"/>
                </a:solidFill>
                <a:effectLst/>
                <a:uLnTx/>
                <a:uFillTx/>
                <a:latin typeface="Segoe Sans Text" pitchFamily="2" charset="0"/>
                <a:ea typeface="+mn-ea"/>
                <a:cs typeface="Segoe Sans Text" pitchFamily="2" charset="0"/>
              </a:endParaRPr>
            </a:p>
          </p:txBody>
        </p:sp>
        <p:sp>
          <p:nvSpPr>
            <p:cNvPr id="15" name="Rectangle: Rounded Corners 14">
              <a:extLst>
                <a:ext uri="{FF2B5EF4-FFF2-40B4-BE49-F238E27FC236}">
                  <a16:creationId xmlns:a16="http://schemas.microsoft.com/office/drawing/2014/main" id="{7A0779AB-007E-386D-28AA-3D07DE29BE9A}"/>
                </a:ext>
              </a:extLst>
            </p:cNvPr>
            <p:cNvSpPr/>
            <p:nvPr/>
          </p:nvSpPr>
          <p:spPr bwMode="auto">
            <a:xfrm>
              <a:off x="6800957" y="1263231"/>
              <a:ext cx="1019491" cy="682926"/>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sp>
          <p:nvSpPr>
            <p:cNvPr id="16" name="Database_EFC7" title="Icon of a cylinder">
              <a:extLst>
                <a:ext uri="{FF2B5EF4-FFF2-40B4-BE49-F238E27FC236}">
                  <a16:creationId xmlns:a16="http://schemas.microsoft.com/office/drawing/2014/main" id="{3314E7C1-5052-3526-4B6B-35515E006C96}"/>
                </a:ext>
              </a:extLst>
            </p:cNvPr>
            <p:cNvSpPr>
              <a:spLocks noChangeAspect="1" noEditPoints="1"/>
            </p:cNvSpPr>
            <p:nvPr/>
          </p:nvSpPr>
          <p:spPr bwMode="auto">
            <a:xfrm>
              <a:off x="8224395" y="2293777"/>
              <a:ext cx="200732" cy="2609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17" name="Cloud icon">
              <a:extLst>
                <a:ext uri="{FF2B5EF4-FFF2-40B4-BE49-F238E27FC236}">
                  <a16:creationId xmlns:a16="http://schemas.microsoft.com/office/drawing/2014/main" id="{08AB8E94-22C5-3905-282C-421554ACBFCD}"/>
                </a:ext>
                <a:ext uri="{C183D7F6-B498-43B3-948B-1728B52AA6E4}">
                  <adec:decorative xmlns:adec="http://schemas.microsoft.com/office/drawing/2017/decorative" val="1"/>
                </a:ext>
              </a:extLst>
            </p:cNvPr>
            <p:cNvSpPr/>
            <p:nvPr/>
          </p:nvSpPr>
          <p:spPr>
            <a:xfrm>
              <a:off x="5976126" y="2311198"/>
              <a:ext cx="401149" cy="284443"/>
            </a:xfrm>
            <a:custGeom>
              <a:avLst/>
              <a:gdLst>
                <a:gd name="connsiteX0" fmla="*/ 1907076 w 2449942"/>
                <a:gd name="connsiteY0" fmla="*/ 398485 h 1737188"/>
                <a:gd name="connsiteX1" fmla="*/ 1751185 w 2449942"/>
                <a:gd name="connsiteY1" fmla="*/ 185398 h 1737188"/>
                <a:gd name="connsiteX2" fmla="*/ 1527172 w 2449942"/>
                <a:gd name="connsiteY2" fmla="*/ 45702 h 1737188"/>
                <a:gd name="connsiteX3" fmla="*/ 1257666 w 2449942"/>
                <a:gd name="connsiteY3" fmla="*/ 334 h 1737188"/>
                <a:gd name="connsiteX4" fmla="*/ 1038673 w 2449942"/>
                <a:gd name="connsiteY4" fmla="*/ 30658 h 1737188"/>
                <a:gd name="connsiteX5" fmla="*/ 843833 w 2449942"/>
                <a:gd name="connsiteY5" fmla="*/ 123960 h 1737188"/>
                <a:gd name="connsiteX6" fmla="*/ 685751 w 2449942"/>
                <a:gd name="connsiteY6" fmla="*/ 271365 h 1737188"/>
                <a:gd name="connsiteX7" fmla="*/ 577669 w 2449942"/>
                <a:gd name="connsiteY7" fmla="*/ 464139 h 1737188"/>
                <a:gd name="connsiteX8" fmla="*/ 352630 w 2449942"/>
                <a:gd name="connsiteY8" fmla="*/ 533799 h 1737188"/>
                <a:gd name="connsiteX9" fmla="*/ 171421 w 2449942"/>
                <a:gd name="connsiteY9" fmla="*/ 673371 h 1737188"/>
                <a:gd name="connsiteX10" fmla="*/ 48946 w 2449942"/>
                <a:gd name="connsiteY10" fmla="*/ 866407 h 1737188"/>
                <a:gd name="connsiteX11" fmla="*/ 0 w 2449942"/>
                <a:gd name="connsiteY11" fmla="*/ 1096840 h 1737188"/>
                <a:gd name="connsiteX12" fmla="*/ 62326 w 2449942"/>
                <a:gd name="connsiteY12" fmla="*/ 1353492 h 1737188"/>
                <a:gd name="connsiteX13" fmla="*/ 212823 w 2449942"/>
                <a:gd name="connsiteY13" fmla="*/ 1559383 h 1737188"/>
                <a:gd name="connsiteX14" fmla="*/ 429376 w 2449942"/>
                <a:gd name="connsiteY14" fmla="*/ 1693934 h 1737188"/>
                <a:gd name="connsiteX15" fmla="*/ 690008 w 2449942"/>
                <a:gd name="connsiteY15" fmla="*/ 1736738 h 1737188"/>
                <a:gd name="connsiteX16" fmla="*/ 750670 w 2449942"/>
                <a:gd name="connsiteY16" fmla="*/ 1734172 h 1737188"/>
                <a:gd name="connsiteX17" fmla="*/ 1867878 w 2449942"/>
                <a:gd name="connsiteY17" fmla="*/ 1734172 h 1737188"/>
                <a:gd name="connsiteX18" fmla="*/ 1897314 w 2449942"/>
                <a:gd name="connsiteY18" fmla="*/ 1729680 h 1737188"/>
                <a:gd name="connsiteX19" fmla="*/ 2107961 w 2449942"/>
                <a:gd name="connsiteY19" fmla="*/ 1686877 h 1737188"/>
                <a:gd name="connsiteX20" fmla="*/ 2281461 w 2449942"/>
                <a:gd name="connsiteY20" fmla="*/ 1572236 h 1737188"/>
                <a:gd name="connsiteX21" fmla="*/ 2400983 w 2449942"/>
                <a:gd name="connsiteY21" fmla="*/ 1402202 h 1737188"/>
                <a:gd name="connsiteX22" fmla="*/ 2449942 w 2449942"/>
                <a:gd name="connsiteY22" fmla="*/ 1192845 h 1737188"/>
                <a:gd name="connsiteX23" fmla="*/ 2409455 w 2449942"/>
                <a:gd name="connsiteY23" fmla="*/ 1001486 h 1737188"/>
                <a:gd name="connsiteX24" fmla="*/ 2308305 w 2449942"/>
                <a:gd name="connsiteY24" fmla="*/ 840576 h 1737188"/>
                <a:gd name="connsiteX25" fmla="*/ 2158459 w 2449942"/>
                <a:gd name="connsiteY25" fmla="*/ 723620 h 1737188"/>
                <a:gd name="connsiteX26" fmla="*/ 1972244 w 2449942"/>
                <a:gd name="connsiteY26" fmla="*/ 663859 h 1737188"/>
                <a:gd name="connsiteX27" fmla="*/ 1907090 w 2449942"/>
                <a:gd name="connsiteY27" fmla="*/ 398471 h 17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49942" h="1737188">
                  <a:moveTo>
                    <a:pt x="1907076" y="398485"/>
                  </a:moveTo>
                  <a:cubicBezTo>
                    <a:pt x="1868945" y="317524"/>
                    <a:pt x="1816991" y="246490"/>
                    <a:pt x="1751185" y="185398"/>
                  </a:cubicBezTo>
                  <a:cubicBezTo>
                    <a:pt x="1685379" y="124307"/>
                    <a:pt x="1610712" y="77746"/>
                    <a:pt x="1527172" y="45702"/>
                  </a:cubicBezTo>
                  <a:cubicBezTo>
                    <a:pt x="1440720" y="12633"/>
                    <a:pt x="1350885" y="-2494"/>
                    <a:pt x="1257666" y="334"/>
                  </a:cubicBezTo>
                  <a:cubicBezTo>
                    <a:pt x="1182958" y="-1039"/>
                    <a:pt x="1109956" y="9070"/>
                    <a:pt x="1038673" y="30658"/>
                  </a:cubicBezTo>
                  <a:cubicBezTo>
                    <a:pt x="969012" y="51817"/>
                    <a:pt x="904065" y="82918"/>
                    <a:pt x="843833" y="123960"/>
                  </a:cubicBezTo>
                  <a:cubicBezTo>
                    <a:pt x="783518" y="165085"/>
                    <a:pt x="730829" y="214225"/>
                    <a:pt x="685751" y="271365"/>
                  </a:cubicBezTo>
                  <a:cubicBezTo>
                    <a:pt x="639662" y="329878"/>
                    <a:pt x="603625" y="394145"/>
                    <a:pt x="577669" y="464139"/>
                  </a:cubicBezTo>
                  <a:cubicBezTo>
                    <a:pt x="498247" y="473734"/>
                    <a:pt x="423234" y="496959"/>
                    <a:pt x="352630" y="533799"/>
                  </a:cubicBezTo>
                  <a:cubicBezTo>
                    <a:pt x="284092" y="569531"/>
                    <a:pt x="223680" y="616050"/>
                    <a:pt x="171421" y="673371"/>
                  </a:cubicBezTo>
                  <a:cubicBezTo>
                    <a:pt x="119161" y="730608"/>
                    <a:pt x="78327" y="794944"/>
                    <a:pt x="48946" y="866407"/>
                  </a:cubicBezTo>
                  <a:cubicBezTo>
                    <a:pt x="18635" y="940006"/>
                    <a:pt x="2316" y="1016822"/>
                    <a:pt x="0" y="1096840"/>
                  </a:cubicBezTo>
                  <a:cubicBezTo>
                    <a:pt x="3508" y="1186980"/>
                    <a:pt x="24293" y="1272517"/>
                    <a:pt x="62326" y="1353492"/>
                  </a:cubicBezTo>
                  <a:cubicBezTo>
                    <a:pt x="99000" y="1431722"/>
                    <a:pt x="149166" y="1500343"/>
                    <a:pt x="212823" y="1559383"/>
                  </a:cubicBezTo>
                  <a:cubicBezTo>
                    <a:pt x="276397" y="1618408"/>
                    <a:pt x="348581" y="1663264"/>
                    <a:pt x="429376" y="1693934"/>
                  </a:cubicBezTo>
                  <a:cubicBezTo>
                    <a:pt x="513000" y="1725714"/>
                    <a:pt x="599882" y="1739982"/>
                    <a:pt x="690008" y="1736738"/>
                  </a:cubicBezTo>
                  <a:cubicBezTo>
                    <a:pt x="708852" y="1736738"/>
                    <a:pt x="729081" y="1735878"/>
                    <a:pt x="750670" y="1734172"/>
                  </a:cubicBezTo>
                  <a:lnTo>
                    <a:pt x="1867878" y="1734172"/>
                  </a:lnTo>
                  <a:cubicBezTo>
                    <a:pt x="1878166" y="1733909"/>
                    <a:pt x="1887969" y="1732412"/>
                    <a:pt x="1897314" y="1729680"/>
                  </a:cubicBezTo>
                  <a:cubicBezTo>
                    <a:pt x="1970566" y="1729167"/>
                    <a:pt x="2040782" y="1714899"/>
                    <a:pt x="2107961" y="1686877"/>
                  </a:cubicBezTo>
                  <a:cubicBezTo>
                    <a:pt x="2172907" y="1659714"/>
                    <a:pt x="2230741" y="1621500"/>
                    <a:pt x="2281461" y="1572236"/>
                  </a:cubicBezTo>
                  <a:cubicBezTo>
                    <a:pt x="2332098" y="1522972"/>
                    <a:pt x="2371934" y="1466289"/>
                    <a:pt x="2400983" y="1402202"/>
                  </a:cubicBezTo>
                  <a:cubicBezTo>
                    <a:pt x="2430974" y="1335883"/>
                    <a:pt x="2447294" y="1266097"/>
                    <a:pt x="2449942" y="1192845"/>
                  </a:cubicBezTo>
                  <a:cubicBezTo>
                    <a:pt x="2447973" y="1126443"/>
                    <a:pt x="2434482" y="1062661"/>
                    <a:pt x="2409455" y="1001486"/>
                  </a:cubicBezTo>
                  <a:cubicBezTo>
                    <a:pt x="2385204" y="942031"/>
                    <a:pt x="2351496" y="888385"/>
                    <a:pt x="2308305" y="840576"/>
                  </a:cubicBezTo>
                  <a:cubicBezTo>
                    <a:pt x="2265128" y="792767"/>
                    <a:pt x="2215170" y="753777"/>
                    <a:pt x="2158459" y="723620"/>
                  </a:cubicBezTo>
                  <a:cubicBezTo>
                    <a:pt x="2100196" y="692519"/>
                    <a:pt x="2038120" y="672594"/>
                    <a:pt x="1972244" y="663859"/>
                  </a:cubicBezTo>
                  <a:cubicBezTo>
                    <a:pt x="1968223" y="570640"/>
                    <a:pt x="1946496" y="482178"/>
                    <a:pt x="1907090" y="398471"/>
                  </a:cubicBezTo>
                  <a:close/>
                </a:path>
              </a:pathLst>
            </a:custGeom>
            <a:solidFill>
              <a:schemeClr val="bg1"/>
            </a:solidFill>
            <a:ln w="15875" cap="flat">
              <a:solidFill>
                <a:schemeClr val="tx1"/>
              </a:solid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18" name="key" title="Icon of a key">
              <a:extLst>
                <a:ext uri="{FF2B5EF4-FFF2-40B4-BE49-F238E27FC236}">
                  <a16:creationId xmlns:a16="http://schemas.microsoft.com/office/drawing/2014/main" id="{2965DAD3-3915-E123-7E8B-8D8DC01B5939}"/>
                </a:ext>
              </a:extLst>
            </p:cNvPr>
            <p:cNvSpPr>
              <a:spLocks noChangeAspect="1" noEditPoints="1"/>
            </p:cNvSpPr>
            <p:nvPr/>
          </p:nvSpPr>
          <p:spPr bwMode="auto">
            <a:xfrm flipH="1">
              <a:off x="8625617" y="4881058"/>
              <a:ext cx="265126" cy="263766"/>
            </a:xfrm>
            <a:custGeom>
              <a:avLst/>
              <a:gdLst>
                <a:gd name="T0" fmla="*/ 175 w 330"/>
                <a:gd name="T1" fmla="*/ 198 h 328"/>
                <a:gd name="T2" fmla="*/ 109 w 330"/>
                <a:gd name="T3" fmla="*/ 220 h 328"/>
                <a:gd name="T4" fmla="*/ 0 w 330"/>
                <a:gd name="T5" fmla="*/ 110 h 328"/>
                <a:gd name="T6" fmla="*/ 109 w 330"/>
                <a:gd name="T7" fmla="*/ 0 h 328"/>
                <a:gd name="T8" fmla="*/ 219 w 330"/>
                <a:gd name="T9" fmla="*/ 110 h 328"/>
                <a:gd name="T10" fmla="*/ 214 w 330"/>
                <a:gd name="T11" fmla="*/ 143 h 328"/>
                <a:gd name="T12" fmla="*/ 330 w 330"/>
                <a:gd name="T13" fmla="*/ 258 h 328"/>
                <a:gd name="T14" fmla="*/ 330 w 330"/>
                <a:gd name="T15" fmla="*/ 328 h 328"/>
                <a:gd name="T16" fmla="*/ 264 w 330"/>
                <a:gd name="T17" fmla="*/ 328 h 328"/>
                <a:gd name="T18" fmla="*/ 264 w 330"/>
                <a:gd name="T19" fmla="*/ 283 h 328"/>
                <a:gd name="T20" fmla="*/ 221 w 330"/>
                <a:gd name="T21" fmla="*/ 283 h 328"/>
                <a:gd name="T22" fmla="*/ 221 w 330"/>
                <a:gd name="T23" fmla="*/ 239 h 328"/>
                <a:gd name="T24" fmla="*/ 175 w 330"/>
                <a:gd name="T25" fmla="*/ 239 h 328"/>
                <a:gd name="T26" fmla="*/ 175 w 330"/>
                <a:gd name="T27" fmla="*/ 198 h 328"/>
                <a:gd name="T28" fmla="*/ 76 w 330"/>
                <a:gd name="T29" fmla="*/ 91 h 328"/>
                <a:gd name="T30" fmla="*/ 91 w 330"/>
                <a:gd name="T31" fmla="*/ 76 h 328"/>
                <a:gd name="T32" fmla="*/ 76 w 330"/>
                <a:gd name="T33" fmla="*/ 60 h 328"/>
                <a:gd name="T34" fmla="*/ 60 w 330"/>
                <a:gd name="T35" fmla="*/ 76 h 328"/>
                <a:gd name="T36" fmla="*/ 76 w 330"/>
                <a:gd name="T37" fmla="*/ 91 h 3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30" h="328">
                  <a:moveTo>
                    <a:pt x="175" y="198"/>
                  </a:moveTo>
                  <a:cubicBezTo>
                    <a:pt x="157" y="212"/>
                    <a:pt x="134" y="220"/>
                    <a:pt x="109" y="220"/>
                  </a:cubicBezTo>
                  <a:cubicBezTo>
                    <a:pt x="49" y="220"/>
                    <a:pt x="0" y="171"/>
                    <a:pt x="0" y="110"/>
                  </a:cubicBezTo>
                  <a:cubicBezTo>
                    <a:pt x="0" y="49"/>
                    <a:pt x="49" y="0"/>
                    <a:pt x="109" y="0"/>
                  </a:cubicBezTo>
                  <a:cubicBezTo>
                    <a:pt x="170" y="0"/>
                    <a:pt x="219" y="49"/>
                    <a:pt x="219" y="110"/>
                  </a:cubicBezTo>
                  <a:cubicBezTo>
                    <a:pt x="219" y="122"/>
                    <a:pt x="217" y="133"/>
                    <a:pt x="214" y="143"/>
                  </a:cubicBezTo>
                  <a:cubicBezTo>
                    <a:pt x="330" y="258"/>
                    <a:pt x="330" y="258"/>
                    <a:pt x="330" y="258"/>
                  </a:cubicBezTo>
                  <a:cubicBezTo>
                    <a:pt x="330" y="328"/>
                    <a:pt x="330" y="328"/>
                    <a:pt x="330" y="328"/>
                  </a:cubicBezTo>
                  <a:cubicBezTo>
                    <a:pt x="264" y="328"/>
                    <a:pt x="264" y="328"/>
                    <a:pt x="264" y="328"/>
                  </a:cubicBezTo>
                  <a:cubicBezTo>
                    <a:pt x="264" y="283"/>
                    <a:pt x="264" y="283"/>
                    <a:pt x="264" y="283"/>
                  </a:cubicBezTo>
                  <a:cubicBezTo>
                    <a:pt x="221" y="283"/>
                    <a:pt x="221" y="283"/>
                    <a:pt x="221" y="283"/>
                  </a:cubicBezTo>
                  <a:cubicBezTo>
                    <a:pt x="221" y="239"/>
                    <a:pt x="221" y="239"/>
                    <a:pt x="221" y="239"/>
                  </a:cubicBezTo>
                  <a:cubicBezTo>
                    <a:pt x="175" y="239"/>
                    <a:pt x="175" y="239"/>
                    <a:pt x="175" y="239"/>
                  </a:cubicBezTo>
                  <a:lnTo>
                    <a:pt x="175" y="198"/>
                  </a:lnTo>
                  <a:close/>
                  <a:moveTo>
                    <a:pt x="76" y="91"/>
                  </a:moveTo>
                  <a:cubicBezTo>
                    <a:pt x="84" y="91"/>
                    <a:pt x="91" y="84"/>
                    <a:pt x="91" y="76"/>
                  </a:cubicBezTo>
                  <a:cubicBezTo>
                    <a:pt x="91" y="67"/>
                    <a:pt x="84" y="60"/>
                    <a:pt x="76" y="60"/>
                  </a:cubicBezTo>
                  <a:cubicBezTo>
                    <a:pt x="67" y="60"/>
                    <a:pt x="60" y="67"/>
                    <a:pt x="60" y="76"/>
                  </a:cubicBezTo>
                  <a:cubicBezTo>
                    <a:pt x="60" y="84"/>
                    <a:pt x="67" y="91"/>
                    <a:pt x="76" y="91"/>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19" name="Diagnostic_E9D9" title="Icon of a heartbeat inside of a box">
              <a:extLst>
                <a:ext uri="{FF2B5EF4-FFF2-40B4-BE49-F238E27FC236}">
                  <a16:creationId xmlns:a16="http://schemas.microsoft.com/office/drawing/2014/main" id="{A8022900-2161-BAF9-5437-0813ADF452F5}"/>
                </a:ext>
              </a:extLst>
            </p:cNvPr>
            <p:cNvSpPr>
              <a:spLocks noChangeAspect="1" noEditPoints="1"/>
            </p:cNvSpPr>
            <p:nvPr/>
          </p:nvSpPr>
          <p:spPr bwMode="auto">
            <a:xfrm>
              <a:off x="10173054" y="4881058"/>
              <a:ext cx="263637" cy="263766"/>
            </a:xfrm>
            <a:custGeom>
              <a:avLst/>
              <a:gdLst>
                <a:gd name="T0" fmla="*/ 0 w 3250"/>
                <a:gd name="T1" fmla="*/ 3250 h 3250"/>
                <a:gd name="T2" fmla="*/ 0 w 3250"/>
                <a:gd name="T3" fmla="*/ 0 h 3250"/>
                <a:gd name="T4" fmla="*/ 3250 w 3250"/>
                <a:gd name="T5" fmla="*/ 0 h 3250"/>
                <a:gd name="T6" fmla="*/ 3250 w 3250"/>
                <a:gd name="T7" fmla="*/ 3250 h 3250"/>
                <a:gd name="T8" fmla="*/ 0 w 3250"/>
                <a:gd name="T9" fmla="*/ 3250 h 3250"/>
                <a:gd name="T10" fmla="*/ 3250 w 3250"/>
                <a:gd name="T11" fmla="*/ 2000 h 3250"/>
                <a:gd name="T12" fmla="*/ 2553 w 3250"/>
                <a:gd name="T13" fmla="*/ 2000 h 3250"/>
                <a:gd name="T14" fmla="*/ 2535 w 3250"/>
                <a:gd name="T15" fmla="*/ 1985 h 3250"/>
                <a:gd name="T16" fmla="*/ 2379 w 3250"/>
                <a:gd name="T17" fmla="*/ 1362 h 3250"/>
                <a:gd name="T18" fmla="*/ 2360 w 3250"/>
                <a:gd name="T19" fmla="*/ 1347 h 3250"/>
                <a:gd name="T20" fmla="*/ 1987 w 3250"/>
                <a:gd name="T21" fmla="*/ 1347 h 3250"/>
                <a:gd name="T22" fmla="*/ 1969 w 3250"/>
                <a:gd name="T23" fmla="*/ 1332 h 3250"/>
                <a:gd name="T24" fmla="*/ 1768 w 3250"/>
                <a:gd name="T25" fmla="*/ 512 h 3250"/>
                <a:gd name="T26" fmla="*/ 1731 w 3250"/>
                <a:gd name="T27" fmla="*/ 512 h 3250"/>
                <a:gd name="T28" fmla="*/ 1227 w 3250"/>
                <a:gd name="T29" fmla="*/ 2467 h 3250"/>
                <a:gd name="T30" fmla="*/ 1195 w 3250"/>
                <a:gd name="T31" fmla="*/ 2476 h 3250"/>
                <a:gd name="T32" fmla="*/ 732 w 3250"/>
                <a:gd name="T33" fmla="*/ 2014 h 3250"/>
                <a:gd name="T34" fmla="*/ 705 w 3250"/>
                <a:gd name="T35" fmla="*/ 2014 h 3250"/>
                <a:gd name="T36" fmla="*/ 474 w 3250"/>
                <a:gd name="T37" fmla="*/ 2244 h 3250"/>
                <a:gd name="T38" fmla="*/ 461 w 3250"/>
                <a:gd name="T39" fmla="*/ 2250 h 3250"/>
                <a:gd name="T40" fmla="*/ 0 w 3250"/>
                <a:gd name="T41" fmla="*/ 2250 h 32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50" h="3250">
                  <a:moveTo>
                    <a:pt x="0" y="3250"/>
                  </a:moveTo>
                  <a:cubicBezTo>
                    <a:pt x="0" y="0"/>
                    <a:pt x="0" y="0"/>
                    <a:pt x="0" y="0"/>
                  </a:cubicBezTo>
                  <a:cubicBezTo>
                    <a:pt x="3250" y="0"/>
                    <a:pt x="3250" y="0"/>
                    <a:pt x="3250" y="0"/>
                  </a:cubicBezTo>
                  <a:cubicBezTo>
                    <a:pt x="3250" y="3250"/>
                    <a:pt x="3250" y="3250"/>
                    <a:pt x="3250" y="3250"/>
                  </a:cubicBezTo>
                  <a:lnTo>
                    <a:pt x="0" y="3250"/>
                  </a:lnTo>
                  <a:close/>
                  <a:moveTo>
                    <a:pt x="3250" y="2000"/>
                  </a:moveTo>
                  <a:cubicBezTo>
                    <a:pt x="2553" y="2000"/>
                    <a:pt x="2553" y="2000"/>
                    <a:pt x="2553" y="2000"/>
                  </a:cubicBezTo>
                  <a:cubicBezTo>
                    <a:pt x="2544" y="2000"/>
                    <a:pt x="2537" y="1994"/>
                    <a:pt x="2535" y="1985"/>
                  </a:cubicBezTo>
                  <a:cubicBezTo>
                    <a:pt x="2379" y="1362"/>
                    <a:pt x="2379" y="1362"/>
                    <a:pt x="2379" y="1362"/>
                  </a:cubicBezTo>
                  <a:cubicBezTo>
                    <a:pt x="2377" y="1353"/>
                    <a:pt x="2369" y="1347"/>
                    <a:pt x="2360" y="1347"/>
                  </a:cubicBezTo>
                  <a:cubicBezTo>
                    <a:pt x="1987" y="1347"/>
                    <a:pt x="1987" y="1347"/>
                    <a:pt x="1987" y="1347"/>
                  </a:cubicBezTo>
                  <a:cubicBezTo>
                    <a:pt x="1978" y="1347"/>
                    <a:pt x="1971" y="1341"/>
                    <a:pt x="1969" y="1332"/>
                  </a:cubicBezTo>
                  <a:cubicBezTo>
                    <a:pt x="1768" y="512"/>
                    <a:pt x="1768" y="512"/>
                    <a:pt x="1768" y="512"/>
                  </a:cubicBezTo>
                  <a:cubicBezTo>
                    <a:pt x="1764" y="493"/>
                    <a:pt x="1736" y="493"/>
                    <a:pt x="1731" y="512"/>
                  </a:cubicBezTo>
                  <a:cubicBezTo>
                    <a:pt x="1227" y="2467"/>
                    <a:pt x="1227" y="2467"/>
                    <a:pt x="1227" y="2467"/>
                  </a:cubicBezTo>
                  <a:cubicBezTo>
                    <a:pt x="1223" y="2482"/>
                    <a:pt x="1205" y="2487"/>
                    <a:pt x="1195" y="2476"/>
                  </a:cubicBezTo>
                  <a:cubicBezTo>
                    <a:pt x="732" y="2014"/>
                    <a:pt x="732" y="2014"/>
                    <a:pt x="732" y="2014"/>
                  </a:cubicBezTo>
                  <a:cubicBezTo>
                    <a:pt x="725" y="2006"/>
                    <a:pt x="713" y="2006"/>
                    <a:pt x="705" y="2014"/>
                  </a:cubicBezTo>
                  <a:cubicBezTo>
                    <a:pt x="474" y="2244"/>
                    <a:pt x="474" y="2244"/>
                    <a:pt x="474" y="2244"/>
                  </a:cubicBezTo>
                  <a:cubicBezTo>
                    <a:pt x="471" y="2248"/>
                    <a:pt x="466" y="2250"/>
                    <a:pt x="461" y="2250"/>
                  </a:cubicBezTo>
                  <a:cubicBezTo>
                    <a:pt x="0" y="2250"/>
                    <a:pt x="0" y="2250"/>
                    <a:pt x="0" y="2250"/>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20" name="people_4" title="Icon of a person">
              <a:extLst>
                <a:ext uri="{FF2B5EF4-FFF2-40B4-BE49-F238E27FC236}">
                  <a16:creationId xmlns:a16="http://schemas.microsoft.com/office/drawing/2014/main" id="{FB89EB78-7E4C-A251-51A8-A512848DE478}"/>
                </a:ext>
              </a:extLst>
            </p:cNvPr>
            <p:cNvSpPr>
              <a:spLocks noChangeAspect="1" noEditPoints="1"/>
            </p:cNvSpPr>
            <p:nvPr/>
          </p:nvSpPr>
          <p:spPr bwMode="auto">
            <a:xfrm>
              <a:off x="5315588" y="2282894"/>
              <a:ext cx="233385" cy="2609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21" name="Freeform: Shape 20">
              <a:extLst>
                <a:ext uri="{FF2B5EF4-FFF2-40B4-BE49-F238E27FC236}">
                  <a16:creationId xmlns:a16="http://schemas.microsoft.com/office/drawing/2014/main" id="{96DA1505-64F6-096E-2671-BB62A8D67C91}"/>
                </a:ext>
              </a:extLst>
            </p:cNvPr>
            <p:cNvSpPr/>
            <p:nvPr/>
          </p:nvSpPr>
          <p:spPr>
            <a:xfrm>
              <a:off x="8702948" y="5530374"/>
              <a:ext cx="340397" cy="314669"/>
            </a:xfrm>
            <a:custGeom>
              <a:avLst/>
              <a:gdLst>
                <a:gd name="connsiteX0" fmla="*/ 352577 w 359421"/>
                <a:gd name="connsiteY0" fmla="*/ 163892 h 359983"/>
                <a:gd name="connsiteX1" fmla="*/ 196091 w 359421"/>
                <a:gd name="connsiteY1" fmla="*/ 6762 h 359983"/>
                <a:gd name="connsiteX2" fmla="*/ 163892 w 359421"/>
                <a:gd name="connsiteY2" fmla="*/ 6762 h 359983"/>
                <a:gd name="connsiteX3" fmla="*/ 131049 w 359421"/>
                <a:gd name="connsiteY3" fmla="*/ 39605 h 359983"/>
                <a:gd name="connsiteX4" fmla="*/ 172264 w 359421"/>
                <a:gd name="connsiteY4" fmla="*/ 80819 h 359983"/>
                <a:gd name="connsiteX5" fmla="*/ 180635 w 359421"/>
                <a:gd name="connsiteY5" fmla="*/ 79531 h 359983"/>
                <a:gd name="connsiteX6" fmla="*/ 207682 w 359421"/>
                <a:gd name="connsiteY6" fmla="*/ 106578 h 359983"/>
                <a:gd name="connsiteX7" fmla="*/ 206395 w 359421"/>
                <a:gd name="connsiteY7" fmla="*/ 114950 h 359983"/>
                <a:gd name="connsiteX8" fmla="*/ 246321 w 359421"/>
                <a:gd name="connsiteY8" fmla="*/ 154877 h 359983"/>
                <a:gd name="connsiteX9" fmla="*/ 255337 w 359421"/>
                <a:gd name="connsiteY9" fmla="*/ 153588 h 359983"/>
                <a:gd name="connsiteX10" fmla="*/ 282383 w 359421"/>
                <a:gd name="connsiteY10" fmla="*/ 180635 h 359983"/>
                <a:gd name="connsiteX11" fmla="*/ 255337 w 359421"/>
                <a:gd name="connsiteY11" fmla="*/ 207682 h 359983"/>
                <a:gd name="connsiteX12" fmla="*/ 228290 w 359421"/>
                <a:gd name="connsiteY12" fmla="*/ 180635 h 359983"/>
                <a:gd name="connsiteX13" fmla="*/ 230865 w 359421"/>
                <a:gd name="connsiteY13" fmla="*/ 169688 h 359983"/>
                <a:gd name="connsiteX14" fmla="*/ 193515 w 359421"/>
                <a:gd name="connsiteY14" fmla="*/ 132338 h 359983"/>
                <a:gd name="connsiteX15" fmla="*/ 193515 w 359421"/>
                <a:gd name="connsiteY15" fmla="*/ 231510 h 359983"/>
                <a:gd name="connsiteX16" fmla="*/ 208326 w 359421"/>
                <a:gd name="connsiteY16" fmla="*/ 255981 h 359983"/>
                <a:gd name="connsiteX17" fmla="*/ 181279 w 359421"/>
                <a:gd name="connsiteY17" fmla="*/ 283028 h 359983"/>
                <a:gd name="connsiteX18" fmla="*/ 154232 w 359421"/>
                <a:gd name="connsiteY18" fmla="*/ 255981 h 359983"/>
                <a:gd name="connsiteX19" fmla="*/ 170976 w 359421"/>
                <a:gd name="connsiteY19" fmla="*/ 230865 h 359983"/>
                <a:gd name="connsiteX20" fmla="*/ 170976 w 359421"/>
                <a:gd name="connsiteY20" fmla="*/ 132338 h 359983"/>
                <a:gd name="connsiteX21" fmla="*/ 154232 w 359421"/>
                <a:gd name="connsiteY21" fmla="*/ 107222 h 359983"/>
                <a:gd name="connsiteX22" fmla="*/ 156809 w 359421"/>
                <a:gd name="connsiteY22" fmla="*/ 95630 h 359983"/>
                <a:gd name="connsiteX23" fmla="*/ 116882 w 359421"/>
                <a:gd name="connsiteY23" fmla="*/ 55704 h 359983"/>
                <a:gd name="connsiteX24" fmla="*/ 6762 w 359421"/>
                <a:gd name="connsiteY24" fmla="*/ 163892 h 359983"/>
                <a:gd name="connsiteX25" fmla="*/ 6762 w 359421"/>
                <a:gd name="connsiteY25" fmla="*/ 196091 h 359983"/>
                <a:gd name="connsiteX26" fmla="*/ 163892 w 359421"/>
                <a:gd name="connsiteY26" fmla="*/ 353221 h 359983"/>
                <a:gd name="connsiteX27" fmla="*/ 196091 w 359421"/>
                <a:gd name="connsiteY27" fmla="*/ 353221 h 359983"/>
                <a:gd name="connsiteX28" fmla="*/ 353221 w 359421"/>
                <a:gd name="connsiteY28" fmla="*/ 196091 h 359983"/>
                <a:gd name="connsiteX29" fmla="*/ 352577 w 359421"/>
                <a:gd name="connsiteY29" fmla="*/ 163892 h 3599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59421" h="359983">
                  <a:moveTo>
                    <a:pt x="352577" y="163892"/>
                  </a:moveTo>
                  <a:lnTo>
                    <a:pt x="196091" y="6762"/>
                  </a:lnTo>
                  <a:cubicBezTo>
                    <a:pt x="187075" y="-2254"/>
                    <a:pt x="172908" y="-2254"/>
                    <a:pt x="163892" y="6762"/>
                  </a:cubicBezTo>
                  <a:lnTo>
                    <a:pt x="131049" y="39605"/>
                  </a:lnTo>
                  <a:lnTo>
                    <a:pt x="172264" y="80819"/>
                  </a:lnTo>
                  <a:cubicBezTo>
                    <a:pt x="174839" y="80175"/>
                    <a:pt x="177416" y="79531"/>
                    <a:pt x="180635" y="79531"/>
                  </a:cubicBezTo>
                  <a:cubicBezTo>
                    <a:pt x="195447" y="79531"/>
                    <a:pt x="207682" y="91767"/>
                    <a:pt x="207682" y="106578"/>
                  </a:cubicBezTo>
                  <a:cubicBezTo>
                    <a:pt x="207682" y="109798"/>
                    <a:pt x="207039" y="112374"/>
                    <a:pt x="206395" y="114950"/>
                  </a:cubicBezTo>
                  <a:lnTo>
                    <a:pt x="246321" y="154877"/>
                  </a:lnTo>
                  <a:cubicBezTo>
                    <a:pt x="248897" y="153589"/>
                    <a:pt x="252117" y="153588"/>
                    <a:pt x="255337" y="153588"/>
                  </a:cubicBezTo>
                  <a:cubicBezTo>
                    <a:pt x="270148" y="153588"/>
                    <a:pt x="282383" y="165824"/>
                    <a:pt x="282383" y="180635"/>
                  </a:cubicBezTo>
                  <a:cubicBezTo>
                    <a:pt x="282383" y="195447"/>
                    <a:pt x="270148" y="207682"/>
                    <a:pt x="255337" y="207682"/>
                  </a:cubicBezTo>
                  <a:cubicBezTo>
                    <a:pt x="240526" y="207682"/>
                    <a:pt x="228290" y="195447"/>
                    <a:pt x="228290" y="180635"/>
                  </a:cubicBezTo>
                  <a:cubicBezTo>
                    <a:pt x="228290" y="176772"/>
                    <a:pt x="228934" y="172907"/>
                    <a:pt x="230865" y="169688"/>
                  </a:cubicBezTo>
                  <a:lnTo>
                    <a:pt x="193515" y="132338"/>
                  </a:lnTo>
                  <a:lnTo>
                    <a:pt x="193515" y="231510"/>
                  </a:lnTo>
                  <a:cubicBezTo>
                    <a:pt x="201887" y="236017"/>
                    <a:pt x="208326" y="245033"/>
                    <a:pt x="208326" y="255981"/>
                  </a:cubicBezTo>
                  <a:cubicBezTo>
                    <a:pt x="208326" y="270792"/>
                    <a:pt x="196091" y="283028"/>
                    <a:pt x="181279" y="283028"/>
                  </a:cubicBezTo>
                  <a:cubicBezTo>
                    <a:pt x="166468" y="283028"/>
                    <a:pt x="154232" y="270792"/>
                    <a:pt x="154232" y="255981"/>
                  </a:cubicBezTo>
                  <a:cubicBezTo>
                    <a:pt x="154232" y="244389"/>
                    <a:pt x="161316" y="234730"/>
                    <a:pt x="170976" y="230865"/>
                  </a:cubicBezTo>
                  <a:lnTo>
                    <a:pt x="170976" y="132338"/>
                  </a:lnTo>
                  <a:cubicBezTo>
                    <a:pt x="161316" y="128473"/>
                    <a:pt x="154232" y="118170"/>
                    <a:pt x="154232" y="107222"/>
                  </a:cubicBezTo>
                  <a:cubicBezTo>
                    <a:pt x="154232" y="103358"/>
                    <a:pt x="154876" y="99495"/>
                    <a:pt x="156809" y="95630"/>
                  </a:cubicBezTo>
                  <a:lnTo>
                    <a:pt x="116882" y="55704"/>
                  </a:lnTo>
                  <a:lnTo>
                    <a:pt x="6762" y="163892"/>
                  </a:lnTo>
                  <a:cubicBezTo>
                    <a:pt x="-2254" y="172907"/>
                    <a:pt x="-2254" y="187075"/>
                    <a:pt x="6762" y="196091"/>
                  </a:cubicBezTo>
                  <a:lnTo>
                    <a:pt x="163892" y="353221"/>
                  </a:lnTo>
                  <a:cubicBezTo>
                    <a:pt x="172908" y="362237"/>
                    <a:pt x="187075" y="362237"/>
                    <a:pt x="196091" y="353221"/>
                  </a:cubicBezTo>
                  <a:lnTo>
                    <a:pt x="353221" y="196091"/>
                  </a:lnTo>
                  <a:cubicBezTo>
                    <a:pt x="361593" y="187075"/>
                    <a:pt x="361593" y="172907"/>
                    <a:pt x="352577" y="163892"/>
                  </a:cubicBezTo>
                  <a:close/>
                </a:path>
              </a:pathLst>
            </a:custGeom>
            <a:solidFill>
              <a:schemeClr val="tx1"/>
            </a:solidFill>
            <a:ln w="9525"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nvGrpSpPr>
            <p:cNvPr id="22" name="Group 21">
              <a:extLst>
                <a:ext uri="{FF2B5EF4-FFF2-40B4-BE49-F238E27FC236}">
                  <a16:creationId xmlns:a16="http://schemas.microsoft.com/office/drawing/2014/main" id="{491D0E36-7AAB-4C9B-0F3F-9CD37195BD37}"/>
                </a:ext>
              </a:extLst>
            </p:cNvPr>
            <p:cNvGrpSpPr/>
            <p:nvPr/>
          </p:nvGrpSpPr>
          <p:grpSpPr>
            <a:xfrm>
              <a:off x="9716424" y="2278536"/>
              <a:ext cx="260121" cy="265393"/>
              <a:chOff x="11249306" y="2139777"/>
              <a:chExt cx="358494" cy="365760"/>
            </a:xfrm>
          </p:grpSpPr>
          <p:sp>
            <p:nvSpPr>
              <p:cNvPr id="103" name="chip" title="Icon of a computer chip">
                <a:extLst>
                  <a:ext uri="{FF2B5EF4-FFF2-40B4-BE49-F238E27FC236}">
                    <a16:creationId xmlns:a16="http://schemas.microsoft.com/office/drawing/2014/main" id="{9681728C-7C96-CE0F-D3D9-31D04031C191}"/>
                  </a:ext>
                </a:extLst>
              </p:cNvPr>
              <p:cNvSpPr>
                <a:spLocks noChangeAspect="1" noEditPoints="1"/>
              </p:cNvSpPr>
              <p:nvPr/>
            </p:nvSpPr>
            <p:spPr bwMode="auto">
              <a:xfrm>
                <a:off x="11249306" y="2139777"/>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Sans Text" pitchFamily="2" charset="0"/>
                  <a:ea typeface="+mn-ea"/>
                  <a:cs typeface="+mn-cs"/>
                </a:endParaRPr>
              </a:p>
            </p:txBody>
          </p:sp>
          <p:pic>
            <p:nvPicPr>
              <p:cNvPr id="104" name="Graphic 103">
                <a:extLst>
                  <a:ext uri="{FF2B5EF4-FFF2-40B4-BE49-F238E27FC236}">
                    <a16:creationId xmlns:a16="http://schemas.microsoft.com/office/drawing/2014/main" id="{DA5B450B-680B-9455-C5C9-0ACD6649027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1633" y="2224914"/>
                <a:ext cx="109496" cy="148749"/>
              </a:xfrm>
              <a:prstGeom prst="rect">
                <a:avLst/>
              </a:prstGeom>
            </p:spPr>
          </p:pic>
        </p:grpSp>
        <p:sp>
          <p:nvSpPr>
            <p:cNvPr id="23" name="Database_EFC7" title="Icon of a cylinder">
              <a:extLst>
                <a:ext uri="{FF2B5EF4-FFF2-40B4-BE49-F238E27FC236}">
                  <a16:creationId xmlns:a16="http://schemas.microsoft.com/office/drawing/2014/main" id="{31DB3BDA-3D01-CDED-228A-C87511842A49}"/>
                </a:ext>
              </a:extLst>
            </p:cNvPr>
            <p:cNvSpPr>
              <a:spLocks noChangeAspect="1" noEditPoints="1"/>
            </p:cNvSpPr>
            <p:nvPr/>
          </p:nvSpPr>
          <p:spPr bwMode="auto">
            <a:xfrm>
              <a:off x="7136971" y="1565599"/>
              <a:ext cx="200732" cy="260920"/>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nvGrpSpPr>
            <p:cNvPr id="24" name="Group 23">
              <a:extLst>
                <a:ext uri="{FF2B5EF4-FFF2-40B4-BE49-F238E27FC236}">
                  <a16:creationId xmlns:a16="http://schemas.microsoft.com/office/drawing/2014/main" id="{DF9E1CD8-3A0B-72BA-448D-EBAD4471845D}"/>
                </a:ext>
              </a:extLst>
            </p:cNvPr>
            <p:cNvGrpSpPr/>
            <p:nvPr/>
          </p:nvGrpSpPr>
          <p:grpSpPr>
            <a:xfrm>
              <a:off x="7338182" y="1632021"/>
              <a:ext cx="149632" cy="194497"/>
              <a:chOff x="8607651" y="1110761"/>
              <a:chExt cx="157891" cy="205233"/>
            </a:xfrm>
          </p:grpSpPr>
          <p:sp>
            <p:nvSpPr>
              <p:cNvPr id="101" name="LightningBolt_E945" title="Icon of a lightning bolt">
                <a:extLst>
                  <a:ext uri="{FF2B5EF4-FFF2-40B4-BE49-F238E27FC236}">
                    <a16:creationId xmlns:a16="http://schemas.microsoft.com/office/drawing/2014/main" id="{2CCA65C4-7D6A-2707-1D7A-AAE2B62B96AF}"/>
                  </a:ext>
                </a:extLst>
              </p:cNvPr>
              <p:cNvSpPr>
                <a:spLocks noChangeAspect="1"/>
              </p:cNvSpPr>
              <p:nvPr/>
            </p:nvSpPr>
            <p:spPr bwMode="auto">
              <a:xfrm>
                <a:off x="8644273" y="1196578"/>
                <a:ext cx="86580" cy="95792"/>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tx1"/>
              </a:solidFill>
              <a:ln w="15875" cap="sq">
                <a:no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Sans Text" pitchFamily="2" charset="0"/>
                  <a:ea typeface="+mn-ea"/>
                  <a:cs typeface="+mn-cs"/>
                </a:endParaRPr>
              </a:p>
            </p:txBody>
          </p:sp>
          <p:sp>
            <p:nvSpPr>
              <p:cNvPr id="102" name="Database_EFC7" title="Icon of a cylinder">
                <a:extLst>
                  <a:ext uri="{FF2B5EF4-FFF2-40B4-BE49-F238E27FC236}">
                    <a16:creationId xmlns:a16="http://schemas.microsoft.com/office/drawing/2014/main" id="{4681CE49-007C-B6EC-9661-620BD72F1B1B}"/>
                  </a:ext>
                </a:extLst>
              </p:cNvPr>
              <p:cNvSpPr>
                <a:spLocks noChangeAspect="1" noEditPoints="1"/>
              </p:cNvSpPr>
              <p:nvPr/>
            </p:nvSpPr>
            <p:spPr bwMode="auto">
              <a:xfrm>
                <a:off x="8607651" y="1110761"/>
                <a:ext cx="157891" cy="205233"/>
              </a:xfrm>
              <a:custGeom>
                <a:avLst/>
                <a:gdLst>
                  <a:gd name="T0" fmla="*/ 2470 w 2511"/>
                  <a:gd name="T1" fmla="*/ 627 h 3264"/>
                  <a:gd name="T2" fmla="*/ 2511 w 2511"/>
                  <a:gd name="T3" fmla="*/ 627 h 3264"/>
                  <a:gd name="T4" fmla="*/ 2511 w 2511"/>
                  <a:gd name="T5" fmla="*/ 2762 h 3264"/>
                  <a:gd name="T6" fmla="*/ 1255 w 2511"/>
                  <a:gd name="T7" fmla="*/ 3264 h 3264"/>
                  <a:gd name="T8" fmla="*/ 0 w 2511"/>
                  <a:gd name="T9" fmla="*/ 2762 h 3264"/>
                  <a:gd name="T10" fmla="*/ 0 w 2511"/>
                  <a:gd name="T11" fmla="*/ 627 h 3264"/>
                  <a:gd name="T12" fmla="*/ 41 w 2511"/>
                  <a:gd name="T13" fmla="*/ 627 h 3264"/>
                  <a:gd name="T14" fmla="*/ 1255 w 2511"/>
                  <a:gd name="T15" fmla="*/ 1004 h 3264"/>
                  <a:gd name="T16" fmla="*/ 2470 w 2511"/>
                  <a:gd name="T17" fmla="*/ 627 h 3264"/>
                  <a:gd name="T18" fmla="*/ 1255 w 2511"/>
                  <a:gd name="T19" fmla="*/ 0 h 3264"/>
                  <a:gd name="T20" fmla="*/ 0 w 2511"/>
                  <a:gd name="T21" fmla="*/ 502 h 3264"/>
                  <a:gd name="T22" fmla="*/ 1255 w 2511"/>
                  <a:gd name="T23" fmla="*/ 1004 h 3264"/>
                  <a:gd name="T24" fmla="*/ 2511 w 2511"/>
                  <a:gd name="T25" fmla="*/ 502 h 3264"/>
                  <a:gd name="T26" fmla="*/ 1255 w 2511"/>
                  <a:gd name="T27" fmla="*/ 0 h 3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11" h="3264">
                    <a:moveTo>
                      <a:pt x="2470" y="627"/>
                    </a:moveTo>
                    <a:cubicBezTo>
                      <a:pt x="2511" y="627"/>
                      <a:pt x="2511" y="627"/>
                      <a:pt x="2511" y="627"/>
                    </a:cubicBezTo>
                    <a:cubicBezTo>
                      <a:pt x="2511" y="2762"/>
                      <a:pt x="2511" y="2762"/>
                      <a:pt x="2511" y="2762"/>
                    </a:cubicBezTo>
                    <a:cubicBezTo>
                      <a:pt x="2511" y="3040"/>
                      <a:pt x="1949" y="3264"/>
                      <a:pt x="1255" y="3264"/>
                    </a:cubicBezTo>
                    <a:cubicBezTo>
                      <a:pt x="562" y="3264"/>
                      <a:pt x="0" y="3040"/>
                      <a:pt x="0" y="2762"/>
                    </a:cubicBezTo>
                    <a:cubicBezTo>
                      <a:pt x="0" y="627"/>
                      <a:pt x="0" y="627"/>
                      <a:pt x="0" y="627"/>
                    </a:cubicBezTo>
                    <a:cubicBezTo>
                      <a:pt x="41" y="627"/>
                      <a:pt x="41" y="627"/>
                      <a:pt x="41" y="627"/>
                    </a:cubicBezTo>
                    <a:cubicBezTo>
                      <a:pt x="180" y="844"/>
                      <a:pt x="671" y="1004"/>
                      <a:pt x="1255" y="1004"/>
                    </a:cubicBezTo>
                    <a:cubicBezTo>
                      <a:pt x="1840" y="1004"/>
                      <a:pt x="2330" y="844"/>
                      <a:pt x="2470" y="627"/>
                    </a:cubicBezTo>
                    <a:close/>
                    <a:moveTo>
                      <a:pt x="1255" y="0"/>
                    </a:moveTo>
                    <a:cubicBezTo>
                      <a:pt x="562" y="0"/>
                      <a:pt x="0" y="224"/>
                      <a:pt x="0" y="502"/>
                    </a:cubicBezTo>
                    <a:cubicBezTo>
                      <a:pt x="0" y="779"/>
                      <a:pt x="562" y="1004"/>
                      <a:pt x="1255" y="1004"/>
                    </a:cubicBezTo>
                    <a:cubicBezTo>
                      <a:pt x="1949" y="1004"/>
                      <a:pt x="2511" y="779"/>
                      <a:pt x="2511" y="502"/>
                    </a:cubicBezTo>
                    <a:cubicBezTo>
                      <a:pt x="2511" y="224"/>
                      <a:pt x="1949" y="0"/>
                      <a:pt x="1255" y="0"/>
                    </a:cubicBezTo>
                    <a:close/>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grpSp>
          <p:nvGrpSpPr>
            <p:cNvPr id="25" name="Group 24">
              <a:extLst>
                <a:ext uri="{FF2B5EF4-FFF2-40B4-BE49-F238E27FC236}">
                  <a16:creationId xmlns:a16="http://schemas.microsoft.com/office/drawing/2014/main" id="{730AD58D-B7A2-836A-577A-4A367837A624}"/>
                </a:ext>
              </a:extLst>
            </p:cNvPr>
            <p:cNvGrpSpPr/>
            <p:nvPr/>
          </p:nvGrpSpPr>
          <p:grpSpPr>
            <a:xfrm>
              <a:off x="7198033" y="2820979"/>
              <a:ext cx="260121" cy="265393"/>
              <a:chOff x="11249306" y="2139777"/>
              <a:chExt cx="358494" cy="365760"/>
            </a:xfrm>
          </p:grpSpPr>
          <p:sp>
            <p:nvSpPr>
              <p:cNvPr id="99" name="chip" title="Icon of a computer chip">
                <a:extLst>
                  <a:ext uri="{FF2B5EF4-FFF2-40B4-BE49-F238E27FC236}">
                    <a16:creationId xmlns:a16="http://schemas.microsoft.com/office/drawing/2014/main" id="{DE50529D-4C35-12C2-FA71-0C8B7A5E0969}"/>
                  </a:ext>
                </a:extLst>
              </p:cNvPr>
              <p:cNvSpPr>
                <a:spLocks noChangeAspect="1" noEditPoints="1"/>
              </p:cNvSpPr>
              <p:nvPr/>
            </p:nvSpPr>
            <p:spPr bwMode="auto">
              <a:xfrm>
                <a:off x="11249306" y="2139777"/>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effectLst/>
                  <a:uLnTx/>
                  <a:uFillTx/>
                  <a:latin typeface="Segoe Sans Text" pitchFamily="2" charset="0"/>
                  <a:ea typeface="+mn-ea"/>
                  <a:cs typeface="+mn-cs"/>
                </a:endParaRPr>
              </a:p>
            </p:txBody>
          </p:sp>
          <p:pic>
            <p:nvPicPr>
              <p:cNvPr id="100" name="Graphic 99">
                <a:extLst>
                  <a:ext uri="{FF2B5EF4-FFF2-40B4-BE49-F238E27FC236}">
                    <a16:creationId xmlns:a16="http://schemas.microsoft.com/office/drawing/2014/main" id="{D9F48B18-00B7-73D4-E9D4-D2D46510ED1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341633" y="2224914"/>
                <a:ext cx="109496" cy="148749"/>
              </a:xfrm>
              <a:prstGeom prst="rect">
                <a:avLst/>
              </a:prstGeom>
            </p:spPr>
          </p:pic>
        </p:grpSp>
        <p:grpSp>
          <p:nvGrpSpPr>
            <p:cNvPr id="26" name="Group 25">
              <a:extLst>
                <a:ext uri="{FF2B5EF4-FFF2-40B4-BE49-F238E27FC236}">
                  <a16:creationId xmlns:a16="http://schemas.microsoft.com/office/drawing/2014/main" id="{A8A791BC-3138-FC09-B21A-B2A3F5C23948}"/>
                </a:ext>
              </a:extLst>
            </p:cNvPr>
            <p:cNvGrpSpPr/>
            <p:nvPr/>
          </p:nvGrpSpPr>
          <p:grpSpPr>
            <a:xfrm>
              <a:off x="5773095" y="3153412"/>
              <a:ext cx="327549" cy="284393"/>
              <a:chOff x="5444203" y="3074779"/>
              <a:chExt cx="345629" cy="300091"/>
            </a:xfrm>
          </p:grpSpPr>
          <p:sp>
            <p:nvSpPr>
              <p:cNvPr id="96" name="Freeform: Shape 95">
                <a:extLst>
                  <a:ext uri="{FF2B5EF4-FFF2-40B4-BE49-F238E27FC236}">
                    <a16:creationId xmlns:a16="http://schemas.microsoft.com/office/drawing/2014/main" id="{6875EC61-0025-0F94-533B-293887273AB7}"/>
                  </a:ext>
                </a:extLst>
              </p:cNvPr>
              <p:cNvSpPr/>
              <p:nvPr/>
            </p:nvSpPr>
            <p:spPr>
              <a:xfrm>
                <a:off x="5444203" y="3074779"/>
                <a:ext cx="345629" cy="220924"/>
              </a:xfrm>
              <a:custGeom>
                <a:avLst/>
                <a:gdLst>
                  <a:gd name="connsiteX0" fmla="*/ 254791 w 345629"/>
                  <a:gd name="connsiteY0" fmla="*/ 218115 h 220924"/>
                  <a:gd name="connsiteX1" fmla="*/ 302268 w 345629"/>
                  <a:gd name="connsiteY1" fmla="*/ 218115 h 220924"/>
                  <a:gd name="connsiteX2" fmla="*/ 345630 w 345629"/>
                  <a:gd name="connsiteY2" fmla="*/ 167948 h 220924"/>
                  <a:gd name="connsiteX3" fmla="*/ 303652 w 345629"/>
                  <a:gd name="connsiteY3" fmla="*/ 123360 h 220924"/>
                  <a:gd name="connsiteX4" fmla="*/ 305037 w 345629"/>
                  <a:gd name="connsiteY4" fmla="*/ 110106 h 220924"/>
                  <a:gd name="connsiteX5" fmla="*/ 194179 w 345629"/>
                  <a:gd name="connsiteY5" fmla="*/ 0 h 220924"/>
                  <a:gd name="connsiteX6" fmla="*/ 96417 w 345629"/>
                  <a:gd name="connsiteY6" fmla="*/ 65518 h 220924"/>
                  <a:gd name="connsiteX7" fmla="*/ 80592 w 345629"/>
                  <a:gd name="connsiteY7" fmla="*/ 63421 h 220924"/>
                  <a:gd name="connsiteX8" fmla="*/ 0 w 345629"/>
                  <a:gd name="connsiteY8" fmla="*/ 142153 h 220924"/>
                  <a:gd name="connsiteX9" fmla="*/ 78495 w 345629"/>
                  <a:gd name="connsiteY9" fmla="*/ 220924 h 220924"/>
                  <a:gd name="connsiteX10" fmla="*/ 145951 w 345629"/>
                  <a:gd name="connsiteY10" fmla="*/ 220924 h 2209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45629" h="220924">
                    <a:moveTo>
                      <a:pt x="254791" y="218115"/>
                    </a:moveTo>
                    <a:lnTo>
                      <a:pt x="302268" y="218115"/>
                    </a:lnTo>
                    <a:cubicBezTo>
                      <a:pt x="327035" y="216018"/>
                      <a:pt x="345630" y="194416"/>
                      <a:pt x="345630" y="167948"/>
                    </a:cubicBezTo>
                    <a:cubicBezTo>
                      <a:pt x="345630" y="147059"/>
                      <a:pt x="326362" y="127514"/>
                      <a:pt x="303652" y="123360"/>
                    </a:cubicBezTo>
                    <a:cubicBezTo>
                      <a:pt x="305037" y="119166"/>
                      <a:pt x="305037" y="117069"/>
                      <a:pt x="305037" y="110106"/>
                    </a:cubicBezTo>
                    <a:cubicBezTo>
                      <a:pt x="305037" y="48782"/>
                      <a:pt x="262348" y="0"/>
                      <a:pt x="194179" y="0"/>
                    </a:cubicBezTo>
                    <a:cubicBezTo>
                      <a:pt x="150817" y="0"/>
                      <a:pt x="112243" y="25083"/>
                      <a:pt x="96417" y="65518"/>
                    </a:cubicBezTo>
                    <a:cubicBezTo>
                      <a:pt x="90918" y="65518"/>
                      <a:pt x="86763" y="63421"/>
                      <a:pt x="80592" y="63421"/>
                    </a:cubicBezTo>
                    <a:cubicBezTo>
                      <a:pt x="35805" y="62709"/>
                      <a:pt x="0" y="97564"/>
                      <a:pt x="0" y="142153"/>
                    </a:cubicBezTo>
                    <a:cubicBezTo>
                      <a:pt x="0" y="186741"/>
                      <a:pt x="35805" y="220924"/>
                      <a:pt x="78495" y="220924"/>
                    </a:cubicBezTo>
                    <a:lnTo>
                      <a:pt x="145951" y="220924"/>
                    </a:lnTo>
                  </a:path>
                </a:pathLst>
              </a:custGeom>
              <a:noFill/>
              <a:ln w="15875" cap="flat">
                <a:solidFill>
                  <a:srgbClr val="1A1A1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7" name="Freeform: Shape 96">
                <a:extLst>
                  <a:ext uri="{FF2B5EF4-FFF2-40B4-BE49-F238E27FC236}">
                    <a16:creationId xmlns:a16="http://schemas.microsoft.com/office/drawing/2014/main" id="{03CC56A8-0C15-A185-1033-2AEA7733CF78}"/>
                  </a:ext>
                </a:extLst>
              </p:cNvPr>
              <p:cNvSpPr/>
              <p:nvPr/>
            </p:nvSpPr>
            <p:spPr>
              <a:xfrm>
                <a:off x="5533182" y="3213292"/>
                <a:ext cx="137919" cy="161578"/>
              </a:xfrm>
              <a:custGeom>
                <a:avLst/>
                <a:gdLst>
                  <a:gd name="connsiteX0" fmla="*/ 0 w 137919"/>
                  <a:gd name="connsiteY0" fmla="*/ 23659 h 161578"/>
                  <a:gd name="connsiteX1" fmla="*/ 57130 w 137919"/>
                  <a:gd name="connsiteY1" fmla="*/ 0 h 161578"/>
                  <a:gd name="connsiteX2" fmla="*/ 137919 w 137919"/>
                  <a:gd name="connsiteY2" fmla="*/ 80789 h 161578"/>
                  <a:gd name="connsiteX3" fmla="*/ 57130 w 137919"/>
                  <a:gd name="connsiteY3" fmla="*/ 161578 h 161578"/>
                  <a:gd name="connsiteX4" fmla="*/ 4827 w 137919"/>
                  <a:gd name="connsiteY4" fmla="*/ 142390 h 16157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919" h="161578">
                    <a:moveTo>
                      <a:pt x="0" y="23659"/>
                    </a:moveTo>
                    <a:cubicBezTo>
                      <a:pt x="14639" y="9021"/>
                      <a:pt x="34816" y="0"/>
                      <a:pt x="57130" y="0"/>
                    </a:cubicBezTo>
                    <a:cubicBezTo>
                      <a:pt x="101758" y="0"/>
                      <a:pt x="137919" y="36161"/>
                      <a:pt x="137919" y="80789"/>
                    </a:cubicBezTo>
                    <a:cubicBezTo>
                      <a:pt x="137919" y="125417"/>
                      <a:pt x="101758" y="161578"/>
                      <a:pt x="57130" y="161578"/>
                    </a:cubicBezTo>
                    <a:cubicBezTo>
                      <a:pt x="37190" y="161578"/>
                      <a:pt x="18912" y="154338"/>
                      <a:pt x="4827" y="142390"/>
                    </a:cubicBezTo>
                  </a:path>
                </a:pathLst>
              </a:custGeom>
              <a:noFill/>
              <a:ln w="15875" cap="flat">
                <a:solidFill>
                  <a:srgbClr val="1A1A1F"/>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8" name="Freeform: Shape 97">
                <a:extLst>
                  <a:ext uri="{FF2B5EF4-FFF2-40B4-BE49-F238E27FC236}">
                    <a16:creationId xmlns:a16="http://schemas.microsoft.com/office/drawing/2014/main" id="{548D2637-1275-156B-EE6D-5C5848C86F44}"/>
                  </a:ext>
                </a:extLst>
              </p:cNvPr>
              <p:cNvSpPr/>
              <p:nvPr/>
            </p:nvSpPr>
            <p:spPr>
              <a:xfrm>
                <a:off x="5551026" y="3256298"/>
                <a:ext cx="77109" cy="78019"/>
              </a:xfrm>
              <a:custGeom>
                <a:avLst/>
                <a:gdLst>
                  <a:gd name="connsiteX0" fmla="*/ 38575 w 77109"/>
                  <a:gd name="connsiteY0" fmla="*/ 0 h 78019"/>
                  <a:gd name="connsiteX1" fmla="*/ 77110 w 77109"/>
                  <a:gd name="connsiteY1" fmla="*/ 39010 h 78019"/>
                  <a:gd name="connsiteX2" fmla="*/ 38575 w 77109"/>
                  <a:gd name="connsiteY2" fmla="*/ 78020 h 78019"/>
                  <a:gd name="connsiteX3" fmla="*/ 0 w 77109"/>
                  <a:gd name="connsiteY3" fmla="*/ 39010 h 78019"/>
                  <a:gd name="connsiteX4" fmla="*/ 38575 w 77109"/>
                  <a:gd name="connsiteY4" fmla="*/ 0 h 780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109" h="78019">
                    <a:moveTo>
                      <a:pt x="38575" y="0"/>
                    </a:moveTo>
                    <a:cubicBezTo>
                      <a:pt x="59900" y="0"/>
                      <a:pt x="77110" y="17408"/>
                      <a:pt x="77110" y="39010"/>
                    </a:cubicBezTo>
                    <a:cubicBezTo>
                      <a:pt x="77110" y="60612"/>
                      <a:pt x="59900" y="78020"/>
                      <a:pt x="38575" y="78020"/>
                    </a:cubicBezTo>
                    <a:cubicBezTo>
                      <a:pt x="17250" y="78020"/>
                      <a:pt x="0" y="60612"/>
                      <a:pt x="0" y="39010"/>
                    </a:cubicBezTo>
                    <a:cubicBezTo>
                      <a:pt x="0" y="17408"/>
                      <a:pt x="17210" y="0"/>
                      <a:pt x="38575" y="0"/>
                    </a:cubicBezTo>
                    <a:close/>
                  </a:path>
                </a:pathLst>
              </a:custGeom>
              <a:solidFill>
                <a:srgbClr val="1A1A1F"/>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sp>
          <p:nvSpPr>
            <p:cNvPr id="27" name="people_4" title="Icon of a person">
              <a:extLst>
                <a:ext uri="{FF2B5EF4-FFF2-40B4-BE49-F238E27FC236}">
                  <a16:creationId xmlns:a16="http://schemas.microsoft.com/office/drawing/2014/main" id="{303EFF05-004C-098E-9C41-EF0229DB0E03}"/>
                </a:ext>
              </a:extLst>
            </p:cNvPr>
            <p:cNvSpPr>
              <a:spLocks noChangeAspect="1" noEditPoints="1"/>
            </p:cNvSpPr>
            <p:nvPr/>
          </p:nvSpPr>
          <p:spPr bwMode="auto">
            <a:xfrm>
              <a:off x="7198033" y="5539577"/>
              <a:ext cx="233385" cy="260920"/>
            </a:xfrm>
            <a:custGeom>
              <a:avLst/>
              <a:gdLst>
                <a:gd name="T0" fmla="*/ 48 w 246"/>
                <a:gd name="T1" fmla="*/ 76 h 275"/>
                <a:gd name="T2" fmla="*/ 124 w 246"/>
                <a:gd name="T3" fmla="*/ 0 h 275"/>
                <a:gd name="T4" fmla="*/ 201 w 246"/>
                <a:gd name="T5" fmla="*/ 76 h 275"/>
                <a:gd name="T6" fmla="*/ 124 w 246"/>
                <a:gd name="T7" fmla="*/ 152 h 275"/>
                <a:gd name="T8" fmla="*/ 48 w 246"/>
                <a:gd name="T9" fmla="*/ 76 h 275"/>
                <a:gd name="T10" fmla="*/ 246 w 246"/>
                <a:gd name="T11" fmla="*/ 275 h 275"/>
                <a:gd name="T12" fmla="*/ 123 w 246"/>
                <a:gd name="T13" fmla="*/ 152 h 275"/>
                <a:gd name="T14" fmla="*/ 0 w 246"/>
                <a:gd name="T15" fmla="*/ 275 h 27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6" h="275">
                  <a:moveTo>
                    <a:pt x="48" y="76"/>
                  </a:moveTo>
                  <a:cubicBezTo>
                    <a:pt x="48" y="34"/>
                    <a:pt x="82" y="0"/>
                    <a:pt x="124" y="0"/>
                  </a:cubicBezTo>
                  <a:cubicBezTo>
                    <a:pt x="166" y="0"/>
                    <a:pt x="201" y="34"/>
                    <a:pt x="201" y="76"/>
                  </a:cubicBezTo>
                  <a:cubicBezTo>
                    <a:pt x="201" y="118"/>
                    <a:pt x="166" y="152"/>
                    <a:pt x="124" y="152"/>
                  </a:cubicBezTo>
                  <a:cubicBezTo>
                    <a:pt x="82" y="152"/>
                    <a:pt x="48" y="118"/>
                    <a:pt x="48" y="76"/>
                  </a:cubicBezTo>
                  <a:close/>
                  <a:moveTo>
                    <a:pt x="246" y="275"/>
                  </a:moveTo>
                  <a:cubicBezTo>
                    <a:pt x="246" y="207"/>
                    <a:pt x="191" y="152"/>
                    <a:pt x="123" y="152"/>
                  </a:cubicBezTo>
                  <a:cubicBezTo>
                    <a:pt x="55" y="152"/>
                    <a:pt x="0" y="207"/>
                    <a:pt x="0" y="275"/>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28" name="Cloud icon">
              <a:extLst>
                <a:ext uri="{FF2B5EF4-FFF2-40B4-BE49-F238E27FC236}">
                  <a16:creationId xmlns:a16="http://schemas.microsoft.com/office/drawing/2014/main" id="{F48D339F-E0B0-8E25-D14F-456903BAF791}"/>
                </a:ext>
                <a:ext uri="{C183D7F6-B498-43B3-948B-1728B52AA6E4}">
                  <adec:decorative xmlns:adec="http://schemas.microsoft.com/office/drawing/2017/decorative" val="1"/>
                </a:ext>
              </a:extLst>
            </p:cNvPr>
            <p:cNvSpPr/>
            <p:nvPr/>
          </p:nvSpPr>
          <p:spPr>
            <a:xfrm>
              <a:off x="11275700" y="983081"/>
              <a:ext cx="622613" cy="441478"/>
            </a:xfrm>
            <a:custGeom>
              <a:avLst/>
              <a:gdLst>
                <a:gd name="connsiteX0" fmla="*/ 1907076 w 2449942"/>
                <a:gd name="connsiteY0" fmla="*/ 398485 h 1737188"/>
                <a:gd name="connsiteX1" fmla="*/ 1751185 w 2449942"/>
                <a:gd name="connsiteY1" fmla="*/ 185398 h 1737188"/>
                <a:gd name="connsiteX2" fmla="*/ 1527172 w 2449942"/>
                <a:gd name="connsiteY2" fmla="*/ 45702 h 1737188"/>
                <a:gd name="connsiteX3" fmla="*/ 1257666 w 2449942"/>
                <a:gd name="connsiteY3" fmla="*/ 334 h 1737188"/>
                <a:gd name="connsiteX4" fmla="*/ 1038673 w 2449942"/>
                <a:gd name="connsiteY4" fmla="*/ 30658 h 1737188"/>
                <a:gd name="connsiteX5" fmla="*/ 843833 w 2449942"/>
                <a:gd name="connsiteY5" fmla="*/ 123960 h 1737188"/>
                <a:gd name="connsiteX6" fmla="*/ 685751 w 2449942"/>
                <a:gd name="connsiteY6" fmla="*/ 271365 h 1737188"/>
                <a:gd name="connsiteX7" fmla="*/ 577669 w 2449942"/>
                <a:gd name="connsiteY7" fmla="*/ 464139 h 1737188"/>
                <a:gd name="connsiteX8" fmla="*/ 352630 w 2449942"/>
                <a:gd name="connsiteY8" fmla="*/ 533799 h 1737188"/>
                <a:gd name="connsiteX9" fmla="*/ 171421 w 2449942"/>
                <a:gd name="connsiteY9" fmla="*/ 673371 h 1737188"/>
                <a:gd name="connsiteX10" fmla="*/ 48946 w 2449942"/>
                <a:gd name="connsiteY10" fmla="*/ 866407 h 1737188"/>
                <a:gd name="connsiteX11" fmla="*/ 0 w 2449942"/>
                <a:gd name="connsiteY11" fmla="*/ 1096840 h 1737188"/>
                <a:gd name="connsiteX12" fmla="*/ 62326 w 2449942"/>
                <a:gd name="connsiteY12" fmla="*/ 1353492 h 1737188"/>
                <a:gd name="connsiteX13" fmla="*/ 212823 w 2449942"/>
                <a:gd name="connsiteY13" fmla="*/ 1559383 h 1737188"/>
                <a:gd name="connsiteX14" fmla="*/ 429376 w 2449942"/>
                <a:gd name="connsiteY14" fmla="*/ 1693934 h 1737188"/>
                <a:gd name="connsiteX15" fmla="*/ 690008 w 2449942"/>
                <a:gd name="connsiteY15" fmla="*/ 1736738 h 1737188"/>
                <a:gd name="connsiteX16" fmla="*/ 750670 w 2449942"/>
                <a:gd name="connsiteY16" fmla="*/ 1734172 h 1737188"/>
                <a:gd name="connsiteX17" fmla="*/ 1867878 w 2449942"/>
                <a:gd name="connsiteY17" fmla="*/ 1734172 h 1737188"/>
                <a:gd name="connsiteX18" fmla="*/ 1897314 w 2449942"/>
                <a:gd name="connsiteY18" fmla="*/ 1729680 h 1737188"/>
                <a:gd name="connsiteX19" fmla="*/ 2107961 w 2449942"/>
                <a:gd name="connsiteY19" fmla="*/ 1686877 h 1737188"/>
                <a:gd name="connsiteX20" fmla="*/ 2281461 w 2449942"/>
                <a:gd name="connsiteY20" fmla="*/ 1572236 h 1737188"/>
                <a:gd name="connsiteX21" fmla="*/ 2400983 w 2449942"/>
                <a:gd name="connsiteY21" fmla="*/ 1402202 h 1737188"/>
                <a:gd name="connsiteX22" fmla="*/ 2449942 w 2449942"/>
                <a:gd name="connsiteY22" fmla="*/ 1192845 h 1737188"/>
                <a:gd name="connsiteX23" fmla="*/ 2409455 w 2449942"/>
                <a:gd name="connsiteY23" fmla="*/ 1001486 h 1737188"/>
                <a:gd name="connsiteX24" fmla="*/ 2308305 w 2449942"/>
                <a:gd name="connsiteY24" fmla="*/ 840576 h 1737188"/>
                <a:gd name="connsiteX25" fmla="*/ 2158459 w 2449942"/>
                <a:gd name="connsiteY25" fmla="*/ 723620 h 1737188"/>
                <a:gd name="connsiteX26" fmla="*/ 1972244 w 2449942"/>
                <a:gd name="connsiteY26" fmla="*/ 663859 h 1737188"/>
                <a:gd name="connsiteX27" fmla="*/ 1907090 w 2449942"/>
                <a:gd name="connsiteY27" fmla="*/ 398471 h 1737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49942" h="1737188">
                  <a:moveTo>
                    <a:pt x="1907076" y="398485"/>
                  </a:moveTo>
                  <a:cubicBezTo>
                    <a:pt x="1868945" y="317524"/>
                    <a:pt x="1816991" y="246490"/>
                    <a:pt x="1751185" y="185398"/>
                  </a:cubicBezTo>
                  <a:cubicBezTo>
                    <a:pt x="1685379" y="124307"/>
                    <a:pt x="1610712" y="77746"/>
                    <a:pt x="1527172" y="45702"/>
                  </a:cubicBezTo>
                  <a:cubicBezTo>
                    <a:pt x="1440720" y="12633"/>
                    <a:pt x="1350885" y="-2494"/>
                    <a:pt x="1257666" y="334"/>
                  </a:cubicBezTo>
                  <a:cubicBezTo>
                    <a:pt x="1182958" y="-1039"/>
                    <a:pt x="1109956" y="9070"/>
                    <a:pt x="1038673" y="30658"/>
                  </a:cubicBezTo>
                  <a:cubicBezTo>
                    <a:pt x="969012" y="51817"/>
                    <a:pt x="904065" y="82918"/>
                    <a:pt x="843833" y="123960"/>
                  </a:cubicBezTo>
                  <a:cubicBezTo>
                    <a:pt x="783518" y="165085"/>
                    <a:pt x="730829" y="214225"/>
                    <a:pt x="685751" y="271365"/>
                  </a:cubicBezTo>
                  <a:cubicBezTo>
                    <a:pt x="639662" y="329878"/>
                    <a:pt x="603625" y="394145"/>
                    <a:pt x="577669" y="464139"/>
                  </a:cubicBezTo>
                  <a:cubicBezTo>
                    <a:pt x="498247" y="473734"/>
                    <a:pt x="423234" y="496959"/>
                    <a:pt x="352630" y="533799"/>
                  </a:cubicBezTo>
                  <a:cubicBezTo>
                    <a:pt x="284092" y="569531"/>
                    <a:pt x="223680" y="616050"/>
                    <a:pt x="171421" y="673371"/>
                  </a:cubicBezTo>
                  <a:cubicBezTo>
                    <a:pt x="119161" y="730608"/>
                    <a:pt x="78327" y="794944"/>
                    <a:pt x="48946" y="866407"/>
                  </a:cubicBezTo>
                  <a:cubicBezTo>
                    <a:pt x="18635" y="940006"/>
                    <a:pt x="2316" y="1016822"/>
                    <a:pt x="0" y="1096840"/>
                  </a:cubicBezTo>
                  <a:cubicBezTo>
                    <a:pt x="3508" y="1186980"/>
                    <a:pt x="24293" y="1272517"/>
                    <a:pt x="62326" y="1353492"/>
                  </a:cubicBezTo>
                  <a:cubicBezTo>
                    <a:pt x="99000" y="1431722"/>
                    <a:pt x="149166" y="1500343"/>
                    <a:pt x="212823" y="1559383"/>
                  </a:cubicBezTo>
                  <a:cubicBezTo>
                    <a:pt x="276397" y="1618408"/>
                    <a:pt x="348581" y="1663264"/>
                    <a:pt x="429376" y="1693934"/>
                  </a:cubicBezTo>
                  <a:cubicBezTo>
                    <a:pt x="513000" y="1725714"/>
                    <a:pt x="599882" y="1739982"/>
                    <a:pt x="690008" y="1736738"/>
                  </a:cubicBezTo>
                  <a:cubicBezTo>
                    <a:pt x="708852" y="1736738"/>
                    <a:pt x="729081" y="1735878"/>
                    <a:pt x="750670" y="1734172"/>
                  </a:cubicBezTo>
                  <a:lnTo>
                    <a:pt x="1867878" y="1734172"/>
                  </a:lnTo>
                  <a:cubicBezTo>
                    <a:pt x="1878166" y="1733909"/>
                    <a:pt x="1887969" y="1732412"/>
                    <a:pt x="1897314" y="1729680"/>
                  </a:cubicBezTo>
                  <a:cubicBezTo>
                    <a:pt x="1970566" y="1729167"/>
                    <a:pt x="2040782" y="1714899"/>
                    <a:pt x="2107961" y="1686877"/>
                  </a:cubicBezTo>
                  <a:cubicBezTo>
                    <a:pt x="2172907" y="1659714"/>
                    <a:pt x="2230741" y="1621500"/>
                    <a:pt x="2281461" y="1572236"/>
                  </a:cubicBezTo>
                  <a:cubicBezTo>
                    <a:pt x="2332098" y="1522972"/>
                    <a:pt x="2371934" y="1466289"/>
                    <a:pt x="2400983" y="1402202"/>
                  </a:cubicBezTo>
                  <a:cubicBezTo>
                    <a:pt x="2430974" y="1335883"/>
                    <a:pt x="2447294" y="1266097"/>
                    <a:pt x="2449942" y="1192845"/>
                  </a:cubicBezTo>
                  <a:cubicBezTo>
                    <a:pt x="2447973" y="1126443"/>
                    <a:pt x="2434482" y="1062661"/>
                    <a:pt x="2409455" y="1001486"/>
                  </a:cubicBezTo>
                  <a:cubicBezTo>
                    <a:pt x="2385204" y="942031"/>
                    <a:pt x="2351496" y="888385"/>
                    <a:pt x="2308305" y="840576"/>
                  </a:cubicBezTo>
                  <a:cubicBezTo>
                    <a:pt x="2265128" y="792767"/>
                    <a:pt x="2215170" y="753777"/>
                    <a:pt x="2158459" y="723620"/>
                  </a:cubicBezTo>
                  <a:cubicBezTo>
                    <a:pt x="2100196" y="692519"/>
                    <a:pt x="2038120" y="672594"/>
                    <a:pt x="1972244" y="663859"/>
                  </a:cubicBezTo>
                  <a:cubicBezTo>
                    <a:pt x="1968223" y="570640"/>
                    <a:pt x="1946496" y="482178"/>
                    <a:pt x="1907090" y="398471"/>
                  </a:cubicBezTo>
                  <a:close/>
                </a:path>
              </a:pathLst>
            </a:custGeom>
            <a:gradFill flip="none" rotWithShape="1">
              <a:gsLst>
                <a:gs pos="0">
                  <a:srgbClr val="0078D4"/>
                </a:gs>
                <a:gs pos="50000">
                  <a:srgbClr val="C03BC4"/>
                </a:gs>
                <a:gs pos="100000">
                  <a:srgbClr val="FFA38B"/>
                </a:gs>
              </a:gsLst>
              <a:lin ang="2700000" scaled="0"/>
              <a:tileRect/>
            </a:gradFill>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Segoe Sans Text Semibold"/>
                <a:cs typeface="Segoe Sans Text" pitchFamily="2" charset="0"/>
              </a:endParaRPr>
            </a:p>
          </p:txBody>
        </p:sp>
        <p:sp>
          <p:nvSpPr>
            <p:cNvPr id="29" name="Rectangle: Rounded Corners 28">
              <a:extLst>
                <a:ext uri="{FF2B5EF4-FFF2-40B4-BE49-F238E27FC236}">
                  <a16:creationId xmlns:a16="http://schemas.microsoft.com/office/drawing/2014/main" id="{ABD327B8-0FCE-5A48-A44E-C6C63D8F865D}"/>
                </a:ext>
              </a:extLst>
            </p:cNvPr>
            <p:cNvSpPr/>
            <p:nvPr/>
          </p:nvSpPr>
          <p:spPr bwMode="auto">
            <a:xfrm>
              <a:off x="6800957" y="3809016"/>
              <a:ext cx="1019491" cy="682926"/>
            </a:xfrm>
            <a:prstGeom prst="roundRect">
              <a:avLst>
                <a:gd name="adj" fmla="val 17596"/>
              </a:avLst>
            </a:prstGeom>
            <a:solidFill>
              <a:schemeClr val="bg1"/>
            </a:solidFill>
            <a:ln w="25400">
              <a:noFill/>
              <a:headEnd type="none" w="med" len="med"/>
              <a:tailEnd type="none" w="med" len="med"/>
            </a:ln>
            <a:effectLst>
              <a:outerShdw blurRad="381000" sx="105000" sy="105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146304" rIns="91440" bIns="146304"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a:ln>
                  <a:noFill/>
                </a:ln>
                <a:solidFill>
                  <a:schemeClr val="tx1"/>
                </a:solidFill>
                <a:effectLst/>
                <a:uLnTx/>
                <a:uFillTx/>
                <a:latin typeface="Segoe Sans Text Semibold" pitchFamily="2" charset="0"/>
                <a:ea typeface="Segoe UI" pitchFamily="34" charset="0"/>
                <a:cs typeface="Segoe Sans Text" pitchFamily="2" charset="0"/>
              </a:endParaRPr>
            </a:p>
          </p:txBody>
        </p:sp>
        <p:grpSp>
          <p:nvGrpSpPr>
            <p:cNvPr id="30" name="Group 29">
              <a:extLst>
                <a:ext uri="{FF2B5EF4-FFF2-40B4-BE49-F238E27FC236}">
                  <a16:creationId xmlns:a16="http://schemas.microsoft.com/office/drawing/2014/main" id="{A52EC6B3-E55F-FA34-5B09-4019D8157DEC}"/>
                </a:ext>
              </a:extLst>
            </p:cNvPr>
            <p:cNvGrpSpPr/>
            <p:nvPr/>
          </p:nvGrpSpPr>
          <p:grpSpPr>
            <a:xfrm>
              <a:off x="7088672" y="4855666"/>
              <a:ext cx="314550" cy="314550"/>
              <a:chOff x="6040117" y="5069470"/>
              <a:chExt cx="331912" cy="331912"/>
            </a:xfrm>
          </p:grpSpPr>
          <p:sp>
            <p:nvSpPr>
              <p:cNvPr id="85" name="Freeform: Shape 84">
                <a:extLst>
                  <a:ext uri="{FF2B5EF4-FFF2-40B4-BE49-F238E27FC236}">
                    <a16:creationId xmlns:a16="http://schemas.microsoft.com/office/drawing/2014/main" id="{A2C1909C-977D-7BCF-63B8-B141EF653049}"/>
                  </a:ext>
                </a:extLst>
              </p:cNvPr>
              <p:cNvSpPr/>
              <p:nvPr/>
            </p:nvSpPr>
            <p:spPr>
              <a:xfrm>
                <a:off x="6125708" y="5069470"/>
                <a:ext cx="158605" cy="20662"/>
              </a:xfrm>
              <a:custGeom>
                <a:avLst/>
                <a:gdLst>
                  <a:gd name="connsiteX0" fmla="*/ 0 w 158605"/>
                  <a:gd name="connsiteY0" fmla="*/ 20663 h 20662"/>
                  <a:gd name="connsiteX1" fmla="*/ 80365 w 158605"/>
                  <a:gd name="connsiteY1" fmla="*/ 0 h 20662"/>
                  <a:gd name="connsiteX2" fmla="*/ 158606 w 158605"/>
                  <a:gd name="connsiteY2" fmla="*/ 19519 h 20662"/>
                </a:gdLst>
                <a:ahLst/>
                <a:cxnLst>
                  <a:cxn ang="0">
                    <a:pos x="connsiteX0" y="connsiteY0"/>
                  </a:cxn>
                  <a:cxn ang="0">
                    <a:pos x="connsiteX1" y="connsiteY1"/>
                  </a:cxn>
                  <a:cxn ang="0">
                    <a:pos x="connsiteX2" y="connsiteY2"/>
                  </a:cxn>
                </a:cxnLst>
                <a:rect l="l" t="t" r="r" b="b"/>
                <a:pathLst>
                  <a:path w="158605" h="20662">
                    <a:moveTo>
                      <a:pt x="0" y="20663"/>
                    </a:moveTo>
                    <a:cubicBezTo>
                      <a:pt x="24175" y="6942"/>
                      <a:pt x="50555" y="0"/>
                      <a:pt x="80365" y="0"/>
                    </a:cubicBezTo>
                    <a:cubicBezTo>
                      <a:pt x="110175" y="0"/>
                      <a:pt x="135248" y="7105"/>
                      <a:pt x="158606" y="19519"/>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6" name="Freeform: Shape 85">
                <a:extLst>
                  <a:ext uri="{FF2B5EF4-FFF2-40B4-BE49-F238E27FC236}">
                    <a16:creationId xmlns:a16="http://schemas.microsoft.com/office/drawing/2014/main" id="{C70B77CE-81DC-945C-669C-292FE207A184}"/>
                  </a:ext>
                </a:extLst>
              </p:cNvPr>
              <p:cNvSpPr/>
              <p:nvPr/>
            </p:nvSpPr>
            <p:spPr>
              <a:xfrm>
                <a:off x="6040117" y="5150651"/>
                <a:ext cx="24501" cy="171673"/>
              </a:xfrm>
              <a:custGeom>
                <a:avLst/>
                <a:gdLst>
                  <a:gd name="connsiteX0" fmla="*/ 24501 w 24501"/>
                  <a:gd name="connsiteY0" fmla="*/ 171673 h 171673"/>
                  <a:gd name="connsiteX1" fmla="*/ 0 w 24501"/>
                  <a:gd name="connsiteY1" fmla="*/ 84775 h 171673"/>
                  <a:gd name="connsiteX2" fmla="*/ 23195 w 24501"/>
                  <a:gd name="connsiteY2" fmla="*/ 0 h 171673"/>
                </a:gdLst>
                <a:ahLst/>
                <a:cxnLst>
                  <a:cxn ang="0">
                    <a:pos x="connsiteX0" y="connsiteY0"/>
                  </a:cxn>
                  <a:cxn ang="0">
                    <a:pos x="connsiteX1" y="connsiteY1"/>
                  </a:cxn>
                  <a:cxn ang="0">
                    <a:pos x="connsiteX2" y="connsiteY2"/>
                  </a:cxn>
                </a:cxnLst>
                <a:rect l="l" t="t" r="r" b="b"/>
                <a:pathLst>
                  <a:path w="24501" h="171673">
                    <a:moveTo>
                      <a:pt x="24501" y="171673"/>
                    </a:moveTo>
                    <a:cubicBezTo>
                      <a:pt x="8249" y="146029"/>
                      <a:pt x="0" y="117362"/>
                      <a:pt x="0" y="84775"/>
                    </a:cubicBezTo>
                    <a:cubicBezTo>
                      <a:pt x="0" y="52188"/>
                      <a:pt x="8494" y="24828"/>
                      <a:pt x="23195" y="0"/>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7" name="Freeform: Shape 86">
                <a:extLst>
                  <a:ext uri="{FF2B5EF4-FFF2-40B4-BE49-F238E27FC236}">
                    <a16:creationId xmlns:a16="http://schemas.microsoft.com/office/drawing/2014/main" id="{BFBECE3E-58BC-32D1-FD6D-CBD25A3EEF2F}"/>
                  </a:ext>
                </a:extLst>
              </p:cNvPr>
              <p:cNvSpPr/>
              <p:nvPr/>
            </p:nvSpPr>
            <p:spPr>
              <a:xfrm>
                <a:off x="6129547" y="5382435"/>
                <a:ext cx="153542" cy="18947"/>
              </a:xfrm>
              <a:custGeom>
                <a:avLst/>
                <a:gdLst>
                  <a:gd name="connsiteX0" fmla="*/ 153542 w 153542"/>
                  <a:gd name="connsiteY0" fmla="*/ 0 h 18947"/>
                  <a:gd name="connsiteX1" fmla="*/ 76444 w 153542"/>
                  <a:gd name="connsiteY1" fmla="*/ 18948 h 18947"/>
                  <a:gd name="connsiteX2" fmla="*/ 0 w 153542"/>
                  <a:gd name="connsiteY2" fmla="*/ 327 h 18947"/>
                </a:gdLst>
                <a:ahLst/>
                <a:cxnLst>
                  <a:cxn ang="0">
                    <a:pos x="connsiteX0" y="connsiteY0"/>
                  </a:cxn>
                  <a:cxn ang="0">
                    <a:pos x="connsiteX1" y="connsiteY1"/>
                  </a:cxn>
                  <a:cxn ang="0">
                    <a:pos x="connsiteX2" y="connsiteY2"/>
                  </a:cxn>
                </a:cxnLst>
                <a:rect l="l" t="t" r="r" b="b"/>
                <a:pathLst>
                  <a:path w="153542" h="18947">
                    <a:moveTo>
                      <a:pt x="153542" y="0"/>
                    </a:moveTo>
                    <a:cubicBezTo>
                      <a:pt x="130511" y="12087"/>
                      <a:pt x="104294" y="18948"/>
                      <a:pt x="76444" y="18948"/>
                    </a:cubicBezTo>
                    <a:cubicBezTo>
                      <a:pt x="47124" y="18948"/>
                      <a:pt x="23848" y="13639"/>
                      <a:pt x="0" y="327"/>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8" name="Freeform: Shape 87">
                <a:extLst>
                  <a:ext uri="{FF2B5EF4-FFF2-40B4-BE49-F238E27FC236}">
                    <a16:creationId xmlns:a16="http://schemas.microsoft.com/office/drawing/2014/main" id="{9CB87236-CAF7-6E1C-2422-87FFC2E07201}"/>
                  </a:ext>
                </a:extLst>
              </p:cNvPr>
              <p:cNvSpPr/>
              <p:nvPr/>
            </p:nvSpPr>
            <p:spPr>
              <a:xfrm>
                <a:off x="6347528" y="5151468"/>
                <a:ext cx="24501" cy="170856"/>
              </a:xfrm>
              <a:custGeom>
                <a:avLst/>
                <a:gdLst>
                  <a:gd name="connsiteX0" fmla="*/ 1797 w 24501"/>
                  <a:gd name="connsiteY0" fmla="*/ 0 h 170856"/>
                  <a:gd name="connsiteX1" fmla="*/ 24501 w 24501"/>
                  <a:gd name="connsiteY1" fmla="*/ 83958 h 170856"/>
                  <a:gd name="connsiteX2" fmla="*/ 0 w 24501"/>
                  <a:gd name="connsiteY2" fmla="*/ 170857 h 170856"/>
                </a:gdLst>
                <a:ahLst/>
                <a:cxnLst>
                  <a:cxn ang="0">
                    <a:pos x="connsiteX0" y="connsiteY0"/>
                  </a:cxn>
                  <a:cxn ang="0">
                    <a:pos x="connsiteX1" y="connsiteY1"/>
                  </a:cxn>
                  <a:cxn ang="0">
                    <a:pos x="connsiteX2" y="connsiteY2"/>
                  </a:cxn>
                </a:cxnLst>
                <a:rect l="l" t="t" r="r" b="b"/>
                <a:pathLst>
                  <a:path w="24501" h="170856">
                    <a:moveTo>
                      <a:pt x="1797" y="0"/>
                    </a:moveTo>
                    <a:cubicBezTo>
                      <a:pt x="18376" y="25808"/>
                      <a:pt x="24501" y="50963"/>
                      <a:pt x="24501" y="83958"/>
                    </a:cubicBezTo>
                    <a:cubicBezTo>
                      <a:pt x="24501" y="116953"/>
                      <a:pt x="16498" y="145048"/>
                      <a:pt x="0" y="170857"/>
                    </a:cubicBezTo>
                  </a:path>
                </a:pathLst>
              </a:custGeom>
              <a:noFill/>
              <a:ln w="15875" cap="sq">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9" name="Freeform: Shape 88">
                <a:extLst>
                  <a:ext uri="{FF2B5EF4-FFF2-40B4-BE49-F238E27FC236}">
                    <a16:creationId xmlns:a16="http://schemas.microsoft.com/office/drawing/2014/main" id="{1108A00D-1645-561A-FF49-6C79DF8F79CD}"/>
                  </a:ext>
                </a:extLst>
              </p:cNvPr>
              <p:cNvSpPr/>
              <p:nvPr/>
            </p:nvSpPr>
            <p:spPr>
              <a:xfrm>
                <a:off x="6275821" y="5076085"/>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0" name="Freeform: Shape 89">
                <a:extLst>
                  <a:ext uri="{FF2B5EF4-FFF2-40B4-BE49-F238E27FC236}">
                    <a16:creationId xmlns:a16="http://schemas.microsoft.com/office/drawing/2014/main" id="{156C0109-8BA8-81AA-3D87-ED3115624BF5}"/>
                  </a:ext>
                </a:extLst>
              </p:cNvPr>
              <p:cNvSpPr/>
              <p:nvPr/>
            </p:nvSpPr>
            <p:spPr>
              <a:xfrm>
                <a:off x="6049754" y="5076085"/>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1" name="Freeform: Shape 90">
                <a:extLst>
                  <a:ext uri="{FF2B5EF4-FFF2-40B4-BE49-F238E27FC236}">
                    <a16:creationId xmlns:a16="http://schemas.microsoft.com/office/drawing/2014/main" id="{A83E9024-C895-AEC9-447C-BEF2BB6860CA}"/>
                  </a:ext>
                </a:extLst>
              </p:cNvPr>
              <p:cNvSpPr/>
              <p:nvPr/>
            </p:nvSpPr>
            <p:spPr>
              <a:xfrm>
                <a:off x="6275821" y="5314076"/>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2" name="Freeform: Shape 91">
                <a:extLst>
                  <a:ext uri="{FF2B5EF4-FFF2-40B4-BE49-F238E27FC236}">
                    <a16:creationId xmlns:a16="http://schemas.microsoft.com/office/drawing/2014/main" id="{B9C05270-7901-6519-DFC1-8CD33C80CE98}"/>
                  </a:ext>
                </a:extLst>
              </p:cNvPr>
              <p:cNvSpPr/>
              <p:nvPr/>
            </p:nvSpPr>
            <p:spPr>
              <a:xfrm>
                <a:off x="6049754" y="5314076"/>
                <a:ext cx="84121" cy="84121"/>
              </a:xfrm>
              <a:custGeom>
                <a:avLst/>
                <a:gdLst>
                  <a:gd name="connsiteX0" fmla="*/ 84122 w 84121"/>
                  <a:gd name="connsiteY0" fmla="*/ 42061 h 84121"/>
                  <a:gd name="connsiteX1" fmla="*/ 42061 w 84121"/>
                  <a:gd name="connsiteY1" fmla="*/ 84122 h 84121"/>
                  <a:gd name="connsiteX2" fmla="*/ 0 w 84121"/>
                  <a:gd name="connsiteY2" fmla="*/ 42061 h 84121"/>
                  <a:gd name="connsiteX3" fmla="*/ 42061 w 84121"/>
                  <a:gd name="connsiteY3" fmla="*/ 0 h 84121"/>
                  <a:gd name="connsiteX4" fmla="*/ 84122 w 84121"/>
                  <a:gd name="connsiteY4" fmla="*/ 42061 h 8412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121" h="84121">
                    <a:moveTo>
                      <a:pt x="84122" y="42061"/>
                    </a:moveTo>
                    <a:cubicBezTo>
                      <a:pt x="84122" y="65290"/>
                      <a:pt x="65290" y="84122"/>
                      <a:pt x="42061" y="84122"/>
                    </a:cubicBezTo>
                    <a:cubicBezTo>
                      <a:pt x="18831" y="84122"/>
                      <a:pt x="0" y="65290"/>
                      <a:pt x="0" y="42061"/>
                    </a:cubicBezTo>
                    <a:cubicBezTo>
                      <a:pt x="0" y="18831"/>
                      <a:pt x="18831" y="0"/>
                      <a:pt x="42061" y="0"/>
                    </a:cubicBezTo>
                    <a:cubicBezTo>
                      <a:pt x="65290" y="0"/>
                      <a:pt x="84122" y="18831"/>
                      <a:pt x="84122" y="42061"/>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nvGrpSpPr>
              <p:cNvPr id="93" name="Graphic 41">
                <a:extLst>
                  <a:ext uri="{FF2B5EF4-FFF2-40B4-BE49-F238E27FC236}">
                    <a16:creationId xmlns:a16="http://schemas.microsoft.com/office/drawing/2014/main" id="{5D067BBB-8981-FEC1-EC99-ACE15FE5AA80}"/>
                  </a:ext>
                </a:extLst>
              </p:cNvPr>
              <p:cNvGrpSpPr/>
              <p:nvPr/>
            </p:nvGrpSpPr>
            <p:grpSpPr>
              <a:xfrm>
                <a:off x="6125300" y="5146404"/>
                <a:ext cx="161464" cy="181310"/>
                <a:chOff x="6130445" y="5146404"/>
                <a:chExt cx="161464" cy="181310"/>
              </a:xfrm>
              <a:solidFill>
                <a:srgbClr val="000000"/>
              </a:solidFill>
            </p:grpSpPr>
            <p:sp>
              <p:nvSpPr>
                <p:cNvPr id="94" name="Freeform: Shape 93">
                  <a:extLst>
                    <a:ext uri="{FF2B5EF4-FFF2-40B4-BE49-F238E27FC236}">
                      <a16:creationId xmlns:a16="http://schemas.microsoft.com/office/drawing/2014/main" id="{1B9222B2-FCD7-B652-EED0-EFAA62FC58AA}"/>
                    </a:ext>
                  </a:extLst>
                </p:cNvPr>
                <p:cNvSpPr/>
                <p:nvPr/>
              </p:nvSpPr>
              <p:spPr>
                <a:xfrm>
                  <a:off x="6167687" y="5146404"/>
                  <a:ext cx="87061" cy="87061"/>
                </a:xfrm>
                <a:custGeom>
                  <a:avLst/>
                  <a:gdLst>
                    <a:gd name="connsiteX0" fmla="*/ 87062 w 87061"/>
                    <a:gd name="connsiteY0" fmla="*/ 43531 h 87061"/>
                    <a:gd name="connsiteX1" fmla="*/ 43531 w 87061"/>
                    <a:gd name="connsiteY1" fmla="*/ 87062 h 87061"/>
                    <a:gd name="connsiteX2" fmla="*/ 0 w 87061"/>
                    <a:gd name="connsiteY2" fmla="*/ 43531 h 87061"/>
                    <a:gd name="connsiteX3" fmla="*/ 43531 w 87061"/>
                    <a:gd name="connsiteY3" fmla="*/ 0 h 87061"/>
                    <a:gd name="connsiteX4" fmla="*/ 87062 w 87061"/>
                    <a:gd name="connsiteY4" fmla="*/ 43531 h 870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061" h="87061">
                      <a:moveTo>
                        <a:pt x="87062" y="43531"/>
                      </a:moveTo>
                      <a:cubicBezTo>
                        <a:pt x="87062" y="67572"/>
                        <a:pt x="67572" y="87062"/>
                        <a:pt x="43531" y="87062"/>
                      </a:cubicBezTo>
                      <a:cubicBezTo>
                        <a:pt x="19489" y="87062"/>
                        <a:pt x="0" y="67572"/>
                        <a:pt x="0" y="43531"/>
                      </a:cubicBezTo>
                      <a:cubicBezTo>
                        <a:pt x="0" y="19489"/>
                        <a:pt x="19489" y="0"/>
                        <a:pt x="43531" y="0"/>
                      </a:cubicBezTo>
                      <a:cubicBezTo>
                        <a:pt x="67572" y="0"/>
                        <a:pt x="87062" y="19489"/>
                        <a:pt x="87062" y="43531"/>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95" name="Freeform: Shape 94">
                  <a:extLst>
                    <a:ext uri="{FF2B5EF4-FFF2-40B4-BE49-F238E27FC236}">
                      <a16:creationId xmlns:a16="http://schemas.microsoft.com/office/drawing/2014/main" id="{60DBF01A-DA04-F28A-53F0-B5E041E0BBA3}"/>
                    </a:ext>
                  </a:extLst>
                </p:cNvPr>
                <p:cNvSpPr/>
                <p:nvPr/>
              </p:nvSpPr>
              <p:spPr>
                <a:xfrm>
                  <a:off x="6130445" y="5249392"/>
                  <a:ext cx="161464" cy="78322"/>
                </a:xfrm>
                <a:custGeom>
                  <a:avLst/>
                  <a:gdLst>
                    <a:gd name="connsiteX0" fmla="*/ 154522 w 161464"/>
                    <a:gd name="connsiteY0" fmla="*/ 48513 h 78322"/>
                    <a:gd name="connsiteX1" fmla="*/ 161464 w 161464"/>
                    <a:gd name="connsiteY1" fmla="*/ 29647 h 78322"/>
                    <a:gd name="connsiteX2" fmla="*/ 134186 w 161464"/>
                    <a:gd name="connsiteY2" fmla="*/ 245 h 78322"/>
                    <a:gd name="connsiteX3" fmla="*/ 134186 w 161464"/>
                    <a:gd name="connsiteY3" fmla="*/ 0 h 78322"/>
                    <a:gd name="connsiteX4" fmla="*/ 27605 w 161464"/>
                    <a:gd name="connsiteY4" fmla="*/ 0 h 78322"/>
                    <a:gd name="connsiteX5" fmla="*/ 27605 w 161464"/>
                    <a:gd name="connsiteY5" fmla="*/ 245 h 78322"/>
                    <a:gd name="connsiteX6" fmla="*/ 0 w 161464"/>
                    <a:gd name="connsiteY6" fmla="*/ 29647 h 78322"/>
                    <a:gd name="connsiteX7" fmla="*/ 6697 w 161464"/>
                    <a:gd name="connsiteY7" fmla="*/ 48186 h 78322"/>
                    <a:gd name="connsiteX8" fmla="*/ 6697 w 161464"/>
                    <a:gd name="connsiteY8" fmla="*/ 48349 h 78322"/>
                    <a:gd name="connsiteX9" fmla="*/ 80446 w 161464"/>
                    <a:gd name="connsiteY9" fmla="*/ 78323 h 78322"/>
                    <a:gd name="connsiteX10" fmla="*/ 151582 w 161464"/>
                    <a:gd name="connsiteY10" fmla="*/ 51616 h 78322"/>
                    <a:gd name="connsiteX11" fmla="*/ 153379 w 161464"/>
                    <a:gd name="connsiteY11" fmla="*/ 49901 h 78322"/>
                    <a:gd name="connsiteX12" fmla="*/ 154604 w 161464"/>
                    <a:gd name="connsiteY12" fmla="*/ 48595 h 78322"/>
                    <a:gd name="connsiteX13" fmla="*/ 154604 w 161464"/>
                    <a:gd name="connsiteY13" fmla="*/ 48431 h 783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1464" h="78322">
                      <a:moveTo>
                        <a:pt x="154522" y="48513"/>
                      </a:moveTo>
                      <a:cubicBezTo>
                        <a:pt x="158769" y="43368"/>
                        <a:pt x="161464" y="36834"/>
                        <a:pt x="161464" y="29647"/>
                      </a:cubicBezTo>
                      <a:cubicBezTo>
                        <a:pt x="161464" y="14047"/>
                        <a:pt x="149459" y="1470"/>
                        <a:pt x="134186" y="245"/>
                      </a:cubicBezTo>
                      <a:lnTo>
                        <a:pt x="134186" y="0"/>
                      </a:lnTo>
                      <a:lnTo>
                        <a:pt x="27605" y="0"/>
                      </a:lnTo>
                      <a:lnTo>
                        <a:pt x="27605" y="245"/>
                      </a:lnTo>
                      <a:cubicBezTo>
                        <a:pt x="12169" y="1388"/>
                        <a:pt x="0" y="14047"/>
                        <a:pt x="0" y="29647"/>
                      </a:cubicBezTo>
                      <a:cubicBezTo>
                        <a:pt x="0" y="36670"/>
                        <a:pt x="2532" y="43123"/>
                        <a:pt x="6697" y="48186"/>
                      </a:cubicBezTo>
                      <a:lnTo>
                        <a:pt x="6697" y="48349"/>
                      </a:lnTo>
                      <a:cubicBezTo>
                        <a:pt x="6697" y="48349"/>
                        <a:pt x="29075" y="78323"/>
                        <a:pt x="80446" y="78323"/>
                      </a:cubicBezTo>
                      <a:cubicBezTo>
                        <a:pt x="118914" y="78323"/>
                        <a:pt x="143497" y="59130"/>
                        <a:pt x="151582" y="51616"/>
                      </a:cubicBezTo>
                      <a:cubicBezTo>
                        <a:pt x="152236" y="51045"/>
                        <a:pt x="152807" y="50555"/>
                        <a:pt x="153379" y="49901"/>
                      </a:cubicBezTo>
                      <a:cubicBezTo>
                        <a:pt x="154196" y="49085"/>
                        <a:pt x="154604" y="48595"/>
                        <a:pt x="154604" y="48595"/>
                      </a:cubicBezTo>
                      <a:lnTo>
                        <a:pt x="154604" y="48431"/>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grpSp>
        <p:grpSp>
          <p:nvGrpSpPr>
            <p:cNvPr id="31" name="Group 30">
              <a:extLst>
                <a:ext uri="{FF2B5EF4-FFF2-40B4-BE49-F238E27FC236}">
                  <a16:creationId xmlns:a16="http://schemas.microsoft.com/office/drawing/2014/main" id="{C64EFA12-365B-7C47-707A-F9D4A5A75B4B}"/>
                </a:ext>
              </a:extLst>
            </p:cNvPr>
            <p:cNvGrpSpPr/>
            <p:nvPr/>
          </p:nvGrpSpPr>
          <p:grpSpPr>
            <a:xfrm>
              <a:off x="10071700" y="5577140"/>
              <a:ext cx="287453" cy="223361"/>
              <a:chOff x="9623033" y="5942098"/>
              <a:chExt cx="303320" cy="235690"/>
            </a:xfrm>
          </p:grpSpPr>
          <p:sp>
            <p:nvSpPr>
              <p:cNvPr id="82" name="Freeform: Shape 81">
                <a:extLst>
                  <a:ext uri="{FF2B5EF4-FFF2-40B4-BE49-F238E27FC236}">
                    <a16:creationId xmlns:a16="http://schemas.microsoft.com/office/drawing/2014/main" id="{49964319-2AD7-A66B-49C6-B53B6149CA24}"/>
                  </a:ext>
                </a:extLst>
              </p:cNvPr>
              <p:cNvSpPr/>
              <p:nvPr/>
            </p:nvSpPr>
            <p:spPr>
              <a:xfrm>
                <a:off x="9870985" y="5942098"/>
                <a:ext cx="55368" cy="235690"/>
              </a:xfrm>
              <a:custGeom>
                <a:avLst/>
                <a:gdLst>
                  <a:gd name="connsiteX0" fmla="*/ 27717 w 55368"/>
                  <a:gd name="connsiteY0" fmla="*/ 0 h 235690"/>
                  <a:gd name="connsiteX1" fmla="*/ 55368 w 55368"/>
                  <a:gd name="connsiteY1" fmla="*/ 27652 h 235690"/>
                  <a:gd name="connsiteX2" fmla="*/ 55368 w 55368"/>
                  <a:gd name="connsiteY2" fmla="*/ 208039 h 235690"/>
                  <a:gd name="connsiteX3" fmla="*/ 27717 w 55368"/>
                  <a:gd name="connsiteY3" fmla="*/ 235690 h 235690"/>
                  <a:gd name="connsiteX4" fmla="*/ 27652 w 55368"/>
                  <a:gd name="connsiteY4" fmla="*/ 235690 h 235690"/>
                  <a:gd name="connsiteX5" fmla="*/ 0 w 55368"/>
                  <a:gd name="connsiteY5" fmla="*/ 208039 h 235690"/>
                  <a:gd name="connsiteX6" fmla="*/ 0 w 55368"/>
                  <a:gd name="connsiteY6" fmla="*/ 27652 h 235690"/>
                  <a:gd name="connsiteX7" fmla="*/ 27652 w 55368"/>
                  <a:gd name="connsiteY7" fmla="*/ 0 h 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368" h="235690">
                    <a:moveTo>
                      <a:pt x="27717" y="0"/>
                    </a:moveTo>
                    <a:cubicBezTo>
                      <a:pt x="42988" y="0"/>
                      <a:pt x="55368" y="12380"/>
                      <a:pt x="55368" y="27652"/>
                    </a:cubicBezTo>
                    <a:lnTo>
                      <a:pt x="55368" y="208039"/>
                    </a:lnTo>
                    <a:cubicBezTo>
                      <a:pt x="55368" y="223310"/>
                      <a:pt x="42988" y="235690"/>
                      <a:pt x="27717" y="235690"/>
                    </a:cubicBezTo>
                    <a:lnTo>
                      <a:pt x="27652" y="235690"/>
                    </a:lnTo>
                    <a:cubicBezTo>
                      <a:pt x="12380" y="235690"/>
                      <a:pt x="0" y="223310"/>
                      <a:pt x="0" y="208039"/>
                    </a:cubicBezTo>
                    <a:lnTo>
                      <a:pt x="0" y="27652"/>
                    </a:lnTo>
                    <a:cubicBezTo>
                      <a:pt x="0" y="12380"/>
                      <a:pt x="12380" y="0"/>
                      <a:pt x="27652"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3" name="Freeform: Shape 82">
                <a:extLst>
                  <a:ext uri="{FF2B5EF4-FFF2-40B4-BE49-F238E27FC236}">
                    <a16:creationId xmlns:a16="http://schemas.microsoft.com/office/drawing/2014/main" id="{171DAEC8-1C8F-B23F-72C8-BD7993BA72C5}"/>
                  </a:ext>
                </a:extLst>
              </p:cNvPr>
              <p:cNvSpPr/>
              <p:nvPr/>
            </p:nvSpPr>
            <p:spPr>
              <a:xfrm>
                <a:off x="9623033" y="5942098"/>
                <a:ext cx="57390" cy="235690"/>
              </a:xfrm>
              <a:custGeom>
                <a:avLst/>
                <a:gdLst>
                  <a:gd name="connsiteX0" fmla="*/ 28695 w 57390"/>
                  <a:gd name="connsiteY0" fmla="*/ 0 h 235690"/>
                  <a:gd name="connsiteX1" fmla="*/ 57390 w 57390"/>
                  <a:gd name="connsiteY1" fmla="*/ 28695 h 235690"/>
                  <a:gd name="connsiteX2" fmla="*/ 57390 w 57390"/>
                  <a:gd name="connsiteY2" fmla="*/ 206995 h 235690"/>
                  <a:gd name="connsiteX3" fmla="*/ 28695 w 57390"/>
                  <a:gd name="connsiteY3" fmla="*/ 235690 h 235690"/>
                  <a:gd name="connsiteX4" fmla="*/ 28695 w 57390"/>
                  <a:gd name="connsiteY4" fmla="*/ 235690 h 235690"/>
                  <a:gd name="connsiteX5" fmla="*/ 0 w 57390"/>
                  <a:gd name="connsiteY5" fmla="*/ 206995 h 235690"/>
                  <a:gd name="connsiteX6" fmla="*/ 0 w 57390"/>
                  <a:gd name="connsiteY6" fmla="*/ 28695 h 235690"/>
                  <a:gd name="connsiteX7" fmla="*/ 28695 w 57390"/>
                  <a:gd name="connsiteY7" fmla="*/ 0 h 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390" h="235690">
                    <a:moveTo>
                      <a:pt x="28695" y="0"/>
                    </a:moveTo>
                    <a:cubicBezTo>
                      <a:pt x="44543" y="0"/>
                      <a:pt x="57390" y="12847"/>
                      <a:pt x="57390" y="28695"/>
                    </a:cubicBezTo>
                    <a:lnTo>
                      <a:pt x="57390" y="206995"/>
                    </a:lnTo>
                    <a:cubicBezTo>
                      <a:pt x="57390" y="222843"/>
                      <a:pt x="44543" y="235690"/>
                      <a:pt x="28695" y="235690"/>
                    </a:cubicBezTo>
                    <a:lnTo>
                      <a:pt x="28695" y="235690"/>
                    </a:lnTo>
                    <a:cubicBezTo>
                      <a:pt x="12847" y="235690"/>
                      <a:pt x="0" y="222843"/>
                      <a:pt x="0" y="206995"/>
                    </a:cubicBezTo>
                    <a:lnTo>
                      <a:pt x="0" y="28695"/>
                    </a:lnTo>
                    <a:cubicBezTo>
                      <a:pt x="0" y="12847"/>
                      <a:pt x="12847" y="0"/>
                      <a:pt x="2869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4" name="Freeform: Shape 83">
                <a:extLst>
                  <a:ext uri="{FF2B5EF4-FFF2-40B4-BE49-F238E27FC236}">
                    <a16:creationId xmlns:a16="http://schemas.microsoft.com/office/drawing/2014/main" id="{4FCF3455-9F59-3F17-A538-D02215356B99}"/>
                  </a:ext>
                </a:extLst>
              </p:cNvPr>
              <p:cNvSpPr/>
              <p:nvPr/>
            </p:nvSpPr>
            <p:spPr>
              <a:xfrm>
                <a:off x="9680358" y="5979271"/>
                <a:ext cx="190626" cy="161279"/>
              </a:xfrm>
              <a:custGeom>
                <a:avLst/>
                <a:gdLst>
                  <a:gd name="connsiteX0" fmla="*/ 0 w 190626"/>
                  <a:gd name="connsiteY0" fmla="*/ 0 h 161279"/>
                  <a:gd name="connsiteX1" fmla="*/ 190627 w 190626"/>
                  <a:gd name="connsiteY1" fmla="*/ 0 h 161279"/>
                  <a:gd name="connsiteX2" fmla="*/ 190627 w 190626"/>
                  <a:gd name="connsiteY2" fmla="*/ 161279 h 161279"/>
                  <a:gd name="connsiteX3" fmla="*/ 0 w 190626"/>
                  <a:gd name="connsiteY3" fmla="*/ 161279 h 161279"/>
                </a:gdLst>
                <a:ahLst/>
                <a:cxnLst>
                  <a:cxn ang="0">
                    <a:pos x="connsiteX0" y="connsiteY0"/>
                  </a:cxn>
                  <a:cxn ang="0">
                    <a:pos x="connsiteX1" y="connsiteY1"/>
                  </a:cxn>
                  <a:cxn ang="0">
                    <a:pos x="connsiteX2" y="connsiteY2"/>
                  </a:cxn>
                  <a:cxn ang="0">
                    <a:pos x="connsiteX3" y="connsiteY3"/>
                  </a:cxn>
                </a:cxnLst>
                <a:rect l="l" t="t" r="r" b="b"/>
                <a:pathLst>
                  <a:path w="190626" h="161279">
                    <a:moveTo>
                      <a:pt x="0" y="0"/>
                    </a:moveTo>
                    <a:lnTo>
                      <a:pt x="190627" y="0"/>
                    </a:lnTo>
                    <a:lnTo>
                      <a:pt x="190627" y="161279"/>
                    </a:lnTo>
                    <a:lnTo>
                      <a:pt x="0" y="161279"/>
                    </a:ln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grpSp>
          <p:nvGrpSpPr>
            <p:cNvPr id="32" name="Group 31">
              <a:extLst>
                <a:ext uri="{FF2B5EF4-FFF2-40B4-BE49-F238E27FC236}">
                  <a16:creationId xmlns:a16="http://schemas.microsoft.com/office/drawing/2014/main" id="{81F542B7-E200-4BC1-A452-A3EFA4E211A2}"/>
                </a:ext>
              </a:extLst>
            </p:cNvPr>
            <p:cNvGrpSpPr/>
            <p:nvPr/>
          </p:nvGrpSpPr>
          <p:grpSpPr>
            <a:xfrm>
              <a:off x="7152116" y="4157055"/>
              <a:ext cx="317210" cy="225847"/>
              <a:chOff x="7929721" y="4175578"/>
              <a:chExt cx="483488" cy="344233"/>
            </a:xfrm>
          </p:grpSpPr>
          <p:sp>
            <p:nvSpPr>
              <p:cNvPr id="75" name="Freeform: Shape 74">
                <a:extLst>
                  <a:ext uri="{FF2B5EF4-FFF2-40B4-BE49-F238E27FC236}">
                    <a16:creationId xmlns:a16="http://schemas.microsoft.com/office/drawing/2014/main" id="{E5D7996F-A902-0B7F-1E66-081EEC3A99E5}"/>
                  </a:ext>
                </a:extLst>
              </p:cNvPr>
              <p:cNvSpPr/>
              <p:nvPr/>
            </p:nvSpPr>
            <p:spPr>
              <a:xfrm>
                <a:off x="7929721" y="4175578"/>
                <a:ext cx="483488" cy="344233"/>
              </a:xfrm>
              <a:custGeom>
                <a:avLst/>
                <a:gdLst>
                  <a:gd name="connsiteX0" fmla="*/ 426339 w 483488"/>
                  <a:gd name="connsiteY0" fmla="*/ 0 h 344233"/>
                  <a:gd name="connsiteX1" fmla="*/ 483489 w 483488"/>
                  <a:gd name="connsiteY1" fmla="*/ 57150 h 344233"/>
                  <a:gd name="connsiteX2" fmla="*/ 483489 w 483488"/>
                  <a:gd name="connsiteY2" fmla="*/ 287084 h 344233"/>
                  <a:gd name="connsiteX3" fmla="*/ 426339 w 483488"/>
                  <a:gd name="connsiteY3" fmla="*/ 344234 h 344233"/>
                  <a:gd name="connsiteX4" fmla="*/ 57150 w 483488"/>
                  <a:gd name="connsiteY4" fmla="*/ 344234 h 344233"/>
                  <a:gd name="connsiteX5" fmla="*/ 0 w 483488"/>
                  <a:gd name="connsiteY5" fmla="*/ 287084 h 344233"/>
                  <a:gd name="connsiteX6" fmla="*/ 0 w 483488"/>
                  <a:gd name="connsiteY6" fmla="*/ 57150 h 344233"/>
                  <a:gd name="connsiteX7" fmla="*/ 57150 w 483488"/>
                  <a:gd name="connsiteY7" fmla="*/ 0 h 3442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488" h="344233">
                    <a:moveTo>
                      <a:pt x="426339" y="0"/>
                    </a:moveTo>
                    <a:cubicBezTo>
                      <a:pt x="457902" y="0"/>
                      <a:pt x="483489" y="25587"/>
                      <a:pt x="483489" y="57150"/>
                    </a:cubicBezTo>
                    <a:lnTo>
                      <a:pt x="483489" y="287084"/>
                    </a:lnTo>
                    <a:cubicBezTo>
                      <a:pt x="483489" y="318647"/>
                      <a:pt x="457902" y="344234"/>
                      <a:pt x="426339" y="344234"/>
                    </a:cubicBezTo>
                    <a:lnTo>
                      <a:pt x="57150" y="344234"/>
                    </a:lnTo>
                    <a:cubicBezTo>
                      <a:pt x="25587" y="344234"/>
                      <a:pt x="0" y="318647"/>
                      <a:pt x="0" y="287084"/>
                    </a:cubicBezTo>
                    <a:lnTo>
                      <a:pt x="0" y="57150"/>
                    </a:lnTo>
                    <a:cubicBezTo>
                      <a:pt x="0" y="25587"/>
                      <a:pt x="25587" y="0"/>
                      <a:pt x="57150"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6" name="Freeform: Shape 75">
                <a:extLst>
                  <a:ext uri="{FF2B5EF4-FFF2-40B4-BE49-F238E27FC236}">
                    <a16:creationId xmlns:a16="http://schemas.microsoft.com/office/drawing/2014/main" id="{6E777630-C583-7920-5918-36589C1401E0}"/>
                  </a:ext>
                </a:extLst>
              </p:cNvPr>
              <p:cNvSpPr/>
              <p:nvPr/>
            </p:nvSpPr>
            <p:spPr>
              <a:xfrm>
                <a:off x="8021923" y="4245682"/>
                <a:ext cx="9525" cy="213741"/>
              </a:xfrm>
              <a:custGeom>
                <a:avLst/>
                <a:gdLst>
                  <a:gd name="connsiteX0" fmla="*/ 0 w 9525"/>
                  <a:gd name="connsiteY0" fmla="*/ 0 h 213741"/>
                  <a:gd name="connsiteX1" fmla="*/ 0 w 9525"/>
                  <a:gd name="connsiteY1" fmla="*/ 213741 h 213741"/>
                </a:gdLst>
                <a:ahLst/>
                <a:cxnLst>
                  <a:cxn ang="0">
                    <a:pos x="connsiteX0" y="connsiteY0"/>
                  </a:cxn>
                  <a:cxn ang="0">
                    <a:pos x="connsiteX1" y="connsiteY1"/>
                  </a:cxn>
                </a:cxnLst>
                <a:rect l="l" t="t" r="r" b="b"/>
                <a:pathLst>
                  <a:path w="9525" h="213741">
                    <a:moveTo>
                      <a:pt x="0" y="0"/>
                    </a:moveTo>
                    <a:lnTo>
                      <a:pt x="0" y="213741"/>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7" name="Freeform: Shape 76">
                <a:extLst>
                  <a:ext uri="{FF2B5EF4-FFF2-40B4-BE49-F238E27FC236}">
                    <a16:creationId xmlns:a16="http://schemas.microsoft.com/office/drawing/2014/main" id="{F421E831-01FD-302F-C75F-13485BD85176}"/>
                  </a:ext>
                </a:extLst>
              </p:cNvPr>
              <p:cNvSpPr/>
              <p:nvPr/>
            </p:nvSpPr>
            <p:spPr>
              <a:xfrm>
                <a:off x="8270621" y="4263018"/>
                <a:ext cx="43624" cy="43529"/>
              </a:xfrm>
              <a:custGeom>
                <a:avLst/>
                <a:gdLst>
                  <a:gd name="connsiteX0" fmla="*/ 43625 w 43624"/>
                  <a:gd name="connsiteY0" fmla="*/ 0 h 43529"/>
                  <a:gd name="connsiteX1" fmla="*/ 0 w 43624"/>
                  <a:gd name="connsiteY1" fmla="*/ 43529 h 43529"/>
                </a:gdLst>
                <a:ahLst/>
                <a:cxnLst>
                  <a:cxn ang="0">
                    <a:pos x="connsiteX0" y="connsiteY0"/>
                  </a:cxn>
                  <a:cxn ang="0">
                    <a:pos x="connsiteX1" y="connsiteY1"/>
                  </a:cxn>
                </a:cxnLst>
                <a:rect l="l" t="t" r="r" b="b"/>
                <a:pathLst>
                  <a:path w="43624" h="43529">
                    <a:moveTo>
                      <a:pt x="43625" y="0"/>
                    </a:moveTo>
                    <a:lnTo>
                      <a:pt x="0" y="43529"/>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8" name="Freeform: Shape 77">
                <a:extLst>
                  <a:ext uri="{FF2B5EF4-FFF2-40B4-BE49-F238E27FC236}">
                    <a16:creationId xmlns:a16="http://schemas.microsoft.com/office/drawing/2014/main" id="{47C8DE9F-4AFA-BEB0-39CC-0CB75AEFB521}"/>
                  </a:ext>
                </a:extLst>
              </p:cNvPr>
              <p:cNvSpPr/>
              <p:nvPr/>
            </p:nvSpPr>
            <p:spPr>
              <a:xfrm>
                <a:off x="8135080" y="4392177"/>
                <a:ext cx="49911" cy="49911"/>
              </a:xfrm>
              <a:custGeom>
                <a:avLst/>
                <a:gdLst>
                  <a:gd name="connsiteX0" fmla="*/ 49911 w 49911"/>
                  <a:gd name="connsiteY0" fmla="*/ 0 h 49911"/>
                  <a:gd name="connsiteX1" fmla="*/ 0 w 49911"/>
                  <a:gd name="connsiteY1" fmla="*/ 49911 h 49911"/>
                </a:gdLst>
                <a:ahLst/>
                <a:cxnLst>
                  <a:cxn ang="0">
                    <a:pos x="connsiteX0" y="connsiteY0"/>
                  </a:cxn>
                  <a:cxn ang="0">
                    <a:pos x="connsiteX1" y="connsiteY1"/>
                  </a:cxn>
                </a:cxnLst>
                <a:rect l="l" t="t" r="r" b="b"/>
                <a:pathLst>
                  <a:path w="49911" h="49911">
                    <a:moveTo>
                      <a:pt x="49911" y="0"/>
                    </a:moveTo>
                    <a:lnTo>
                      <a:pt x="0" y="49911"/>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9" name="Freeform: Shape 78">
                <a:extLst>
                  <a:ext uri="{FF2B5EF4-FFF2-40B4-BE49-F238E27FC236}">
                    <a16:creationId xmlns:a16="http://schemas.microsoft.com/office/drawing/2014/main" id="{82F80B1F-179F-B0D0-8EB8-461BD490A8C8}"/>
                  </a:ext>
                </a:extLst>
              </p:cNvPr>
              <p:cNvSpPr/>
              <p:nvPr/>
            </p:nvSpPr>
            <p:spPr>
              <a:xfrm>
                <a:off x="8263096" y="4391034"/>
                <a:ext cx="51530" cy="51530"/>
              </a:xfrm>
              <a:custGeom>
                <a:avLst/>
                <a:gdLst>
                  <a:gd name="connsiteX0" fmla="*/ 51530 w 51530"/>
                  <a:gd name="connsiteY0" fmla="*/ 51530 h 51530"/>
                  <a:gd name="connsiteX1" fmla="*/ 0 w 51530"/>
                  <a:gd name="connsiteY1" fmla="*/ 0 h 51530"/>
                </a:gdLst>
                <a:ahLst/>
                <a:cxnLst>
                  <a:cxn ang="0">
                    <a:pos x="connsiteX0" y="connsiteY0"/>
                  </a:cxn>
                  <a:cxn ang="0">
                    <a:pos x="connsiteX1" y="connsiteY1"/>
                  </a:cxn>
                </a:cxnLst>
                <a:rect l="l" t="t" r="r" b="b"/>
                <a:pathLst>
                  <a:path w="51530" h="51530">
                    <a:moveTo>
                      <a:pt x="51530" y="51530"/>
                    </a:moveTo>
                    <a:lnTo>
                      <a:pt x="0" y="0"/>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0" name="Freeform: Shape 79">
                <a:extLst>
                  <a:ext uri="{FF2B5EF4-FFF2-40B4-BE49-F238E27FC236}">
                    <a16:creationId xmlns:a16="http://schemas.microsoft.com/office/drawing/2014/main" id="{0021DD56-E75A-4E79-849A-569A2595E8D0}"/>
                  </a:ext>
                </a:extLst>
              </p:cNvPr>
              <p:cNvSpPr/>
              <p:nvPr/>
            </p:nvSpPr>
            <p:spPr>
              <a:xfrm>
                <a:off x="8134699" y="4262541"/>
                <a:ext cx="47244" cy="47339"/>
              </a:xfrm>
              <a:custGeom>
                <a:avLst/>
                <a:gdLst>
                  <a:gd name="connsiteX0" fmla="*/ 47244 w 47244"/>
                  <a:gd name="connsiteY0" fmla="*/ 47339 h 47339"/>
                  <a:gd name="connsiteX1" fmla="*/ 0 w 47244"/>
                  <a:gd name="connsiteY1" fmla="*/ 0 h 47339"/>
                </a:gdLst>
                <a:ahLst/>
                <a:cxnLst>
                  <a:cxn ang="0">
                    <a:pos x="connsiteX0" y="connsiteY0"/>
                  </a:cxn>
                  <a:cxn ang="0">
                    <a:pos x="connsiteX1" y="connsiteY1"/>
                  </a:cxn>
                </a:cxnLst>
                <a:rect l="l" t="t" r="r" b="b"/>
                <a:pathLst>
                  <a:path w="47244" h="47339">
                    <a:moveTo>
                      <a:pt x="47244" y="47339"/>
                    </a:moveTo>
                    <a:lnTo>
                      <a:pt x="0" y="0"/>
                    </a:lnTo>
                  </a:path>
                </a:pathLst>
              </a:custGeom>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81" name="Freeform: Shape 80">
                <a:extLst>
                  <a:ext uri="{FF2B5EF4-FFF2-40B4-BE49-F238E27FC236}">
                    <a16:creationId xmlns:a16="http://schemas.microsoft.com/office/drawing/2014/main" id="{53CF87EF-3BBA-3249-C8CB-4A3F7A3D8447}"/>
                  </a:ext>
                </a:extLst>
              </p:cNvPr>
              <p:cNvSpPr/>
              <p:nvPr/>
            </p:nvSpPr>
            <p:spPr>
              <a:xfrm>
                <a:off x="8167656" y="4292164"/>
                <a:ext cx="113919" cy="113919"/>
              </a:xfrm>
              <a:custGeom>
                <a:avLst/>
                <a:gdLst>
                  <a:gd name="connsiteX0" fmla="*/ 113919 w 113919"/>
                  <a:gd name="connsiteY0" fmla="*/ 56960 h 113919"/>
                  <a:gd name="connsiteX1" fmla="*/ 56960 w 113919"/>
                  <a:gd name="connsiteY1" fmla="*/ 113919 h 113919"/>
                  <a:gd name="connsiteX2" fmla="*/ 0 w 113919"/>
                  <a:gd name="connsiteY2" fmla="*/ 56960 h 113919"/>
                  <a:gd name="connsiteX3" fmla="*/ 56960 w 113919"/>
                  <a:gd name="connsiteY3" fmla="*/ 0 h 113919"/>
                  <a:gd name="connsiteX4" fmla="*/ 113919 w 113919"/>
                  <a:gd name="connsiteY4" fmla="*/ 56960 h 11391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919" h="113919">
                    <a:moveTo>
                      <a:pt x="113919" y="56960"/>
                    </a:moveTo>
                    <a:cubicBezTo>
                      <a:pt x="113919" y="88417"/>
                      <a:pt x="88417" y="113919"/>
                      <a:pt x="56960" y="113919"/>
                    </a:cubicBezTo>
                    <a:cubicBezTo>
                      <a:pt x="25502" y="113919"/>
                      <a:pt x="0" y="88417"/>
                      <a:pt x="0" y="56960"/>
                    </a:cubicBezTo>
                    <a:cubicBezTo>
                      <a:pt x="0" y="25502"/>
                      <a:pt x="25502" y="0"/>
                      <a:pt x="56960" y="0"/>
                    </a:cubicBezTo>
                    <a:cubicBezTo>
                      <a:pt x="88417" y="0"/>
                      <a:pt x="113919" y="25502"/>
                      <a:pt x="113919" y="56960"/>
                    </a:cubicBezTo>
                    <a:close/>
                  </a:path>
                </a:pathLst>
              </a:custGeom>
              <a:noFill/>
              <a:ln w="15875" cap="rnd">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grpSp>
          <p:nvGrpSpPr>
            <p:cNvPr id="33" name="Group 32">
              <a:extLst>
                <a:ext uri="{FF2B5EF4-FFF2-40B4-BE49-F238E27FC236}">
                  <a16:creationId xmlns:a16="http://schemas.microsoft.com/office/drawing/2014/main" id="{58423141-5675-C6D4-9E77-7397B10E710A}"/>
                </a:ext>
              </a:extLst>
            </p:cNvPr>
            <p:cNvGrpSpPr/>
            <p:nvPr/>
          </p:nvGrpSpPr>
          <p:grpSpPr>
            <a:xfrm>
              <a:off x="8229836" y="3208053"/>
              <a:ext cx="701394" cy="148022"/>
              <a:chOff x="8536284" y="3830814"/>
              <a:chExt cx="1045749" cy="220694"/>
            </a:xfrm>
          </p:grpSpPr>
          <p:sp>
            <p:nvSpPr>
              <p:cNvPr id="71" name="Freeform: Shape 70">
                <a:extLst>
                  <a:ext uri="{FF2B5EF4-FFF2-40B4-BE49-F238E27FC236}">
                    <a16:creationId xmlns:a16="http://schemas.microsoft.com/office/drawing/2014/main" id="{5C5424C6-7E3E-9CE7-AED3-2F546401C604}"/>
                  </a:ext>
                </a:extLst>
              </p:cNvPr>
              <p:cNvSpPr/>
              <p:nvPr/>
            </p:nvSpPr>
            <p:spPr>
              <a:xfrm>
                <a:off x="8536284" y="3830814"/>
                <a:ext cx="1045749" cy="220694"/>
              </a:xfrm>
              <a:custGeom>
                <a:avLst/>
                <a:gdLst>
                  <a:gd name="connsiteX0" fmla="*/ 998125 w 1045749"/>
                  <a:gd name="connsiteY0" fmla="*/ 0 h 220694"/>
                  <a:gd name="connsiteX1" fmla="*/ 1045750 w 1045749"/>
                  <a:gd name="connsiteY1" fmla="*/ 47625 h 220694"/>
                  <a:gd name="connsiteX2" fmla="*/ 1045750 w 1045749"/>
                  <a:gd name="connsiteY2" fmla="*/ 173069 h 220694"/>
                  <a:gd name="connsiteX3" fmla="*/ 998125 w 1045749"/>
                  <a:gd name="connsiteY3" fmla="*/ 220694 h 220694"/>
                  <a:gd name="connsiteX4" fmla="*/ 47625 w 1045749"/>
                  <a:gd name="connsiteY4" fmla="*/ 220694 h 220694"/>
                  <a:gd name="connsiteX5" fmla="*/ 0 w 1045749"/>
                  <a:gd name="connsiteY5" fmla="*/ 173069 h 220694"/>
                  <a:gd name="connsiteX6" fmla="*/ 0 w 1045749"/>
                  <a:gd name="connsiteY6" fmla="*/ 47625 h 220694"/>
                  <a:gd name="connsiteX7" fmla="*/ 47625 w 1045749"/>
                  <a:gd name="connsiteY7" fmla="*/ 0 h 2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45749" h="220694">
                    <a:moveTo>
                      <a:pt x="998125" y="0"/>
                    </a:moveTo>
                    <a:cubicBezTo>
                      <a:pt x="1024427" y="0"/>
                      <a:pt x="1045750" y="21322"/>
                      <a:pt x="1045750" y="47625"/>
                    </a:cubicBezTo>
                    <a:lnTo>
                      <a:pt x="1045750" y="173069"/>
                    </a:lnTo>
                    <a:cubicBezTo>
                      <a:pt x="1045750" y="199372"/>
                      <a:pt x="1024427" y="220694"/>
                      <a:pt x="998125" y="220694"/>
                    </a:cubicBezTo>
                    <a:lnTo>
                      <a:pt x="47625" y="220694"/>
                    </a:lnTo>
                    <a:cubicBezTo>
                      <a:pt x="21322" y="220694"/>
                      <a:pt x="0" y="199372"/>
                      <a:pt x="0" y="173069"/>
                    </a:cubicBezTo>
                    <a:lnTo>
                      <a:pt x="0" y="47625"/>
                    </a:lnTo>
                    <a:cubicBezTo>
                      <a:pt x="0" y="21322"/>
                      <a:pt x="21322" y="0"/>
                      <a:pt x="4762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2" name="Freeform: Shape 71">
                <a:extLst>
                  <a:ext uri="{FF2B5EF4-FFF2-40B4-BE49-F238E27FC236}">
                    <a16:creationId xmlns:a16="http://schemas.microsoft.com/office/drawing/2014/main" id="{76D51F17-BE74-A922-30FF-6E848FDB9739}"/>
                  </a:ext>
                </a:extLst>
              </p:cNvPr>
              <p:cNvSpPr/>
              <p:nvPr/>
            </p:nvSpPr>
            <p:spPr>
              <a:xfrm>
                <a:off x="8956718"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3" name="Freeform: Shape 72">
                <a:extLst>
                  <a:ext uri="{FF2B5EF4-FFF2-40B4-BE49-F238E27FC236}">
                    <a16:creationId xmlns:a16="http://schemas.microsoft.com/office/drawing/2014/main" id="{1F622922-9FA0-7631-9FE6-05B70C6D1283}"/>
                  </a:ext>
                </a:extLst>
              </p:cNvPr>
              <p:cNvSpPr/>
              <p:nvPr/>
            </p:nvSpPr>
            <p:spPr>
              <a:xfrm>
                <a:off x="8659823"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4" name="Freeform: Shape 73">
                <a:extLst>
                  <a:ext uri="{FF2B5EF4-FFF2-40B4-BE49-F238E27FC236}">
                    <a16:creationId xmlns:a16="http://schemas.microsoft.com/office/drawing/2014/main" id="{C88725B2-FFAA-53AA-6B1A-26521291E6AA}"/>
                  </a:ext>
                </a:extLst>
              </p:cNvPr>
              <p:cNvSpPr/>
              <p:nvPr/>
            </p:nvSpPr>
            <p:spPr>
              <a:xfrm>
                <a:off x="9254945" y="3889964"/>
                <a:ext cx="207549" cy="92011"/>
              </a:xfrm>
              <a:custGeom>
                <a:avLst/>
                <a:gdLst>
                  <a:gd name="connsiteX0" fmla="*/ 0 w 207549"/>
                  <a:gd name="connsiteY0" fmla="*/ 0 h 92011"/>
                  <a:gd name="connsiteX1" fmla="*/ 207550 w 207549"/>
                  <a:gd name="connsiteY1" fmla="*/ 0 h 92011"/>
                  <a:gd name="connsiteX2" fmla="*/ 207550 w 207549"/>
                  <a:gd name="connsiteY2" fmla="*/ 92012 h 92011"/>
                  <a:gd name="connsiteX3" fmla="*/ 0 w 207549"/>
                  <a:gd name="connsiteY3" fmla="*/ 92012 h 92011"/>
                </a:gdLst>
                <a:ahLst/>
                <a:cxnLst>
                  <a:cxn ang="0">
                    <a:pos x="connsiteX0" y="connsiteY0"/>
                  </a:cxn>
                  <a:cxn ang="0">
                    <a:pos x="connsiteX1" y="connsiteY1"/>
                  </a:cxn>
                  <a:cxn ang="0">
                    <a:pos x="connsiteX2" y="connsiteY2"/>
                  </a:cxn>
                  <a:cxn ang="0">
                    <a:pos x="connsiteX3" y="connsiteY3"/>
                  </a:cxn>
                </a:cxnLst>
                <a:rect l="l" t="t" r="r" b="b"/>
                <a:pathLst>
                  <a:path w="207549" h="92011">
                    <a:moveTo>
                      <a:pt x="0" y="0"/>
                    </a:moveTo>
                    <a:lnTo>
                      <a:pt x="207550" y="0"/>
                    </a:lnTo>
                    <a:lnTo>
                      <a:pt x="207550" y="92012"/>
                    </a:lnTo>
                    <a:lnTo>
                      <a:pt x="0" y="92012"/>
                    </a:ln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grpSp>
          <p:nvGrpSpPr>
            <p:cNvPr id="34" name="Group 33">
              <a:extLst>
                <a:ext uri="{FF2B5EF4-FFF2-40B4-BE49-F238E27FC236}">
                  <a16:creationId xmlns:a16="http://schemas.microsoft.com/office/drawing/2014/main" id="{7EDEBF82-0445-ED3F-17E1-F1A50AFC3E79}"/>
                </a:ext>
              </a:extLst>
            </p:cNvPr>
            <p:cNvGrpSpPr/>
            <p:nvPr/>
          </p:nvGrpSpPr>
          <p:grpSpPr>
            <a:xfrm>
              <a:off x="10378504" y="3190102"/>
              <a:ext cx="363606" cy="165973"/>
              <a:chOff x="10072232" y="3839921"/>
              <a:chExt cx="483488" cy="220694"/>
            </a:xfrm>
          </p:grpSpPr>
          <p:sp>
            <p:nvSpPr>
              <p:cNvPr id="68" name="Freeform: Shape 67">
                <a:extLst>
                  <a:ext uri="{FF2B5EF4-FFF2-40B4-BE49-F238E27FC236}">
                    <a16:creationId xmlns:a16="http://schemas.microsoft.com/office/drawing/2014/main" id="{6B134284-F431-7959-24E8-C9738AF9644A}"/>
                  </a:ext>
                </a:extLst>
              </p:cNvPr>
              <p:cNvSpPr/>
              <p:nvPr/>
            </p:nvSpPr>
            <p:spPr>
              <a:xfrm>
                <a:off x="10072232" y="3839921"/>
                <a:ext cx="483488" cy="220694"/>
              </a:xfrm>
              <a:custGeom>
                <a:avLst/>
                <a:gdLst>
                  <a:gd name="connsiteX0" fmla="*/ 435864 w 483488"/>
                  <a:gd name="connsiteY0" fmla="*/ 0 h 220694"/>
                  <a:gd name="connsiteX1" fmla="*/ 483489 w 483488"/>
                  <a:gd name="connsiteY1" fmla="*/ 47625 h 220694"/>
                  <a:gd name="connsiteX2" fmla="*/ 483489 w 483488"/>
                  <a:gd name="connsiteY2" fmla="*/ 173069 h 220694"/>
                  <a:gd name="connsiteX3" fmla="*/ 435864 w 483488"/>
                  <a:gd name="connsiteY3" fmla="*/ 220694 h 220694"/>
                  <a:gd name="connsiteX4" fmla="*/ 47625 w 483488"/>
                  <a:gd name="connsiteY4" fmla="*/ 220694 h 220694"/>
                  <a:gd name="connsiteX5" fmla="*/ 0 w 483488"/>
                  <a:gd name="connsiteY5" fmla="*/ 173069 h 220694"/>
                  <a:gd name="connsiteX6" fmla="*/ 0 w 483488"/>
                  <a:gd name="connsiteY6" fmla="*/ 47625 h 220694"/>
                  <a:gd name="connsiteX7" fmla="*/ 47625 w 483488"/>
                  <a:gd name="connsiteY7" fmla="*/ 0 h 220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3488" h="220694">
                    <a:moveTo>
                      <a:pt x="435864" y="0"/>
                    </a:moveTo>
                    <a:cubicBezTo>
                      <a:pt x="462167" y="0"/>
                      <a:pt x="483489" y="21322"/>
                      <a:pt x="483489" y="47625"/>
                    </a:cubicBezTo>
                    <a:lnTo>
                      <a:pt x="483489" y="173069"/>
                    </a:lnTo>
                    <a:cubicBezTo>
                      <a:pt x="483489" y="199372"/>
                      <a:pt x="462167" y="220694"/>
                      <a:pt x="435864" y="220694"/>
                    </a:cubicBezTo>
                    <a:lnTo>
                      <a:pt x="47625" y="220694"/>
                    </a:lnTo>
                    <a:cubicBezTo>
                      <a:pt x="21322" y="220694"/>
                      <a:pt x="0" y="199372"/>
                      <a:pt x="0" y="173069"/>
                    </a:cubicBezTo>
                    <a:lnTo>
                      <a:pt x="0" y="47625"/>
                    </a:lnTo>
                    <a:cubicBezTo>
                      <a:pt x="0" y="21322"/>
                      <a:pt x="21322" y="0"/>
                      <a:pt x="47625" y="0"/>
                    </a:cubicBezTo>
                    <a:close/>
                  </a:path>
                </a:pathLst>
              </a:custGeom>
              <a:noFill/>
              <a:ln w="15875" cap="flat">
                <a:solidFill>
                  <a:srgbClr val="000000"/>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69" name="Freeform: Shape 68">
                <a:extLst>
                  <a:ext uri="{FF2B5EF4-FFF2-40B4-BE49-F238E27FC236}">
                    <a16:creationId xmlns:a16="http://schemas.microsoft.com/office/drawing/2014/main" id="{71BD8EBE-753E-3A34-992B-8D255561DF2C}"/>
                  </a:ext>
                </a:extLst>
              </p:cNvPr>
              <p:cNvSpPr/>
              <p:nvPr/>
            </p:nvSpPr>
            <p:spPr>
              <a:xfrm>
                <a:off x="10441135" y="3882022"/>
                <a:ext cx="63055" cy="63055"/>
              </a:xfrm>
              <a:custGeom>
                <a:avLst/>
                <a:gdLst>
                  <a:gd name="connsiteX0" fmla="*/ 63056 w 63055"/>
                  <a:gd name="connsiteY0" fmla="*/ 31528 h 63055"/>
                  <a:gd name="connsiteX1" fmla="*/ 31528 w 63055"/>
                  <a:gd name="connsiteY1" fmla="*/ 63056 h 63055"/>
                  <a:gd name="connsiteX2" fmla="*/ 0 w 63055"/>
                  <a:gd name="connsiteY2" fmla="*/ 31528 h 63055"/>
                  <a:gd name="connsiteX3" fmla="*/ 31528 w 63055"/>
                  <a:gd name="connsiteY3" fmla="*/ 0 h 63055"/>
                  <a:gd name="connsiteX4" fmla="*/ 63056 w 63055"/>
                  <a:gd name="connsiteY4" fmla="*/ 31528 h 63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55" h="63055">
                    <a:moveTo>
                      <a:pt x="63056" y="31528"/>
                    </a:moveTo>
                    <a:cubicBezTo>
                      <a:pt x="63056" y="48940"/>
                      <a:pt x="48940" y="63056"/>
                      <a:pt x="31528" y="63056"/>
                    </a:cubicBezTo>
                    <a:cubicBezTo>
                      <a:pt x="14115" y="63056"/>
                      <a:pt x="0" y="48940"/>
                      <a:pt x="0" y="31528"/>
                    </a:cubicBezTo>
                    <a:cubicBezTo>
                      <a:pt x="0" y="14115"/>
                      <a:pt x="14115" y="0"/>
                      <a:pt x="31528" y="0"/>
                    </a:cubicBezTo>
                    <a:cubicBezTo>
                      <a:pt x="48940" y="0"/>
                      <a:pt x="63056" y="14115"/>
                      <a:pt x="63056" y="31528"/>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sp>
            <p:nvSpPr>
              <p:cNvPr id="70" name="Freeform: Shape 69">
                <a:extLst>
                  <a:ext uri="{FF2B5EF4-FFF2-40B4-BE49-F238E27FC236}">
                    <a16:creationId xmlns:a16="http://schemas.microsoft.com/office/drawing/2014/main" id="{6DADF885-D4AB-CA2C-4ECA-9E915654DA80}"/>
                  </a:ext>
                </a:extLst>
              </p:cNvPr>
              <p:cNvSpPr/>
              <p:nvPr/>
            </p:nvSpPr>
            <p:spPr>
              <a:xfrm>
                <a:off x="10338646" y="3882022"/>
                <a:ext cx="63055" cy="63055"/>
              </a:xfrm>
              <a:custGeom>
                <a:avLst/>
                <a:gdLst>
                  <a:gd name="connsiteX0" fmla="*/ 63055 w 63055"/>
                  <a:gd name="connsiteY0" fmla="*/ 31528 h 63055"/>
                  <a:gd name="connsiteX1" fmla="*/ 31528 w 63055"/>
                  <a:gd name="connsiteY1" fmla="*/ 63056 h 63055"/>
                  <a:gd name="connsiteX2" fmla="*/ 0 w 63055"/>
                  <a:gd name="connsiteY2" fmla="*/ 31528 h 63055"/>
                  <a:gd name="connsiteX3" fmla="*/ 31528 w 63055"/>
                  <a:gd name="connsiteY3" fmla="*/ 0 h 63055"/>
                  <a:gd name="connsiteX4" fmla="*/ 63055 w 63055"/>
                  <a:gd name="connsiteY4" fmla="*/ 31528 h 63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055" h="63055">
                    <a:moveTo>
                      <a:pt x="63055" y="31528"/>
                    </a:moveTo>
                    <a:cubicBezTo>
                      <a:pt x="63055" y="48940"/>
                      <a:pt x="48940" y="63056"/>
                      <a:pt x="31528" y="63056"/>
                    </a:cubicBezTo>
                    <a:cubicBezTo>
                      <a:pt x="14115" y="63056"/>
                      <a:pt x="0" y="48940"/>
                      <a:pt x="0" y="31528"/>
                    </a:cubicBezTo>
                    <a:cubicBezTo>
                      <a:pt x="0" y="14115"/>
                      <a:pt x="14115" y="0"/>
                      <a:pt x="31528" y="0"/>
                    </a:cubicBezTo>
                    <a:cubicBezTo>
                      <a:pt x="48940" y="0"/>
                      <a:pt x="63055" y="14115"/>
                      <a:pt x="63055" y="31528"/>
                    </a:cubicBezTo>
                    <a:close/>
                  </a:path>
                </a:pathLst>
              </a:custGeom>
              <a:solidFill>
                <a:srgbClr val="000000"/>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effectLst/>
                  <a:uLnTx/>
                  <a:uFillTx/>
                  <a:latin typeface="Segoe Sans Text" pitchFamily="2" charset="0"/>
                  <a:ea typeface="+mn-ea"/>
                  <a:cs typeface="+mn-cs"/>
                </a:endParaRPr>
              </a:p>
            </p:txBody>
          </p:sp>
        </p:grpSp>
        <p:sp>
          <p:nvSpPr>
            <p:cNvPr id="35" name="TextBox 34">
              <a:extLst>
                <a:ext uri="{FF2B5EF4-FFF2-40B4-BE49-F238E27FC236}">
                  <a16:creationId xmlns:a16="http://schemas.microsoft.com/office/drawing/2014/main" id="{BEA3249E-8FB9-806C-0069-2D037B9887B8}"/>
                </a:ext>
              </a:extLst>
            </p:cNvPr>
            <p:cNvSpPr txBox="1"/>
            <p:nvPr/>
          </p:nvSpPr>
          <p:spPr>
            <a:xfrm>
              <a:off x="6971091" y="1358746"/>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Cache</a:t>
              </a:r>
            </a:p>
          </p:txBody>
        </p:sp>
        <p:sp>
          <p:nvSpPr>
            <p:cNvPr id="36" name="TextBox 35">
              <a:extLst>
                <a:ext uri="{FF2B5EF4-FFF2-40B4-BE49-F238E27FC236}">
                  <a16:creationId xmlns:a16="http://schemas.microsoft.com/office/drawing/2014/main" id="{93C0279C-55E1-9D26-A8FE-E1F023B979C4}"/>
                </a:ext>
              </a:extLst>
            </p:cNvPr>
            <p:cNvSpPr txBox="1"/>
            <p:nvPr/>
          </p:nvSpPr>
          <p:spPr>
            <a:xfrm>
              <a:off x="5093560" y="2563295"/>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End user</a:t>
              </a:r>
            </a:p>
          </p:txBody>
        </p:sp>
        <p:sp>
          <p:nvSpPr>
            <p:cNvPr id="37" name="TextBox 36">
              <a:extLst>
                <a:ext uri="{FF2B5EF4-FFF2-40B4-BE49-F238E27FC236}">
                  <a16:creationId xmlns:a16="http://schemas.microsoft.com/office/drawing/2014/main" id="{BD08DD58-2DB6-A63B-A4B6-61D94FCC2BD3}"/>
                </a:ext>
              </a:extLst>
            </p:cNvPr>
            <p:cNvSpPr txBox="1"/>
            <p:nvPr/>
          </p:nvSpPr>
          <p:spPr>
            <a:xfrm>
              <a:off x="5513058" y="3448760"/>
              <a:ext cx="868692" cy="369332"/>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Third-party</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API</a:t>
              </a:r>
            </a:p>
          </p:txBody>
        </p:sp>
        <p:sp>
          <p:nvSpPr>
            <p:cNvPr id="38" name="TextBox 37">
              <a:extLst>
                <a:ext uri="{FF2B5EF4-FFF2-40B4-BE49-F238E27FC236}">
                  <a16:creationId xmlns:a16="http://schemas.microsoft.com/office/drawing/2014/main" id="{B703FFD2-EC5A-95AF-E96E-7F6D44FCCED4}"/>
                </a:ext>
              </a:extLst>
            </p:cNvPr>
            <p:cNvSpPr txBox="1"/>
            <p:nvPr/>
          </p:nvSpPr>
          <p:spPr>
            <a:xfrm>
              <a:off x="7415238" y="4919877"/>
              <a:ext cx="95042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Governance</a:t>
              </a:r>
            </a:p>
          </p:txBody>
        </p:sp>
        <p:sp>
          <p:nvSpPr>
            <p:cNvPr id="39" name="TextBox 38">
              <a:extLst>
                <a:ext uri="{FF2B5EF4-FFF2-40B4-BE49-F238E27FC236}">
                  <a16:creationId xmlns:a16="http://schemas.microsoft.com/office/drawing/2014/main" id="{EBF361C5-F134-13DE-28A1-A4EC6F3AE096}"/>
                </a:ext>
              </a:extLst>
            </p:cNvPr>
            <p:cNvSpPr txBox="1"/>
            <p:nvPr/>
          </p:nvSpPr>
          <p:spPr>
            <a:xfrm>
              <a:off x="6995001" y="2585019"/>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Compute</a:t>
              </a:r>
            </a:p>
          </p:txBody>
        </p:sp>
        <p:sp>
          <p:nvSpPr>
            <p:cNvPr id="40" name="TextBox 39">
              <a:extLst>
                <a:ext uri="{FF2B5EF4-FFF2-40B4-BE49-F238E27FC236}">
                  <a16:creationId xmlns:a16="http://schemas.microsoft.com/office/drawing/2014/main" id="{D8CBE9C4-3DF6-1E76-4433-0A8F82008D9E}"/>
                </a:ext>
              </a:extLst>
            </p:cNvPr>
            <p:cNvSpPr txBox="1"/>
            <p:nvPr/>
          </p:nvSpPr>
          <p:spPr>
            <a:xfrm>
              <a:off x="6971090" y="3925534"/>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Vault</a:t>
              </a:r>
            </a:p>
          </p:txBody>
        </p:sp>
        <p:sp>
          <p:nvSpPr>
            <p:cNvPr id="41" name="TextBox 40">
              <a:extLst>
                <a:ext uri="{FF2B5EF4-FFF2-40B4-BE49-F238E27FC236}">
                  <a16:creationId xmlns:a16="http://schemas.microsoft.com/office/drawing/2014/main" id="{AE2B3C90-AE37-0958-2A46-DAD9A506C947}"/>
                </a:ext>
              </a:extLst>
            </p:cNvPr>
            <p:cNvSpPr txBox="1"/>
            <p:nvPr/>
          </p:nvSpPr>
          <p:spPr>
            <a:xfrm>
              <a:off x="8480630" y="2336733"/>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Database</a:t>
              </a:r>
            </a:p>
          </p:txBody>
        </p:sp>
        <p:sp>
          <p:nvSpPr>
            <p:cNvPr id="42" name="TextBox 41">
              <a:extLst>
                <a:ext uri="{FF2B5EF4-FFF2-40B4-BE49-F238E27FC236}">
                  <a16:creationId xmlns:a16="http://schemas.microsoft.com/office/drawing/2014/main" id="{0FAE88B0-0C1F-163A-EC52-E2A5C8E421DA}"/>
                </a:ext>
              </a:extLst>
            </p:cNvPr>
            <p:cNvSpPr txBox="1"/>
            <p:nvPr/>
          </p:nvSpPr>
          <p:spPr>
            <a:xfrm>
              <a:off x="10007846" y="2336733"/>
              <a:ext cx="677436"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Compute</a:t>
              </a:r>
            </a:p>
          </p:txBody>
        </p:sp>
        <p:sp>
          <p:nvSpPr>
            <p:cNvPr id="43" name="TextBox 42">
              <a:extLst>
                <a:ext uri="{FF2B5EF4-FFF2-40B4-BE49-F238E27FC236}">
                  <a16:creationId xmlns:a16="http://schemas.microsoft.com/office/drawing/2014/main" id="{4963EA15-2787-6951-B4B9-57B3986D9B11}"/>
                </a:ext>
              </a:extLst>
            </p:cNvPr>
            <p:cNvSpPr txBox="1"/>
            <p:nvPr/>
          </p:nvSpPr>
          <p:spPr>
            <a:xfrm>
              <a:off x="9030989" y="3136612"/>
              <a:ext cx="730876"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Message bus</a:t>
              </a:r>
            </a:p>
          </p:txBody>
        </p:sp>
        <p:sp>
          <p:nvSpPr>
            <p:cNvPr id="44" name="TextBox 43">
              <a:extLst>
                <a:ext uri="{FF2B5EF4-FFF2-40B4-BE49-F238E27FC236}">
                  <a16:creationId xmlns:a16="http://schemas.microsoft.com/office/drawing/2014/main" id="{12B0CDC2-50CE-1042-F091-839BD4A44DC3}"/>
                </a:ext>
              </a:extLst>
            </p:cNvPr>
            <p:cNvSpPr txBox="1"/>
            <p:nvPr/>
          </p:nvSpPr>
          <p:spPr>
            <a:xfrm>
              <a:off x="10864285" y="3134432"/>
              <a:ext cx="635045"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File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storage</a:t>
              </a:r>
            </a:p>
          </p:txBody>
        </p:sp>
        <p:sp>
          <p:nvSpPr>
            <p:cNvPr id="45" name="TextBox 44">
              <a:extLst>
                <a:ext uri="{FF2B5EF4-FFF2-40B4-BE49-F238E27FC236}">
                  <a16:creationId xmlns:a16="http://schemas.microsoft.com/office/drawing/2014/main" id="{C08A0528-1502-F460-65BE-4AA36697F74E}"/>
                </a:ext>
              </a:extLst>
            </p:cNvPr>
            <p:cNvSpPr txBox="1"/>
            <p:nvPr/>
          </p:nvSpPr>
          <p:spPr>
            <a:xfrm>
              <a:off x="9036433" y="4820203"/>
              <a:ext cx="950427"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Identity provider</a:t>
              </a:r>
            </a:p>
          </p:txBody>
        </p:sp>
        <p:sp>
          <p:nvSpPr>
            <p:cNvPr id="46" name="TextBox 45">
              <a:extLst>
                <a:ext uri="{FF2B5EF4-FFF2-40B4-BE49-F238E27FC236}">
                  <a16:creationId xmlns:a16="http://schemas.microsoft.com/office/drawing/2014/main" id="{58DCC437-035B-34B7-4BDC-D139D251B507}"/>
                </a:ext>
              </a:extLst>
            </p:cNvPr>
            <p:cNvSpPr txBox="1"/>
            <p:nvPr/>
          </p:nvSpPr>
          <p:spPr>
            <a:xfrm>
              <a:off x="10470484" y="4919877"/>
              <a:ext cx="950427" cy="184666"/>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Monitoring</a:t>
              </a:r>
            </a:p>
          </p:txBody>
        </p:sp>
        <p:sp>
          <p:nvSpPr>
            <p:cNvPr id="47" name="TextBox 46">
              <a:extLst>
                <a:ext uri="{FF2B5EF4-FFF2-40B4-BE49-F238E27FC236}">
                  <a16:creationId xmlns:a16="http://schemas.microsoft.com/office/drawing/2014/main" id="{88837D64-2321-FF4B-5257-7D01DB07FD18}"/>
                </a:ext>
              </a:extLst>
            </p:cNvPr>
            <p:cNvSpPr txBox="1"/>
            <p:nvPr/>
          </p:nvSpPr>
          <p:spPr>
            <a:xfrm>
              <a:off x="7535045" y="5495031"/>
              <a:ext cx="897212"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Developer/ Ops</a:t>
              </a:r>
            </a:p>
          </p:txBody>
        </p:sp>
        <p:sp>
          <p:nvSpPr>
            <p:cNvPr id="48" name="TextBox 47">
              <a:extLst>
                <a:ext uri="{FF2B5EF4-FFF2-40B4-BE49-F238E27FC236}">
                  <a16:creationId xmlns:a16="http://schemas.microsoft.com/office/drawing/2014/main" id="{A4F51F4B-29C3-29A6-9DA0-1C6160F20DE2}"/>
                </a:ext>
              </a:extLst>
            </p:cNvPr>
            <p:cNvSpPr txBox="1"/>
            <p:nvPr/>
          </p:nvSpPr>
          <p:spPr>
            <a:xfrm>
              <a:off x="9108527" y="5497632"/>
              <a:ext cx="702963"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Code hosting</a:t>
              </a:r>
            </a:p>
          </p:txBody>
        </p:sp>
        <p:sp>
          <p:nvSpPr>
            <p:cNvPr id="49" name="TextBox 48">
              <a:extLst>
                <a:ext uri="{FF2B5EF4-FFF2-40B4-BE49-F238E27FC236}">
                  <a16:creationId xmlns:a16="http://schemas.microsoft.com/office/drawing/2014/main" id="{72D6CA1C-01A5-67FA-72A6-C362E748E48B}"/>
                </a:ext>
              </a:extLst>
            </p:cNvPr>
            <p:cNvSpPr txBox="1"/>
            <p:nvPr/>
          </p:nvSpPr>
          <p:spPr>
            <a:xfrm>
              <a:off x="10453130" y="5495029"/>
              <a:ext cx="967780" cy="369332"/>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effectLst/>
                  <a:uLnTx/>
                  <a:uFillTx/>
                  <a:latin typeface="+mj-lt"/>
                  <a:ea typeface="+mn-ea"/>
                  <a:cs typeface="+mn-cs"/>
                </a:rPr>
                <a:t>Deployment pipelines</a:t>
              </a:r>
            </a:p>
          </p:txBody>
        </p:sp>
        <p:cxnSp>
          <p:nvCxnSpPr>
            <p:cNvPr id="50" name="Straight Arrow Connector 49">
              <a:extLst>
                <a:ext uri="{FF2B5EF4-FFF2-40B4-BE49-F238E27FC236}">
                  <a16:creationId xmlns:a16="http://schemas.microsoft.com/office/drawing/2014/main" id="{3354DBDC-EDEC-F27D-3DCB-B265522E6422}"/>
                </a:ext>
              </a:extLst>
            </p:cNvPr>
            <p:cNvCxnSpPr>
              <a:cxnSpLocks/>
            </p:cNvCxnSpPr>
            <p:nvPr/>
          </p:nvCxnSpPr>
          <p:spPr>
            <a:xfrm rot="5400000">
              <a:off x="7196840" y="3653506"/>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75AB1A91-E17D-F6E0-5FF7-592DAE24B480}"/>
                </a:ext>
              </a:extLst>
            </p:cNvPr>
            <p:cNvCxnSpPr>
              <a:cxnSpLocks/>
            </p:cNvCxnSpPr>
            <p:nvPr/>
          </p:nvCxnSpPr>
          <p:spPr>
            <a:xfrm rot="16200000" flipV="1">
              <a:off x="7201071" y="2091599"/>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84116BE4-D9CE-FAB7-94C2-8A5472B950E9}"/>
                </a:ext>
              </a:extLst>
            </p:cNvPr>
            <p:cNvCxnSpPr>
              <a:cxnSpLocks/>
            </p:cNvCxnSpPr>
            <p:nvPr/>
          </p:nvCxnSpPr>
          <p:spPr>
            <a:xfrm>
              <a:off x="7820446" y="2439098"/>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F665379D-FA6B-0DA8-5EA0-26635F1BFB74}"/>
                </a:ext>
              </a:extLst>
            </p:cNvPr>
            <p:cNvCxnSpPr>
              <a:cxnSpLocks/>
            </p:cNvCxnSpPr>
            <p:nvPr/>
          </p:nvCxnSpPr>
          <p:spPr>
            <a:xfrm flipH="1">
              <a:off x="9336349" y="2434050"/>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05E0B4E1-055E-C5B8-960C-C78BD7C8AF65}"/>
                </a:ext>
              </a:extLst>
            </p:cNvPr>
            <p:cNvCxnSpPr>
              <a:cxnSpLocks/>
            </p:cNvCxnSpPr>
            <p:nvPr/>
          </p:nvCxnSpPr>
          <p:spPr>
            <a:xfrm>
              <a:off x="7820446" y="3295608"/>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5" name="Straight Arrow Connector 54">
              <a:extLst>
                <a:ext uri="{FF2B5EF4-FFF2-40B4-BE49-F238E27FC236}">
                  <a16:creationId xmlns:a16="http://schemas.microsoft.com/office/drawing/2014/main" id="{81D9AC0A-8C23-96FB-FE4D-1A2B1E004567}"/>
                </a:ext>
              </a:extLst>
            </p:cNvPr>
            <p:cNvCxnSpPr>
              <a:cxnSpLocks/>
            </p:cNvCxnSpPr>
            <p:nvPr/>
          </p:nvCxnSpPr>
          <p:spPr>
            <a:xfrm rot="5400000">
              <a:off x="9643399" y="2836815"/>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7AB12A97-D8BB-ED54-5C57-1B26C80153C9}"/>
                </a:ext>
              </a:extLst>
            </p:cNvPr>
            <p:cNvCxnSpPr>
              <a:cxnSpLocks/>
            </p:cNvCxnSpPr>
            <p:nvPr/>
          </p:nvCxnSpPr>
          <p:spPr>
            <a:xfrm rot="5400000">
              <a:off x="10548160" y="2836815"/>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224C62DF-C912-81F8-1F3F-6051D4D82593}"/>
                </a:ext>
              </a:extLst>
            </p:cNvPr>
            <p:cNvCxnSpPr>
              <a:cxnSpLocks/>
            </p:cNvCxnSpPr>
            <p:nvPr/>
          </p:nvCxnSpPr>
          <p:spPr>
            <a:xfrm>
              <a:off x="5662676" y="2439097"/>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BCCA9955-6027-749A-5C00-1D74B86D5FB3}"/>
                </a:ext>
              </a:extLst>
            </p:cNvPr>
            <p:cNvCxnSpPr>
              <a:cxnSpLocks/>
            </p:cNvCxnSpPr>
            <p:nvPr/>
          </p:nvCxnSpPr>
          <p:spPr>
            <a:xfrm>
              <a:off x="6418374" y="2439097"/>
              <a:ext cx="326065"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28F72329-4814-C106-1F79-98FF4BA6A7F4}"/>
                </a:ext>
              </a:extLst>
            </p:cNvPr>
            <p:cNvCxnSpPr>
              <a:cxnSpLocks/>
            </p:cNvCxnSpPr>
            <p:nvPr/>
          </p:nvCxnSpPr>
          <p:spPr>
            <a:xfrm flipH="1">
              <a:off x="6218486" y="3295608"/>
              <a:ext cx="584535" cy="3777"/>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04773534-2940-B8DA-733F-8A202584F091}"/>
                </a:ext>
              </a:extLst>
            </p:cNvPr>
            <p:cNvCxnSpPr>
              <a:cxnSpLocks/>
            </p:cNvCxnSpPr>
            <p:nvPr/>
          </p:nvCxnSpPr>
          <p:spPr>
            <a:xfrm>
              <a:off x="8388363" y="5679084"/>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18962CA1-9C63-2838-80B3-7DFCA1CD9AE4}"/>
                </a:ext>
              </a:extLst>
            </p:cNvPr>
            <p:cNvCxnSpPr>
              <a:cxnSpLocks/>
            </p:cNvCxnSpPr>
            <p:nvPr/>
          </p:nvCxnSpPr>
          <p:spPr>
            <a:xfrm>
              <a:off x="9716424" y="5679084"/>
              <a:ext cx="216642" cy="0"/>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grpSp>
          <p:nvGrpSpPr>
            <p:cNvPr id="62" name="Group 61">
              <a:extLst>
                <a:ext uri="{FF2B5EF4-FFF2-40B4-BE49-F238E27FC236}">
                  <a16:creationId xmlns:a16="http://schemas.microsoft.com/office/drawing/2014/main" id="{C4DA24BA-A608-5F19-C47C-8A4758830EBD}"/>
                </a:ext>
              </a:extLst>
            </p:cNvPr>
            <p:cNvGrpSpPr/>
            <p:nvPr/>
          </p:nvGrpSpPr>
          <p:grpSpPr>
            <a:xfrm>
              <a:off x="6927409" y="5418254"/>
              <a:ext cx="166995" cy="287919"/>
              <a:chOff x="6453371" y="4907756"/>
              <a:chExt cx="176213" cy="303811"/>
            </a:xfrm>
          </p:grpSpPr>
          <p:cxnSp>
            <p:nvCxnSpPr>
              <p:cNvPr id="66" name="Straight Arrow Connector 65">
                <a:extLst>
                  <a:ext uri="{FF2B5EF4-FFF2-40B4-BE49-F238E27FC236}">
                    <a16:creationId xmlns:a16="http://schemas.microsoft.com/office/drawing/2014/main" id="{31486276-5667-7172-7F88-BF75EECF7EB5}"/>
                  </a:ext>
                </a:extLst>
              </p:cNvPr>
              <p:cNvCxnSpPr>
                <a:cxnSpLocks/>
              </p:cNvCxnSpPr>
              <p:nvPr/>
            </p:nvCxnSpPr>
            <p:spPr>
              <a:xfrm flipV="1">
                <a:off x="6453371" y="4907756"/>
                <a:ext cx="0" cy="30381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B90B5991-43F2-B9E2-5713-9882B8212737}"/>
                  </a:ext>
                </a:extLst>
              </p:cNvPr>
              <p:cNvCxnSpPr/>
              <p:nvPr/>
            </p:nvCxnSpPr>
            <p:spPr>
              <a:xfrm>
                <a:off x="6453371" y="5211567"/>
                <a:ext cx="176213" cy="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28DE36B8-2177-954D-8EC1-2AB5C683EBA6}"/>
                </a:ext>
              </a:extLst>
            </p:cNvPr>
            <p:cNvGrpSpPr/>
            <p:nvPr/>
          </p:nvGrpSpPr>
          <p:grpSpPr>
            <a:xfrm flipH="1">
              <a:off x="11292774" y="5418247"/>
              <a:ext cx="166995" cy="287919"/>
              <a:chOff x="6453371" y="4907756"/>
              <a:chExt cx="176213" cy="303811"/>
            </a:xfrm>
          </p:grpSpPr>
          <p:cxnSp>
            <p:nvCxnSpPr>
              <p:cNvPr id="64" name="Straight Arrow Connector 63">
                <a:extLst>
                  <a:ext uri="{FF2B5EF4-FFF2-40B4-BE49-F238E27FC236}">
                    <a16:creationId xmlns:a16="http://schemas.microsoft.com/office/drawing/2014/main" id="{F3255B00-0E9E-B864-C240-4BDFE4BF6276}"/>
                  </a:ext>
                </a:extLst>
              </p:cNvPr>
              <p:cNvCxnSpPr>
                <a:cxnSpLocks/>
              </p:cNvCxnSpPr>
              <p:nvPr/>
            </p:nvCxnSpPr>
            <p:spPr>
              <a:xfrm flipV="1">
                <a:off x="6453371" y="4907756"/>
                <a:ext cx="0" cy="303811"/>
              </a:xfrm>
              <a:prstGeom prst="straightConnector1">
                <a:avLst/>
              </a:prstGeom>
              <a:ln w="19050">
                <a:solidFill>
                  <a:schemeClr val="tx1"/>
                </a:solidFill>
                <a:headEnd type="none" w="lg" len="med"/>
                <a:tailEnd type="arrow" w="lg" len="med"/>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57E74E65-2918-DCFD-5176-F2D6A2B257AF}"/>
                  </a:ext>
                </a:extLst>
              </p:cNvPr>
              <p:cNvCxnSpPr/>
              <p:nvPr/>
            </p:nvCxnSpPr>
            <p:spPr>
              <a:xfrm>
                <a:off x="6453371" y="5211567"/>
                <a:ext cx="176213" cy="0"/>
              </a:xfrm>
              <a:prstGeom prst="line">
                <a:avLst/>
              </a:prstGeom>
              <a:ln w="19050" cap="rnd">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809367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8C54AB-B9FE-7B5B-94C8-9F533DC2909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99A147A3-E44F-47C0-39E5-BEC29ED849E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extBox 1">
            <a:extLst>
              <a:ext uri="{FF2B5EF4-FFF2-40B4-BE49-F238E27FC236}">
                <a16:creationId xmlns:a16="http://schemas.microsoft.com/office/drawing/2014/main" id="{6BDD841B-8922-6A3B-8209-110067EACF79}"/>
              </a:ext>
              <a:ext uri="{C183D7F6-B498-43B3-948B-1728B52AA6E4}">
                <adec:decorative xmlns:adec="http://schemas.microsoft.com/office/drawing/2017/decorative" val="1"/>
              </a:ext>
            </a:extLst>
          </p:cNvPr>
          <p:cNvSpPr txBox="1"/>
          <p:nvPr/>
        </p:nvSpPr>
        <p:spPr>
          <a:xfrm>
            <a:off x="580572" y="3061907"/>
            <a:ext cx="11030858" cy="2700718"/>
          </a:xfrm>
          <a:prstGeom prst="roundRect">
            <a:avLst>
              <a:gd name="adj" fmla="val 3624"/>
            </a:avLst>
          </a:prstGeom>
          <a:solidFill>
            <a:srgbClr val="F4F4F6">
              <a:alpha val="80000"/>
            </a:srgbClr>
          </a:solidFill>
          <a:ln w="12700">
            <a:gradFill>
              <a:gsLst>
                <a:gs pos="0">
                  <a:srgbClr val="F4364C">
                    <a:alpha val="30000"/>
                  </a:srgbClr>
                </a:gs>
                <a:gs pos="50000">
                  <a:srgbClr val="C03BC4">
                    <a:alpha val="30000"/>
                  </a:srgbClr>
                </a:gs>
                <a:gs pos="100000">
                  <a:srgbClr val="FFA38B">
                    <a:alpha val="30000"/>
                  </a:srgbClr>
                </a:gs>
              </a:gsLst>
              <a:lin ang="5400000" scaled="1"/>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defRPr lang="en-US"/>
            </a:defPPr>
            <a:lvl1pPr defTabSz="932472" fontAlgn="base">
              <a:spcBef>
                <a:spcPct val="0"/>
              </a:spcBef>
              <a:spcAft>
                <a:spcPct val="0"/>
              </a:spcAft>
              <a:defRPr sz="2000">
                <a:solidFill>
                  <a:srgbClr val="FFFFFF"/>
                </a:solidFill>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endParaRPr lang="en-US">
              <a:cs typeface="Segoe Sans Text" pitchFamily="2" charset="0"/>
            </a:endParaRPr>
          </a:p>
        </p:txBody>
      </p:sp>
      <p:sp>
        <p:nvSpPr>
          <p:cNvPr id="4" name="Title 1">
            <a:extLst>
              <a:ext uri="{FF2B5EF4-FFF2-40B4-BE49-F238E27FC236}">
                <a16:creationId xmlns:a16="http://schemas.microsoft.com/office/drawing/2014/main" id="{93737AD3-8C07-482A-F1F7-64AF6B21BE4A}"/>
              </a:ext>
            </a:extLst>
          </p:cNvPr>
          <p:cNvSpPr>
            <a:spLocks noGrp="1"/>
          </p:cNvSpPr>
          <p:nvPr>
            <p:ph type="title"/>
          </p:nvPr>
        </p:nvSpPr>
        <p:spPr>
          <a:xfrm>
            <a:off x="588263" y="457200"/>
            <a:ext cx="11018520" cy="553998"/>
          </a:xfrm>
        </p:spPr>
        <p:txBody>
          <a:bodyPr vert="horz" wrap="square" lIns="0" tIns="0" rIns="0" bIns="0" rtlCol="0" anchor="t">
            <a:spAutoFit/>
          </a:bodyPr>
          <a:lstStyle/>
          <a:p>
            <a:pPr defTabSz="932742"/>
            <a:r>
              <a:rPr lang="en-US" sz="3600">
                <a:solidFill>
                  <a:schemeClr val="tx2"/>
                </a:solidFill>
              </a:rPr>
              <a:t>Workloads: A real-world customer example</a:t>
            </a:r>
          </a:p>
        </p:txBody>
      </p:sp>
      <p:sp>
        <p:nvSpPr>
          <p:cNvPr id="5" name="TextBox 4">
            <a:extLst>
              <a:ext uri="{FF2B5EF4-FFF2-40B4-BE49-F238E27FC236}">
                <a16:creationId xmlns:a16="http://schemas.microsoft.com/office/drawing/2014/main" id="{8ED03FB0-0D1E-BA3F-D5F5-027B627FF0F8}"/>
              </a:ext>
            </a:extLst>
          </p:cNvPr>
          <p:cNvSpPr txBox="1"/>
          <p:nvPr/>
        </p:nvSpPr>
        <p:spPr>
          <a:xfrm>
            <a:off x="571500" y="1436688"/>
            <a:ext cx="11018520" cy="1446550"/>
          </a:xfrm>
          <a:prstGeom prst="rect">
            <a:avLst/>
          </a:prstGeom>
          <a:noFill/>
        </p:spPr>
        <p:txBody>
          <a:bodyPr wrap="square" lIns="0" tIns="0" rIns="0" bIns="0">
            <a:spAutoFit/>
          </a:bodyPr>
          <a:lstStyle/>
          <a:p>
            <a:pPr>
              <a:defRPr/>
            </a:pPr>
            <a:r>
              <a:rPr lang="en-US" sz="2000" dirty="0"/>
              <a:t>What does a workload look like in </a:t>
            </a:r>
            <a:r>
              <a:rPr lang="en-US" sz="2000" b="1" dirty="0"/>
              <a:t>the real world? </a:t>
            </a:r>
            <a:br>
              <a:rPr lang="en-US" sz="2000" b="1" dirty="0"/>
            </a:br>
            <a:br>
              <a:rPr lang="en-US" sz="2000" b="1" dirty="0"/>
            </a:br>
            <a:r>
              <a:rPr lang="en-US" sz="1800" i="1" dirty="0"/>
              <a:t>An example of one customer solution, the customer has a “Production Tracking” system which uses app tier and data tier services and depends on shared services within the environment. The customer could group the Azure resources for the workload and its dependencies within these subscriptions:</a:t>
            </a:r>
            <a:endParaRPr kumimoji="0" lang="en-US" sz="1800" b="0" i="1" u="none" strike="noStrike" kern="1200" cap="none" spc="0" normalizeH="0" baseline="0" noProof="0" dirty="0">
              <a:ln>
                <a:noFill/>
              </a:ln>
              <a:effectLst/>
              <a:uLnTx/>
              <a:uFillTx/>
              <a:ea typeface="+mn-ea"/>
              <a:cs typeface="+mn-cs"/>
            </a:endParaRPr>
          </a:p>
        </p:txBody>
      </p:sp>
      <p:sp>
        <p:nvSpPr>
          <p:cNvPr id="6" name="TextBox 5">
            <a:extLst>
              <a:ext uri="{FF2B5EF4-FFF2-40B4-BE49-F238E27FC236}">
                <a16:creationId xmlns:a16="http://schemas.microsoft.com/office/drawing/2014/main" id="{95C229D9-FED8-D5C6-6D11-C67CFD87F372}"/>
              </a:ext>
            </a:extLst>
          </p:cNvPr>
          <p:cNvSpPr txBox="1"/>
          <p:nvPr/>
        </p:nvSpPr>
        <p:spPr>
          <a:xfrm>
            <a:off x="2637424" y="3174474"/>
            <a:ext cx="6917155" cy="400110"/>
          </a:xfrm>
          <a:prstGeom prst="rect">
            <a:avLst/>
          </a:prstGeom>
          <a:noFill/>
        </p:spPr>
        <p:txBody>
          <a:bodyPr wrap="square" lIns="91440" tIns="45720" rIns="91440" bIns="45720" anchor="t">
            <a:spAutoFit/>
          </a:bodyPr>
          <a:lstStyle/>
          <a:p>
            <a:pPr algn="ctr" defTabSz="932742">
              <a:spcBef>
                <a:spcPct val="0"/>
              </a:spcBef>
              <a:defRPr/>
            </a:pPr>
            <a:r>
              <a:rPr lang="en-US" sz="2000">
                <a:ln w="3175">
                  <a:noFill/>
                </a:ln>
                <a:gradFill>
                  <a:gsLst>
                    <a:gs pos="0">
                      <a:srgbClr val="0078D4"/>
                    </a:gs>
                    <a:gs pos="50000">
                      <a:srgbClr val="C03BC4"/>
                    </a:gs>
                    <a:gs pos="100000">
                      <a:srgbClr val="F4364C"/>
                    </a:gs>
                  </a:gsLst>
                  <a:lin ang="0" scaled="1"/>
                </a:gradFill>
                <a:latin typeface="+mj-lt"/>
                <a:cs typeface="Segoe Sans Text" pitchFamily="2" charset="0"/>
              </a:rPr>
              <a:t>Production tracking workload</a:t>
            </a:r>
          </a:p>
        </p:txBody>
      </p:sp>
      <p:sp>
        <p:nvSpPr>
          <p:cNvPr id="7" name="TextBox 6">
            <a:extLst>
              <a:ext uri="{FF2B5EF4-FFF2-40B4-BE49-F238E27FC236}">
                <a16:creationId xmlns:a16="http://schemas.microsoft.com/office/drawing/2014/main" id="{48FAF990-497E-D283-C59F-4EE167A52A99}"/>
              </a:ext>
            </a:extLst>
          </p:cNvPr>
          <p:cNvSpPr txBox="1"/>
          <p:nvPr/>
        </p:nvSpPr>
        <p:spPr>
          <a:xfrm>
            <a:off x="1180473" y="3753253"/>
            <a:ext cx="3106406"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Subscriptions supporting </a:t>
            </a:r>
            <a:r>
              <a:rPr lang="en-US" sz="1600" b="1"/>
              <a:t>Workload </a:t>
            </a:r>
            <a:r>
              <a:rPr lang="en-US" sz="1600" b="1">
                <a:solidFill>
                  <a:schemeClr val="tx2"/>
                </a:solidFill>
              </a:rPr>
              <a:t>app</a:t>
            </a:r>
            <a:r>
              <a:rPr lang="en-US" sz="1600" b="1"/>
              <a:t> tier</a:t>
            </a:r>
          </a:p>
        </p:txBody>
      </p:sp>
      <p:sp>
        <p:nvSpPr>
          <p:cNvPr id="8" name="Rectangle: Rounded Corners 7">
            <a:extLst>
              <a:ext uri="{FF2B5EF4-FFF2-40B4-BE49-F238E27FC236}">
                <a16:creationId xmlns:a16="http://schemas.microsoft.com/office/drawing/2014/main" id="{3769FC33-27C2-8D86-36FE-7F8D68EF7E8B}"/>
              </a:ext>
              <a:ext uri="{C183D7F6-B498-43B3-948B-1728B52AA6E4}">
                <adec:decorative xmlns:adec="http://schemas.microsoft.com/office/drawing/2017/decorative" val="1"/>
              </a:ext>
            </a:extLst>
          </p:cNvPr>
          <p:cNvSpPr>
            <a:spLocks/>
          </p:cNvSpPr>
          <p:nvPr/>
        </p:nvSpPr>
        <p:spPr bwMode="auto">
          <a:xfrm>
            <a:off x="1411811" y="449255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defRPr/>
            </a:pPr>
            <a:r>
              <a:rPr lang="en-IN" sz="1400">
                <a:solidFill>
                  <a:schemeClr val="tx1"/>
                </a:solidFill>
              </a:rPr>
              <a:t>Subscription ID 1</a:t>
            </a:r>
          </a:p>
        </p:txBody>
      </p:sp>
      <p:sp>
        <p:nvSpPr>
          <p:cNvPr id="9" name="Rectangle: Rounded Corners 8">
            <a:extLst>
              <a:ext uri="{FF2B5EF4-FFF2-40B4-BE49-F238E27FC236}">
                <a16:creationId xmlns:a16="http://schemas.microsoft.com/office/drawing/2014/main" id="{117A71B9-DA72-B4D8-DEEB-55196519644F}"/>
              </a:ext>
              <a:ext uri="{C183D7F6-B498-43B3-948B-1728B52AA6E4}">
                <adec:decorative xmlns:adec="http://schemas.microsoft.com/office/drawing/2017/decorative" val="1"/>
              </a:ext>
            </a:extLst>
          </p:cNvPr>
          <p:cNvSpPr>
            <a:spLocks/>
          </p:cNvSpPr>
          <p:nvPr/>
        </p:nvSpPr>
        <p:spPr bwMode="auto">
          <a:xfrm>
            <a:off x="1411811" y="507487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400">
                <a:solidFill>
                  <a:schemeClr val="tx1"/>
                </a:solidFill>
              </a:rPr>
              <a:t>Subscription ID 2</a:t>
            </a:r>
          </a:p>
        </p:txBody>
      </p:sp>
      <p:sp>
        <p:nvSpPr>
          <p:cNvPr id="10" name="TextBox 9">
            <a:extLst>
              <a:ext uri="{FF2B5EF4-FFF2-40B4-BE49-F238E27FC236}">
                <a16:creationId xmlns:a16="http://schemas.microsoft.com/office/drawing/2014/main" id="{67A181A2-7426-1E49-8FE8-34D89325816A}"/>
              </a:ext>
            </a:extLst>
          </p:cNvPr>
          <p:cNvSpPr txBox="1"/>
          <p:nvPr/>
        </p:nvSpPr>
        <p:spPr>
          <a:xfrm>
            <a:off x="4542798" y="3753253"/>
            <a:ext cx="3106406"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Subscriptions supporting </a:t>
            </a:r>
            <a:r>
              <a:rPr lang="en-US" sz="1600" b="1"/>
              <a:t>Workload </a:t>
            </a:r>
            <a:r>
              <a:rPr lang="en-US" sz="1600" b="1">
                <a:solidFill>
                  <a:schemeClr val="tx2"/>
                </a:solidFill>
              </a:rPr>
              <a:t>data</a:t>
            </a:r>
            <a:r>
              <a:rPr lang="en-US" sz="1600" b="1"/>
              <a:t> tier</a:t>
            </a:r>
          </a:p>
        </p:txBody>
      </p:sp>
      <p:sp>
        <p:nvSpPr>
          <p:cNvPr id="11" name="Rectangle: Rounded Corners 10">
            <a:extLst>
              <a:ext uri="{FF2B5EF4-FFF2-40B4-BE49-F238E27FC236}">
                <a16:creationId xmlns:a16="http://schemas.microsoft.com/office/drawing/2014/main" id="{8D2A39F5-13F7-68B5-B291-2EF90617DDB0}"/>
              </a:ext>
              <a:ext uri="{C183D7F6-B498-43B3-948B-1728B52AA6E4}">
                <adec:decorative xmlns:adec="http://schemas.microsoft.com/office/drawing/2017/decorative" val="1"/>
              </a:ext>
            </a:extLst>
          </p:cNvPr>
          <p:cNvSpPr>
            <a:spLocks/>
          </p:cNvSpPr>
          <p:nvPr/>
        </p:nvSpPr>
        <p:spPr bwMode="auto">
          <a:xfrm>
            <a:off x="4774136" y="449255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400">
                <a:solidFill>
                  <a:schemeClr val="tx1"/>
                </a:solidFill>
              </a:rPr>
              <a:t>Subscription ID 1</a:t>
            </a:r>
            <a:endParaRPr lang="en-US" sz="1400">
              <a:solidFill>
                <a:schemeClr val="tx1"/>
              </a:solidFill>
            </a:endParaRPr>
          </a:p>
        </p:txBody>
      </p:sp>
      <p:sp>
        <p:nvSpPr>
          <p:cNvPr id="12" name="Rectangle: Rounded Corners 11">
            <a:extLst>
              <a:ext uri="{FF2B5EF4-FFF2-40B4-BE49-F238E27FC236}">
                <a16:creationId xmlns:a16="http://schemas.microsoft.com/office/drawing/2014/main" id="{1EEF8DCA-8BC3-2705-D191-8F056311C442}"/>
              </a:ext>
              <a:ext uri="{C183D7F6-B498-43B3-948B-1728B52AA6E4}">
                <adec:decorative xmlns:adec="http://schemas.microsoft.com/office/drawing/2017/decorative" val="1"/>
              </a:ext>
            </a:extLst>
          </p:cNvPr>
          <p:cNvSpPr>
            <a:spLocks/>
          </p:cNvSpPr>
          <p:nvPr/>
        </p:nvSpPr>
        <p:spPr bwMode="auto">
          <a:xfrm>
            <a:off x="4774136" y="507487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400">
                <a:solidFill>
                  <a:schemeClr val="tx1"/>
                </a:solidFill>
              </a:rPr>
              <a:t>Subscription ID 4</a:t>
            </a:r>
          </a:p>
        </p:txBody>
      </p:sp>
      <p:sp>
        <p:nvSpPr>
          <p:cNvPr id="13" name="TextBox 12">
            <a:extLst>
              <a:ext uri="{FF2B5EF4-FFF2-40B4-BE49-F238E27FC236}">
                <a16:creationId xmlns:a16="http://schemas.microsoft.com/office/drawing/2014/main" id="{E9076A51-2989-F9C6-8007-9FFE68D23B39}"/>
              </a:ext>
            </a:extLst>
          </p:cNvPr>
          <p:cNvSpPr txBox="1"/>
          <p:nvPr/>
        </p:nvSpPr>
        <p:spPr>
          <a:xfrm>
            <a:off x="7905122" y="3753253"/>
            <a:ext cx="3106406" cy="584775"/>
          </a:xfrm>
          <a:prstGeom prst="rect">
            <a:avLst/>
          </a:prstGeom>
          <a:noFill/>
        </p:spPr>
        <p:txBody>
          <a:bodyPr wrap="square" lIns="91440" tIns="45720" rIns="91440" bIns="4572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600"/>
              <a:t>Subscriptions supporting </a:t>
            </a:r>
            <a:r>
              <a:rPr lang="en-US" sz="1600" b="1"/>
              <a:t>Workload </a:t>
            </a:r>
            <a:r>
              <a:rPr lang="en-US" sz="1600" b="1">
                <a:solidFill>
                  <a:schemeClr val="tx2"/>
                </a:solidFill>
              </a:rPr>
              <a:t>shared</a:t>
            </a:r>
            <a:r>
              <a:rPr lang="en-US" sz="1600" b="1"/>
              <a:t> services</a:t>
            </a:r>
          </a:p>
        </p:txBody>
      </p:sp>
      <p:sp>
        <p:nvSpPr>
          <p:cNvPr id="14" name="Rectangle: Rounded Corners 13">
            <a:extLst>
              <a:ext uri="{FF2B5EF4-FFF2-40B4-BE49-F238E27FC236}">
                <a16:creationId xmlns:a16="http://schemas.microsoft.com/office/drawing/2014/main" id="{AC139DE2-E0D3-5CD6-2DA6-16AB724D952E}"/>
              </a:ext>
              <a:ext uri="{C183D7F6-B498-43B3-948B-1728B52AA6E4}">
                <adec:decorative xmlns:adec="http://schemas.microsoft.com/office/drawing/2017/decorative" val="1"/>
              </a:ext>
            </a:extLst>
          </p:cNvPr>
          <p:cNvSpPr>
            <a:spLocks/>
          </p:cNvSpPr>
          <p:nvPr/>
        </p:nvSpPr>
        <p:spPr bwMode="auto">
          <a:xfrm>
            <a:off x="8136460" y="449255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400">
                <a:solidFill>
                  <a:schemeClr val="tx1"/>
                </a:solidFill>
              </a:rPr>
              <a:t>Subscription ID 3</a:t>
            </a:r>
            <a:endParaRPr lang="en-US" sz="1400">
              <a:solidFill>
                <a:schemeClr val="tx1"/>
              </a:solidFill>
            </a:endParaRPr>
          </a:p>
        </p:txBody>
      </p:sp>
      <p:sp>
        <p:nvSpPr>
          <p:cNvPr id="15" name="Rectangle: Rounded Corners 14">
            <a:extLst>
              <a:ext uri="{FF2B5EF4-FFF2-40B4-BE49-F238E27FC236}">
                <a16:creationId xmlns:a16="http://schemas.microsoft.com/office/drawing/2014/main" id="{71D7593E-1538-47B7-D0A1-FA956449B14E}"/>
              </a:ext>
              <a:ext uri="{C183D7F6-B498-43B3-948B-1728B52AA6E4}">
                <adec:decorative xmlns:adec="http://schemas.microsoft.com/office/drawing/2017/decorative" val="1"/>
              </a:ext>
            </a:extLst>
          </p:cNvPr>
          <p:cNvSpPr>
            <a:spLocks/>
          </p:cNvSpPr>
          <p:nvPr/>
        </p:nvSpPr>
        <p:spPr bwMode="auto">
          <a:xfrm>
            <a:off x="8136460" y="5074876"/>
            <a:ext cx="2643731" cy="389759"/>
          </a:xfrm>
          <a:prstGeom prst="roundRect">
            <a:avLst/>
          </a:prstGeom>
          <a:solidFill>
            <a:schemeClr val="bg1">
              <a:alpha val="50000"/>
            </a:schemeClr>
          </a:solidFill>
          <a:ln w="12700">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IN" sz="1400">
                <a:solidFill>
                  <a:schemeClr val="tx1"/>
                </a:solidFill>
              </a:rPr>
              <a:t>Subscription ID 5</a:t>
            </a:r>
          </a:p>
        </p:txBody>
      </p:sp>
    </p:spTree>
    <p:extLst>
      <p:ext uri="{BB962C8B-B14F-4D97-AF65-F5344CB8AC3E}">
        <p14:creationId xmlns:p14="http://schemas.microsoft.com/office/powerpoint/2010/main" val="211428707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childTnLst>
                          </p:cTn>
                        </p:par>
                        <p:par>
                          <p:cTn id="14" fill="hold">
                            <p:stCondLst>
                              <p:cond delay="500"/>
                            </p:stCondLst>
                            <p:childTnLst>
                              <p:par>
                                <p:cTn id="15" presetID="10"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500"/>
                                        <p:tgtEl>
                                          <p:spTgt spid="12"/>
                                        </p:tgtEl>
                                      </p:cBhvr>
                                    </p:animEffect>
                                  </p:childTnLst>
                                </p:cTn>
                              </p:par>
                            </p:childTnLst>
                          </p:cTn>
                        </p:par>
                        <p:par>
                          <p:cTn id="24" fill="hold">
                            <p:stCondLst>
                              <p:cond delay="1000"/>
                            </p:stCondLst>
                            <p:childTnLst>
                              <p:par>
                                <p:cTn id="25" presetID="10" presetClass="entr" presetSubtype="0" fill="hold" grpId="0" nodeType="after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fade">
                                      <p:cBhvr>
                                        <p:cTn id="30" dur="500"/>
                                        <p:tgtEl>
                                          <p:spTgt spid="14"/>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9" grpId="0" animBg="1"/>
      <p:bldP spid="10" grpId="0"/>
      <p:bldP spid="11" grpId="0" animBg="1"/>
      <p:bldP spid="12" grpId="0" animBg="1"/>
      <p:bldP spid="13" grpId="0"/>
      <p:bldP spid="14" grpId="0" animBg="1"/>
      <p:bldP spid="15"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2457E9-ECE0-67C0-033B-298857AD133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D8596AAC-7F45-D129-7514-C6E2A7BCFCD1}"/>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4" name="Title 1">
            <a:extLst>
              <a:ext uri="{FF2B5EF4-FFF2-40B4-BE49-F238E27FC236}">
                <a16:creationId xmlns:a16="http://schemas.microsoft.com/office/drawing/2014/main" id="{C848570D-CE6B-E418-98F2-B4766F96152A}"/>
              </a:ext>
            </a:extLst>
          </p:cNvPr>
          <p:cNvSpPr>
            <a:spLocks noGrp="1"/>
          </p:cNvSpPr>
          <p:nvPr>
            <p:ph type="title"/>
          </p:nvPr>
        </p:nvSpPr>
        <p:spPr>
          <a:xfrm>
            <a:off x="588263" y="457200"/>
            <a:ext cx="11018520" cy="451342"/>
          </a:xfrm>
        </p:spPr>
        <p:txBody>
          <a:bodyPr vert="horz" wrap="square" lIns="0" tIns="0" rIns="0" bIns="0" rtlCol="0" anchor="t">
            <a:spAutoFit/>
          </a:bodyPr>
          <a:lstStyle/>
          <a:p>
            <a:pPr algn="ctr"/>
            <a:r>
              <a:rPr lang="en-US"/>
              <a:t>Characteristics of a mission-critical workload</a:t>
            </a:r>
            <a:endParaRPr lang="en-IN"/>
          </a:p>
        </p:txBody>
      </p:sp>
      <p:sp>
        <p:nvSpPr>
          <p:cNvPr id="35" name="Rectangle 34">
            <a:extLst>
              <a:ext uri="{FF2B5EF4-FFF2-40B4-BE49-F238E27FC236}">
                <a16:creationId xmlns:a16="http://schemas.microsoft.com/office/drawing/2014/main" id="{6605B6CF-A02E-FF00-FD66-73C667D37856}"/>
              </a:ext>
              <a:ext uri="{C183D7F6-B498-43B3-948B-1728B52AA6E4}">
                <adec:decorative xmlns:adec="http://schemas.microsoft.com/office/drawing/2017/decorative" val="0"/>
              </a:ext>
            </a:extLst>
          </p:cNvPr>
          <p:cNvSpPr/>
          <p:nvPr/>
        </p:nvSpPr>
        <p:spPr>
          <a:xfrm>
            <a:off x="1930400" y="1359584"/>
            <a:ext cx="3216813" cy="584775"/>
          </a:xfrm>
          <a:prstGeom prst="rect">
            <a:avLst/>
          </a:prstGeom>
        </p:spPr>
        <p:txBody>
          <a:bodyPr wrap="square" lIns="182802" anchor="ctr" anchorCtr="0">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Calibri" panose="020F0502020204030204" pitchFamily="34" charset="0"/>
                <a:cs typeface="+mn-cs"/>
              </a:rPr>
              <a:t>Profitability, reputation, </a:t>
            </a:r>
            <a:br>
              <a:rPr kumimoji="0" lang="en-US" sz="1600" b="0" i="0" u="none" strike="noStrike" kern="0" cap="none" spc="0" normalizeH="0" baseline="0" noProof="0">
                <a:ln>
                  <a:noFill/>
                </a:ln>
                <a:effectLst/>
                <a:uLnTx/>
                <a:uFillTx/>
                <a:latin typeface="+mj-lt"/>
                <a:ea typeface="Calibri" panose="020F0502020204030204" pitchFamily="34" charset="0"/>
                <a:cs typeface="+mn-cs"/>
              </a:rPr>
            </a:br>
            <a:r>
              <a:rPr kumimoji="0" lang="en-US" sz="1600" b="0" i="0" u="none" strike="noStrike" kern="0" cap="none" spc="0" normalizeH="0" baseline="0" noProof="0">
                <a:ln>
                  <a:noFill/>
                </a:ln>
                <a:effectLst/>
                <a:uLnTx/>
                <a:uFillTx/>
                <a:latin typeface="+mj-lt"/>
                <a:ea typeface="Calibri" panose="020F0502020204030204" pitchFamily="34" charset="0"/>
                <a:cs typeface="+mn-cs"/>
              </a:rPr>
              <a:t>brand, or company mission</a:t>
            </a:r>
          </a:p>
        </p:txBody>
      </p:sp>
      <p:sp>
        <p:nvSpPr>
          <p:cNvPr id="36" name="Title 15">
            <a:extLst>
              <a:ext uri="{FF2B5EF4-FFF2-40B4-BE49-F238E27FC236}">
                <a16:creationId xmlns:a16="http://schemas.microsoft.com/office/drawing/2014/main" id="{5E440A9B-AF63-7291-1948-1814D921325C}"/>
              </a:ext>
              <a:ext uri="{C183D7F6-B498-43B3-948B-1728B52AA6E4}">
                <adec:decorative xmlns:adec="http://schemas.microsoft.com/office/drawing/2017/decorative" val="0"/>
              </a:ext>
            </a:extLst>
          </p:cNvPr>
          <p:cNvSpPr txBox="1">
            <a:spLocks/>
          </p:cNvSpPr>
          <p:nvPr/>
        </p:nvSpPr>
        <p:spPr>
          <a:xfrm>
            <a:off x="1236663" y="2558863"/>
            <a:ext cx="2851505" cy="582960"/>
          </a:xfrm>
          <a:prstGeom prst="rect">
            <a:avLst/>
          </a:prstGeom>
          <a:noFill/>
          <a:ln>
            <a:noFill/>
            <a:prstDash/>
          </a:ln>
          <a:effectLst/>
        </p:spPr>
        <p:txBody>
          <a:bodyPr rot="0" spcFirstLastPara="0" vertOverflow="overflow" horzOverflow="overflow" vert="horz" wrap="square" lIns="182802" tIns="44821" rIns="89642" bIns="44821" numCol="1" spcCol="0" rtlCol="0" fromWordArt="0" anchor="ctr" anchorCtr="0" forceAA="0" compatLnSpc="1">
            <a:prstTxWarp prst="textNoShape">
              <a:avLst/>
            </a:prstTxWarp>
            <a:spAutoFit/>
          </a:bodyPr>
          <a:lstStyle>
            <a:lvl1pPr algn="l" defTabSz="912114" rtl="0" eaLnBrk="1" latinLnBrk="0" hangingPunct="1">
              <a:lnSpc>
                <a:spcPct val="90000"/>
              </a:lnSpc>
              <a:spcBef>
                <a:spcPct val="0"/>
              </a:spcBef>
              <a:buNone/>
              <a:defRPr sz="3600" kern="1200">
                <a:solidFill>
                  <a:schemeClr val="bg1"/>
                </a:solidFill>
                <a:latin typeface="+mj-lt"/>
                <a:ea typeface="+mj-ea"/>
                <a:cs typeface="+mj-cs"/>
              </a:defRPr>
            </a:lvl1p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solidFill>
                  <a:schemeClr val="tx1"/>
                </a:solidFill>
                <a:effectLst/>
                <a:uLnTx/>
                <a:uFillTx/>
                <a:ea typeface="Calibri" panose="020F0502020204030204" pitchFamily="34" charset="0"/>
                <a:cs typeface="+mj-cs"/>
              </a:rPr>
              <a:t>Critical infrastructure, </a:t>
            </a:r>
            <a:br>
              <a:rPr kumimoji="0" lang="en-US" sz="1600" b="0" i="0" u="none" strike="noStrike" kern="0" cap="none" spc="0" normalizeH="0" baseline="0" noProof="0">
                <a:ln>
                  <a:noFill/>
                </a:ln>
                <a:solidFill>
                  <a:schemeClr val="tx1"/>
                </a:solidFill>
                <a:effectLst/>
                <a:uLnTx/>
                <a:uFillTx/>
                <a:ea typeface="Calibri" panose="020F0502020204030204" pitchFamily="34" charset="0"/>
                <a:cs typeface="+mj-cs"/>
              </a:rPr>
            </a:br>
            <a:r>
              <a:rPr kumimoji="0" lang="en-US" sz="1600" b="0" i="0" u="none" strike="noStrike" kern="0" cap="none" spc="0" normalizeH="0" baseline="0" noProof="0">
                <a:ln>
                  <a:noFill/>
                </a:ln>
                <a:solidFill>
                  <a:schemeClr val="tx1"/>
                </a:solidFill>
                <a:effectLst/>
                <a:uLnTx/>
                <a:uFillTx/>
                <a:ea typeface="Calibri" panose="020F0502020204030204" pitchFamily="34" charset="0"/>
                <a:cs typeface="+mj-cs"/>
              </a:rPr>
              <a:t>including operations</a:t>
            </a:r>
          </a:p>
        </p:txBody>
      </p:sp>
      <p:sp>
        <p:nvSpPr>
          <p:cNvPr id="37" name="Rectangle 36">
            <a:extLst>
              <a:ext uri="{FF2B5EF4-FFF2-40B4-BE49-F238E27FC236}">
                <a16:creationId xmlns:a16="http://schemas.microsoft.com/office/drawing/2014/main" id="{AEA76C22-3E4F-A605-4DDB-004490D8AA5A}"/>
              </a:ext>
              <a:ext uri="{C183D7F6-B498-43B3-948B-1728B52AA6E4}">
                <adec:decorative xmlns:adec="http://schemas.microsoft.com/office/drawing/2017/decorative" val="0"/>
              </a:ext>
            </a:extLst>
          </p:cNvPr>
          <p:cNvSpPr/>
          <p:nvPr/>
        </p:nvSpPr>
        <p:spPr>
          <a:xfrm>
            <a:off x="1088751" y="3757838"/>
            <a:ext cx="2869018" cy="584775"/>
          </a:xfrm>
          <a:prstGeom prst="rect">
            <a:avLst/>
          </a:prstGeom>
        </p:spPr>
        <p:txBody>
          <a:bodyPr wrap="square" lIns="182802" anchor="ctr" anchorCtr="0">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Calibri" panose="020F0502020204030204" pitchFamily="34" charset="0"/>
                <a:cs typeface="+mn-cs"/>
              </a:rPr>
              <a:t>Critical first response </a:t>
            </a:r>
            <a:br>
              <a:rPr kumimoji="0" lang="en-US" sz="1600" b="0" i="0" u="none" strike="noStrike" kern="0" cap="none" spc="0" normalizeH="0" baseline="0" noProof="0">
                <a:ln>
                  <a:noFill/>
                </a:ln>
                <a:effectLst/>
                <a:uLnTx/>
                <a:uFillTx/>
                <a:latin typeface="+mj-lt"/>
                <a:ea typeface="Calibri" panose="020F0502020204030204" pitchFamily="34" charset="0"/>
                <a:cs typeface="+mn-cs"/>
              </a:rPr>
            </a:br>
            <a:r>
              <a:rPr kumimoji="0" lang="en-US" sz="1600" b="0" i="0" u="none" strike="noStrike" kern="0" cap="none" spc="0" normalizeH="0" baseline="0" noProof="0">
                <a:ln>
                  <a:noFill/>
                </a:ln>
                <a:effectLst/>
                <a:uLnTx/>
                <a:uFillTx/>
                <a:latin typeface="+mj-lt"/>
                <a:ea typeface="Calibri" panose="020F0502020204030204" pitchFamily="34" charset="0"/>
                <a:cs typeface="+mn-cs"/>
              </a:rPr>
              <a:t>services (e.g., EMS)</a:t>
            </a:r>
          </a:p>
        </p:txBody>
      </p:sp>
      <p:sp>
        <p:nvSpPr>
          <p:cNvPr id="38" name="Rectangle 37">
            <a:extLst>
              <a:ext uri="{FF2B5EF4-FFF2-40B4-BE49-F238E27FC236}">
                <a16:creationId xmlns:a16="http://schemas.microsoft.com/office/drawing/2014/main" id="{A8A77FB4-A18A-425F-0759-B697C0026A4B}"/>
              </a:ext>
              <a:ext uri="{C183D7F6-B498-43B3-948B-1728B52AA6E4}">
                <adec:decorative xmlns:adec="http://schemas.microsoft.com/office/drawing/2017/decorative" val="0"/>
              </a:ext>
            </a:extLst>
          </p:cNvPr>
          <p:cNvSpPr/>
          <p:nvPr/>
        </p:nvSpPr>
        <p:spPr>
          <a:xfrm>
            <a:off x="1676400" y="5145475"/>
            <a:ext cx="3005617" cy="584775"/>
          </a:xfrm>
          <a:prstGeom prst="rect">
            <a:avLst/>
          </a:prstGeom>
        </p:spPr>
        <p:txBody>
          <a:bodyPr wrap="square" lIns="182802" anchor="ctr" anchorCtr="0">
            <a:spAutoFit/>
          </a:bodyPr>
          <a:lstStyle/>
          <a:p>
            <a:pPr marL="0" marR="0" lvl="0" indent="0" algn="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Calibri" panose="020F0502020204030204" pitchFamily="34" charset="0"/>
                <a:cs typeface="+mn-cs"/>
              </a:rPr>
              <a:t>Utilities, water, energy, critical manufacturing, etc.</a:t>
            </a:r>
          </a:p>
        </p:txBody>
      </p:sp>
      <p:sp>
        <p:nvSpPr>
          <p:cNvPr id="39" name="Rectangle 38">
            <a:extLst>
              <a:ext uri="{FF2B5EF4-FFF2-40B4-BE49-F238E27FC236}">
                <a16:creationId xmlns:a16="http://schemas.microsoft.com/office/drawing/2014/main" id="{FF73B112-75AE-DDA4-A8FF-5C36B2BE0A7E}"/>
              </a:ext>
              <a:ext uri="{C183D7F6-B498-43B3-948B-1728B52AA6E4}">
                <adec:decorative xmlns:adec="http://schemas.microsoft.com/office/drawing/2017/decorative" val="0"/>
              </a:ext>
            </a:extLst>
          </p:cNvPr>
          <p:cNvSpPr/>
          <p:nvPr/>
        </p:nvSpPr>
        <p:spPr>
          <a:xfrm>
            <a:off x="5030890" y="5785992"/>
            <a:ext cx="2131910" cy="338554"/>
          </a:xfrm>
          <a:prstGeom prst="rect">
            <a:avLst/>
          </a:prstGeom>
        </p:spPr>
        <p:txBody>
          <a:bodyPr wrap="square" lIns="182802" anchor="ctr" anchorCtr="0">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Calibri" panose="020F0502020204030204" pitchFamily="34" charset="0"/>
                <a:cs typeface="+mn-cs"/>
              </a:rPr>
              <a:t>Economic stability</a:t>
            </a:r>
          </a:p>
        </p:txBody>
      </p:sp>
      <p:sp>
        <p:nvSpPr>
          <p:cNvPr id="40" name="Rectangle 39">
            <a:extLst>
              <a:ext uri="{FF2B5EF4-FFF2-40B4-BE49-F238E27FC236}">
                <a16:creationId xmlns:a16="http://schemas.microsoft.com/office/drawing/2014/main" id="{7AB8155F-5786-E9E9-1F59-D4C9077A1435}"/>
              </a:ext>
              <a:ext uri="{C183D7F6-B498-43B3-948B-1728B52AA6E4}">
                <adec:decorative xmlns:adec="http://schemas.microsoft.com/office/drawing/2017/decorative" val="0"/>
              </a:ext>
            </a:extLst>
          </p:cNvPr>
          <p:cNvSpPr/>
          <p:nvPr/>
        </p:nvSpPr>
        <p:spPr>
          <a:xfrm>
            <a:off x="7112664" y="1359584"/>
            <a:ext cx="3441036" cy="584775"/>
          </a:xfrm>
          <a:prstGeom prst="rect">
            <a:avLst/>
          </a:prstGeom>
        </p:spPr>
        <p:txBody>
          <a:bodyPr wrap="square" lIns="182802" anchor="ctr" anchorCtr="0">
            <a:spAutoFit/>
          </a:bodyPr>
          <a:lstStyle/>
          <a:p>
            <a:pPr marL="0" marR="0" lvl="0" indent="0" algn="l" defTabSz="913841" rtl="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a:ln>
                  <a:noFill/>
                </a:ln>
                <a:effectLst/>
                <a:uLnTx/>
                <a:uFillTx/>
                <a:latin typeface="+mj-lt"/>
                <a:ea typeface="+mn-ea"/>
                <a:cs typeface="+mn-cs"/>
              </a:rPr>
              <a:t>Customer security </a:t>
            </a:r>
            <a:br>
              <a:rPr kumimoji="0" lang="en-US" sz="1600" b="0" i="0" u="none" strike="noStrike" kern="0" cap="none" spc="0" normalizeH="0" baseline="0" noProof="0">
                <a:ln>
                  <a:noFill/>
                </a:ln>
                <a:effectLst/>
                <a:uLnTx/>
                <a:uFillTx/>
                <a:latin typeface="+mj-lt"/>
                <a:ea typeface="+mn-ea"/>
                <a:cs typeface="+mn-cs"/>
              </a:rPr>
            </a:br>
            <a:r>
              <a:rPr kumimoji="0" lang="en-US" sz="1600" b="0" i="0" u="none" strike="noStrike" kern="0" cap="none" spc="0" normalizeH="0" baseline="0" noProof="0">
                <a:ln>
                  <a:noFill/>
                </a:ln>
                <a:effectLst/>
                <a:uLnTx/>
                <a:uFillTx/>
                <a:latin typeface="+mj-lt"/>
                <a:ea typeface="+mn-ea"/>
                <a:cs typeface="+mn-cs"/>
              </a:rPr>
              <a:t>or risk to their clients</a:t>
            </a:r>
          </a:p>
        </p:txBody>
      </p:sp>
      <p:sp>
        <p:nvSpPr>
          <p:cNvPr id="41" name="Rectangle 40">
            <a:extLst>
              <a:ext uri="{FF2B5EF4-FFF2-40B4-BE49-F238E27FC236}">
                <a16:creationId xmlns:a16="http://schemas.microsoft.com/office/drawing/2014/main" id="{8164C2CC-867A-9FE3-2CF1-FA15EDD7EEEE}"/>
              </a:ext>
              <a:ext uri="{C183D7F6-B498-43B3-948B-1728B52AA6E4}">
                <adec:decorative xmlns:adec="http://schemas.microsoft.com/office/drawing/2017/decorative" val="0"/>
              </a:ext>
            </a:extLst>
          </p:cNvPr>
          <p:cNvSpPr/>
          <p:nvPr/>
        </p:nvSpPr>
        <p:spPr>
          <a:xfrm>
            <a:off x="7995531" y="2558864"/>
            <a:ext cx="2741468" cy="584775"/>
          </a:xfrm>
          <a:prstGeom prst="rect">
            <a:avLst/>
          </a:prstGeom>
        </p:spPr>
        <p:txBody>
          <a:bodyPr wrap="square" lIns="182802" anchor="ctr" anchorCtr="0">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mn-ea"/>
                <a:cs typeface="+mn-cs"/>
              </a:rPr>
              <a:t>Business health </a:t>
            </a:r>
            <a:br>
              <a:rPr kumimoji="0" lang="en-US" sz="1600" b="0" i="0" u="none" strike="noStrike" kern="0" cap="none" spc="0" normalizeH="0" baseline="0" noProof="0">
                <a:ln>
                  <a:noFill/>
                </a:ln>
                <a:effectLst/>
                <a:uLnTx/>
                <a:uFillTx/>
                <a:latin typeface="+mj-lt"/>
                <a:ea typeface="+mn-ea"/>
                <a:cs typeface="+mn-cs"/>
              </a:rPr>
            </a:br>
            <a:r>
              <a:rPr kumimoji="0" lang="en-US" sz="1600" b="0" i="0" u="none" strike="noStrike" kern="0" cap="none" spc="0" normalizeH="0" baseline="0" noProof="0">
                <a:ln>
                  <a:noFill/>
                </a:ln>
                <a:effectLst/>
                <a:uLnTx/>
                <a:uFillTx/>
                <a:latin typeface="+mj-lt"/>
                <a:ea typeface="+mn-ea"/>
                <a:cs typeface="+mn-cs"/>
              </a:rPr>
              <a:t>and growth potential</a:t>
            </a:r>
          </a:p>
        </p:txBody>
      </p:sp>
      <p:sp>
        <p:nvSpPr>
          <p:cNvPr id="42" name="Rectangle 41">
            <a:extLst>
              <a:ext uri="{FF2B5EF4-FFF2-40B4-BE49-F238E27FC236}">
                <a16:creationId xmlns:a16="http://schemas.microsoft.com/office/drawing/2014/main" id="{F270FE43-35E9-E74B-EC26-7CE15C87B4F1}"/>
              </a:ext>
              <a:ext uri="{C183D7F6-B498-43B3-948B-1728B52AA6E4}">
                <adec:decorative xmlns:adec="http://schemas.microsoft.com/office/drawing/2017/decorative" val="0"/>
              </a:ext>
            </a:extLst>
          </p:cNvPr>
          <p:cNvSpPr/>
          <p:nvPr/>
        </p:nvSpPr>
        <p:spPr>
          <a:xfrm>
            <a:off x="8079244" y="3757838"/>
            <a:ext cx="2006755" cy="584775"/>
          </a:xfrm>
          <a:prstGeom prst="rect">
            <a:avLst/>
          </a:prstGeom>
        </p:spPr>
        <p:txBody>
          <a:bodyPr wrap="square" lIns="182802" anchor="ctr" anchorCtr="0">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mn-ea"/>
                <a:cs typeface="+mn-cs"/>
              </a:rPr>
              <a:t>Life and safety, human health, etc.</a:t>
            </a:r>
          </a:p>
        </p:txBody>
      </p:sp>
      <p:sp>
        <p:nvSpPr>
          <p:cNvPr id="43" name="Rectangle 42">
            <a:extLst>
              <a:ext uri="{FF2B5EF4-FFF2-40B4-BE49-F238E27FC236}">
                <a16:creationId xmlns:a16="http://schemas.microsoft.com/office/drawing/2014/main" id="{7253274C-3AEE-1DE6-4A98-849DB7644785}"/>
              </a:ext>
              <a:ext uri="{C183D7F6-B498-43B3-948B-1728B52AA6E4}">
                <adec:decorative xmlns:adec="http://schemas.microsoft.com/office/drawing/2017/decorative" val="0"/>
              </a:ext>
            </a:extLst>
          </p:cNvPr>
          <p:cNvSpPr/>
          <p:nvPr/>
        </p:nvSpPr>
        <p:spPr>
          <a:xfrm>
            <a:off x="7381165" y="5145475"/>
            <a:ext cx="2900519" cy="584775"/>
          </a:xfrm>
          <a:prstGeom prst="rect">
            <a:avLst/>
          </a:prstGeom>
        </p:spPr>
        <p:txBody>
          <a:bodyPr wrap="square" lIns="182802" tIns="45720" rIns="91440" bIns="45720" anchor="ctr" anchorCtr="0">
            <a:spAutoFit/>
          </a:bodyPr>
          <a:lstStyle/>
          <a:p>
            <a:pPr marL="0" marR="0" lvl="0" indent="0" algn="l" defTabSz="913841" rtl="0" eaLnBrk="1" fontAlgn="auto" latinLnBrk="0" hangingPunct="1">
              <a:lnSpc>
                <a:spcPct val="100000"/>
              </a:lnSpc>
              <a:spcBef>
                <a:spcPts val="0"/>
              </a:spcBef>
              <a:spcAft>
                <a:spcPts val="800"/>
              </a:spcAft>
              <a:buClrTx/>
              <a:buSzTx/>
              <a:buFontTx/>
              <a:buNone/>
              <a:tabLst/>
              <a:defRPr/>
            </a:pPr>
            <a:r>
              <a:rPr kumimoji="0" lang="en-US" sz="1600" b="0" i="0" u="none" strike="noStrike" kern="0" cap="none" spc="0" normalizeH="0" baseline="0" noProof="0">
                <a:ln>
                  <a:noFill/>
                </a:ln>
                <a:effectLst/>
                <a:uLnTx/>
                <a:uFillTx/>
                <a:latin typeface="+mj-lt"/>
                <a:ea typeface="+mn-ea"/>
                <a:cs typeface="+mn-cs"/>
              </a:rPr>
              <a:t>Human essentials </a:t>
            </a:r>
            <a:br>
              <a:rPr lang="en-US" sz="1600" b="0" i="0" u="none" strike="noStrike" kern="0" cap="none" spc="0" normalizeH="0" baseline="0" noProof="0">
                <a:ln>
                  <a:noFill/>
                </a:ln>
                <a:effectLst/>
                <a:uLnTx/>
                <a:uFillTx/>
                <a:latin typeface="+mj-lt"/>
              </a:rPr>
            </a:br>
            <a:r>
              <a:rPr kumimoji="0" lang="en-US" sz="1600" b="0" i="0" u="none" strike="noStrike" kern="0" cap="none" spc="0" normalizeH="0" baseline="0" noProof="0">
                <a:ln>
                  <a:noFill/>
                </a:ln>
                <a:effectLst/>
                <a:uLnTx/>
                <a:uFillTx/>
                <a:latin typeface="+mj-lt"/>
                <a:ea typeface="+mn-ea"/>
                <a:cs typeface="+mn-cs"/>
              </a:rPr>
              <a:t>(</a:t>
            </a:r>
            <a:r>
              <a:rPr lang="en-US" sz="1600" kern="0" noProof="0">
                <a:latin typeface="+mj-lt"/>
              </a:rPr>
              <a:t>clean water</a:t>
            </a:r>
            <a:r>
              <a:rPr kumimoji="0" lang="en-US" sz="1600" b="0" i="0" u="none" strike="noStrike" kern="0" cap="none" spc="0" normalizeH="0" baseline="0" noProof="0">
                <a:ln>
                  <a:noFill/>
                </a:ln>
                <a:effectLst/>
                <a:uLnTx/>
                <a:uFillTx/>
                <a:latin typeface="+mj-lt"/>
                <a:ea typeface="+mn-ea"/>
                <a:cs typeface="+mn-cs"/>
              </a:rPr>
              <a:t>, medicine, etc.)</a:t>
            </a:r>
          </a:p>
        </p:txBody>
      </p:sp>
      <p:sp>
        <p:nvSpPr>
          <p:cNvPr id="44" name="Freeform: Shape 43">
            <a:extLst>
              <a:ext uri="{FF2B5EF4-FFF2-40B4-BE49-F238E27FC236}">
                <a16:creationId xmlns:a16="http://schemas.microsoft.com/office/drawing/2014/main" id="{CC963F52-107A-FA68-66CF-2EAA81BEEEE9}"/>
              </a:ext>
              <a:ext uri="{C183D7F6-B498-43B3-948B-1728B52AA6E4}">
                <adec:decorative xmlns:adec="http://schemas.microsoft.com/office/drawing/2017/decorative" val="1"/>
              </a:ext>
            </a:extLst>
          </p:cNvPr>
          <p:cNvSpPr/>
          <p:nvPr/>
        </p:nvSpPr>
        <p:spPr>
          <a:xfrm>
            <a:off x="4819927" y="1655287"/>
            <a:ext cx="1255767" cy="1303059"/>
          </a:xfrm>
          <a:custGeom>
            <a:avLst/>
            <a:gdLst>
              <a:gd name="connsiteX0" fmla="*/ 1336915 w 1336915"/>
              <a:gd name="connsiteY0" fmla="*/ 0 h 1383984"/>
              <a:gd name="connsiteX1" fmla="*/ 1336915 w 1336915"/>
              <a:gd name="connsiteY1" fmla="*/ 1175567 h 1383984"/>
              <a:gd name="connsiteX2" fmla="*/ 1209580 w 1336915"/>
              <a:gd name="connsiteY2" fmla="*/ 1185201 h 1383984"/>
              <a:gd name="connsiteX3" fmla="*/ 811673 w 1336915"/>
              <a:gd name="connsiteY3" fmla="*/ 1340974 h 1383984"/>
              <a:gd name="connsiteX4" fmla="*/ 759545 w 1336915"/>
              <a:gd name="connsiteY4" fmla="*/ 1383984 h 1383984"/>
              <a:gd name="connsiteX5" fmla="*/ 0 w 1336915"/>
              <a:gd name="connsiteY5" fmla="*/ 482654 h 1383984"/>
              <a:gd name="connsiteX6" fmla="*/ 154858 w 1336915"/>
              <a:gd name="connsiteY6" fmla="*/ 366853 h 1383984"/>
              <a:gd name="connsiteX7" fmla="*/ 1192894 w 1336915"/>
              <a:gd name="connsiteY7" fmla="*/ 5458 h 1383984"/>
              <a:gd name="connsiteX8" fmla="*/ 1336915 w 1336915"/>
              <a:gd name="connsiteY8" fmla="*/ 0 h 13839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915" h="1383984">
                <a:moveTo>
                  <a:pt x="1336915" y="0"/>
                </a:moveTo>
                <a:lnTo>
                  <a:pt x="1336915" y="1175567"/>
                </a:lnTo>
                <a:lnTo>
                  <a:pt x="1209580" y="1185201"/>
                </a:lnTo>
                <a:cubicBezTo>
                  <a:pt x="1063876" y="1207464"/>
                  <a:pt x="928752" y="1261878"/>
                  <a:pt x="811673" y="1340974"/>
                </a:cubicBezTo>
                <a:lnTo>
                  <a:pt x="759545" y="1383984"/>
                </a:lnTo>
                <a:lnTo>
                  <a:pt x="0" y="482654"/>
                </a:lnTo>
                <a:lnTo>
                  <a:pt x="154858" y="366853"/>
                </a:lnTo>
                <a:cubicBezTo>
                  <a:pt x="455506" y="163740"/>
                  <a:pt x="810217" y="34576"/>
                  <a:pt x="1192894" y="5458"/>
                </a:cubicBezTo>
                <a:lnTo>
                  <a:pt x="1336915"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5" name="Freeform: Shape 44">
            <a:extLst>
              <a:ext uri="{FF2B5EF4-FFF2-40B4-BE49-F238E27FC236}">
                <a16:creationId xmlns:a16="http://schemas.microsoft.com/office/drawing/2014/main" id="{24278A30-302C-E8EE-96DF-6E8D247144E9}"/>
              </a:ext>
              <a:ext uri="{C183D7F6-B498-43B3-948B-1728B52AA6E4}">
                <adec:decorative xmlns:adec="http://schemas.microsoft.com/office/drawing/2017/decorative" val="1"/>
              </a:ext>
            </a:extLst>
          </p:cNvPr>
          <p:cNvSpPr/>
          <p:nvPr/>
        </p:nvSpPr>
        <p:spPr>
          <a:xfrm>
            <a:off x="6127138" y="1655895"/>
            <a:ext cx="1255767" cy="1313162"/>
          </a:xfrm>
          <a:custGeom>
            <a:avLst/>
            <a:gdLst>
              <a:gd name="connsiteX0" fmla="*/ 0 w 1336915"/>
              <a:gd name="connsiteY0" fmla="*/ 0 h 1394714"/>
              <a:gd name="connsiteX1" fmla="*/ 159777 w 1336915"/>
              <a:gd name="connsiteY1" fmla="*/ 7062 h 1394714"/>
              <a:gd name="connsiteX2" fmla="*/ 1336259 w 1336915"/>
              <a:gd name="connsiteY2" fmla="*/ 490140 h 1394714"/>
              <a:gd name="connsiteX3" fmla="*/ 1336915 w 1336915"/>
              <a:gd name="connsiteY3" fmla="*/ 490736 h 1394714"/>
              <a:gd name="connsiteX4" fmla="*/ 579627 w 1336915"/>
              <a:gd name="connsiteY4" fmla="*/ 1394714 h 1394714"/>
              <a:gd name="connsiteX5" fmla="*/ 513711 w 1336915"/>
              <a:gd name="connsiteY5" fmla="*/ 1340328 h 1394714"/>
              <a:gd name="connsiteX6" fmla="*/ 115804 w 1336915"/>
              <a:gd name="connsiteY6" fmla="*/ 1184555 h 1394714"/>
              <a:gd name="connsiteX7" fmla="*/ 0 w 1336915"/>
              <a:gd name="connsiteY7" fmla="*/ 1175793 h 1394714"/>
              <a:gd name="connsiteX8" fmla="*/ 0 w 1336915"/>
              <a:gd name="connsiteY8" fmla="*/ 0 h 1394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36915" h="1394714">
                <a:moveTo>
                  <a:pt x="0" y="0"/>
                </a:moveTo>
                <a:lnTo>
                  <a:pt x="159777" y="7062"/>
                </a:lnTo>
                <a:cubicBezTo>
                  <a:pt x="604663" y="46573"/>
                  <a:pt x="1010638" y="221414"/>
                  <a:pt x="1336259" y="490140"/>
                </a:cubicBezTo>
                <a:lnTo>
                  <a:pt x="1336915" y="490736"/>
                </a:lnTo>
                <a:lnTo>
                  <a:pt x="579627" y="1394714"/>
                </a:lnTo>
                <a:lnTo>
                  <a:pt x="513711" y="1340328"/>
                </a:lnTo>
                <a:cubicBezTo>
                  <a:pt x="396633" y="1261232"/>
                  <a:pt x="261509" y="1206818"/>
                  <a:pt x="115804" y="1184555"/>
                </a:cubicBezTo>
                <a:lnTo>
                  <a:pt x="0" y="1175793"/>
                </a:lnTo>
                <a:lnTo>
                  <a:pt x="0"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6" name="Freeform: Shape 45">
            <a:extLst>
              <a:ext uri="{FF2B5EF4-FFF2-40B4-BE49-F238E27FC236}">
                <a16:creationId xmlns:a16="http://schemas.microsoft.com/office/drawing/2014/main" id="{D7327DAA-0798-4862-F69E-9B46CB60098C}"/>
              </a:ext>
              <a:ext uri="{C183D7F6-B498-43B3-948B-1728B52AA6E4}">
                <adec:decorative xmlns:adec="http://schemas.microsoft.com/office/drawing/2017/decorative" val="1"/>
              </a:ext>
            </a:extLst>
          </p:cNvPr>
          <p:cNvSpPr/>
          <p:nvPr/>
        </p:nvSpPr>
        <p:spPr>
          <a:xfrm>
            <a:off x="4110121" y="2140645"/>
            <a:ext cx="1386818" cy="1354917"/>
          </a:xfrm>
          <a:custGeom>
            <a:avLst/>
            <a:gdLst>
              <a:gd name="connsiteX0" fmla="*/ 717606 w 1476435"/>
              <a:gd name="connsiteY0" fmla="*/ 0 h 1439062"/>
              <a:gd name="connsiteX1" fmla="*/ 1476435 w 1476435"/>
              <a:gd name="connsiteY1" fmla="*/ 900482 h 1439062"/>
              <a:gd name="connsiteX2" fmla="*/ 1422591 w 1476435"/>
              <a:gd name="connsiteY2" fmla="*/ 944907 h 1439062"/>
              <a:gd name="connsiteX3" fmla="*/ 1180087 w 1476435"/>
              <a:gd name="connsiteY3" fmla="*/ 1345668 h 1439062"/>
              <a:gd name="connsiteX4" fmla="*/ 1156073 w 1476435"/>
              <a:gd name="connsiteY4" fmla="*/ 1439062 h 1439062"/>
              <a:gd name="connsiteX5" fmla="*/ 0 w 1476435"/>
              <a:gd name="connsiteY5" fmla="*/ 1236076 h 1439062"/>
              <a:gd name="connsiteX6" fmla="*/ 5101 w 1476435"/>
              <a:gd name="connsiteY6" fmla="*/ 1202650 h 1439062"/>
              <a:gd name="connsiteX7" fmla="*/ 591917 w 1476435"/>
              <a:gd name="connsiteY7" fmla="*/ 114233 h 1439062"/>
              <a:gd name="connsiteX8" fmla="*/ 717606 w 1476435"/>
              <a:gd name="connsiteY8" fmla="*/ 0 h 143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76435" h="1439062">
                <a:moveTo>
                  <a:pt x="717606" y="0"/>
                </a:moveTo>
                <a:lnTo>
                  <a:pt x="1476435" y="900482"/>
                </a:lnTo>
                <a:lnTo>
                  <a:pt x="1422591" y="944907"/>
                </a:lnTo>
                <a:cubicBezTo>
                  <a:pt x="1311966" y="1055532"/>
                  <a:pt x="1227717" y="1192533"/>
                  <a:pt x="1180087" y="1345668"/>
                </a:cubicBezTo>
                <a:lnTo>
                  <a:pt x="1156073" y="1439062"/>
                </a:lnTo>
                <a:lnTo>
                  <a:pt x="0" y="1236076"/>
                </a:lnTo>
                <a:lnTo>
                  <a:pt x="5101" y="1202650"/>
                </a:lnTo>
                <a:cubicBezTo>
                  <a:pt x="91135" y="782216"/>
                  <a:pt x="299726" y="406424"/>
                  <a:pt x="591917" y="114233"/>
                </a:cubicBezTo>
                <a:lnTo>
                  <a:pt x="717606"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7" name="Freeform: Shape 46">
            <a:extLst>
              <a:ext uri="{FF2B5EF4-FFF2-40B4-BE49-F238E27FC236}">
                <a16:creationId xmlns:a16="http://schemas.microsoft.com/office/drawing/2014/main" id="{214473F5-9CC0-C9F6-BEBA-4F6AF1BACA02}"/>
              </a:ext>
              <a:ext uri="{C183D7F6-B498-43B3-948B-1728B52AA6E4}">
                <adec:decorative xmlns:adec="http://schemas.microsoft.com/office/drawing/2017/decorative" val="1"/>
              </a:ext>
            </a:extLst>
          </p:cNvPr>
          <p:cNvSpPr/>
          <p:nvPr/>
        </p:nvSpPr>
        <p:spPr>
          <a:xfrm>
            <a:off x="6708010" y="2149801"/>
            <a:ext cx="1375200" cy="1353430"/>
          </a:xfrm>
          <a:custGeom>
            <a:avLst/>
            <a:gdLst>
              <a:gd name="connsiteX0" fmla="*/ 755742 w 1464066"/>
              <a:gd name="connsiteY0" fmla="*/ 0 h 1437483"/>
              <a:gd name="connsiteX1" fmla="*/ 870731 w 1464066"/>
              <a:gd name="connsiteY1" fmla="*/ 104509 h 1437483"/>
              <a:gd name="connsiteX2" fmla="*/ 1457547 w 1464066"/>
              <a:gd name="connsiteY2" fmla="*/ 1192926 h 1437483"/>
              <a:gd name="connsiteX3" fmla="*/ 1464066 w 1464066"/>
              <a:gd name="connsiteY3" fmla="*/ 1235641 h 1437483"/>
              <a:gd name="connsiteX4" fmla="*/ 307854 w 1464066"/>
              <a:gd name="connsiteY4" fmla="*/ 1437483 h 1437483"/>
              <a:gd name="connsiteX5" fmla="*/ 306663 w 1464066"/>
              <a:gd name="connsiteY5" fmla="*/ 1429679 h 1437483"/>
              <a:gd name="connsiteX6" fmla="*/ 40057 w 1464066"/>
              <a:gd name="connsiteY6" fmla="*/ 935183 h 1437483"/>
              <a:gd name="connsiteX7" fmla="*/ 0 w 1464066"/>
              <a:gd name="connsiteY7" fmla="*/ 902133 h 1437483"/>
              <a:gd name="connsiteX8" fmla="*/ 755742 w 1464066"/>
              <a:gd name="connsiteY8" fmla="*/ 0 h 1437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64066" h="1437483">
                <a:moveTo>
                  <a:pt x="755742" y="0"/>
                </a:moveTo>
                <a:lnTo>
                  <a:pt x="870731" y="104509"/>
                </a:lnTo>
                <a:cubicBezTo>
                  <a:pt x="1162923" y="396700"/>
                  <a:pt x="1371514" y="772492"/>
                  <a:pt x="1457547" y="1192926"/>
                </a:cubicBezTo>
                <a:lnTo>
                  <a:pt x="1464066" y="1235641"/>
                </a:lnTo>
                <a:lnTo>
                  <a:pt x="307854" y="1437483"/>
                </a:lnTo>
                <a:lnTo>
                  <a:pt x="306663" y="1429679"/>
                </a:lnTo>
                <a:cubicBezTo>
                  <a:pt x="267576" y="1238665"/>
                  <a:pt x="172807" y="1067933"/>
                  <a:pt x="40057" y="935183"/>
                </a:cubicBezTo>
                <a:lnTo>
                  <a:pt x="0" y="902133"/>
                </a:lnTo>
                <a:lnTo>
                  <a:pt x="755742"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8" name="Freeform: Shape 47">
            <a:extLst>
              <a:ext uri="{FF2B5EF4-FFF2-40B4-BE49-F238E27FC236}">
                <a16:creationId xmlns:a16="http://schemas.microsoft.com/office/drawing/2014/main" id="{14D2EBB4-2A1A-BAC3-A048-45D015AB5D63}"/>
              </a:ext>
              <a:ext uri="{C183D7F6-B498-43B3-948B-1728B52AA6E4}">
                <adec:decorative xmlns:adec="http://schemas.microsoft.com/office/drawing/2017/decorative" val="1"/>
              </a:ext>
            </a:extLst>
          </p:cNvPr>
          <p:cNvSpPr/>
          <p:nvPr/>
        </p:nvSpPr>
        <p:spPr>
          <a:xfrm>
            <a:off x="4073829" y="3351253"/>
            <a:ext cx="1216374" cy="1319907"/>
          </a:xfrm>
          <a:custGeom>
            <a:avLst/>
            <a:gdLst>
              <a:gd name="connsiteX0" fmla="*/ 31049 w 1294977"/>
              <a:gd name="connsiteY0" fmla="*/ 0 h 1401878"/>
              <a:gd name="connsiteX1" fmla="*/ 1187088 w 1294977"/>
              <a:gd name="connsiteY1" fmla="*/ 202980 h 1401878"/>
              <a:gd name="connsiteX2" fmla="*/ 1179801 w 1294977"/>
              <a:gd name="connsiteY2" fmla="*/ 250728 h 1401878"/>
              <a:gd name="connsiteX3" fmla="*/ 1174751 w 1294977"/>
              <a:gd name="connsiteY3" fmla="*/ 350732 h 1401878"/>
              <a:gd name="connsiteX4" fmla="*/ 1292802 w 1294977"/>
              <a:gd name="connsiteY4" fmla="*/ 816949 h 1401878"/>
              <a:gd name="connsiteX5" fmla="*/ 1294977 w 1294977"/>
              <a:gd name="connsiteY5" fmla="*/ 820529 h 1401878"/>
              <a:gd name="connsiteX6" fmla="*/ 275009 w 1294977"/>
              <a:gd name="connsiteY6" fmla="*/ 1401878 h 1401878"/>
              <a:gd name="connsiteX7" fmla="*/ 259837 w 1294977"/>
              <a:gd name="connsiteY7" fmla="*/ 1376905 h 1401878"/>
              <a:gd name="connsiteX8" fmla="*/ 0 w 1294977"/>
              <a:gd name="connsiteY8" fmla="*/ 350732 h 1401878"/>
              <a:gd name="connsiteX9" fmla="*/ 11115 w 1294977"/>
              <a:gd name="connsiteY9" fmla="*/ 130616 h 1401878"/>
              <a:gd name="connsiteX10" fmla="*/ 31049 w 1294977"/>
              <a:gd name="connsiteY10" fmla="*/ 0 h 14018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4977" h="1401878">
                <a:moveTo>
                  <a:pt x="31049" y="0"/>
                </a:moveTo>
                <a:lnTo>
                  <a:pt x="1187088" y="202980"/>
                </a:lnTo>
                <a:lnTo>
                  <a:pt x="1179801" y="250728"/>
                </a:lnTo>
                <a:cubicBezTo>
                  <a:pt x="1176462" y="283608"/>
                  <a:pt x="1174751" y="316971"/>
                  <a:pt x="1174751" y="350732"/>
                </a:cubicBezTo>
                <a:cubicBezTo>
                  <a:pt x="1174751" y="519540"/>
                  <a:pt x="1217516" y="678360"/>
                  <a:pt x="1292802" y="816949"/>
                </a:cubicBezTo>
                <a:lnTo>
                  <a:pt x="1294977" y="820529"/>
                </a:lnTo>
                <a:lnTo>
                  <a:pt x="275009" y="1401878"/>
                </a:lnTo>
                <a:lnTo>
                  <a:pt x="259837" y="1376905"/>
                </a:lnTo>
                <a:cubicBezTo>
                  <a:pt x="94127" y="1071862"/>
                  <a:pt x="0" y="722289"/>
                  <a:pt x="0" y="350732"/>
                </a:cubicBezTo>
                <a:cubicBezTo>
                  <a:pt x="0" y="276421"/>
                  <a:pt x="3765" y="202989"/>
                  <a:pt x="11115" y="130616"/>
                </a:cubicBezTo>
                <a:lnTo>
                  <a:pt x="31049"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49" name="Freeform: Shape 48">
            <a:extLst>
              <a:ext uri="{FF2B5EF4-FFF2-40B4-BE49-F238E27FC236}">
                <a16:creationId xmlns:a16="http://schemas.microsoft.com/office/drawing/2014/main" id="{7BF230EC-AC07-372F-BF9A-81ECC341AF40}"/>
              </a:ext>
              <a:ext uri="{C183D7F6-B498-43B3-948B-1728B52AA6E4}">
                <adec:decorative xmlns:adec="http://schemas.microsoft.com/office/drawing/2017/decorative" val="1"/>
              </a:ext>
            </a:extLst>
          </p:cNvPr>
          <p:cNvSpPr/>
          <p:nvPr/>
        </p:nvSpPr>
        <p:spPr>
          <a:xfrm>
            <a:off x="6904925" y="3359997"/>
            <a:ext cx="1213246" cy="1311543"/>
          </a:xfrm>
          <a:custGeom>
            <a:avLst/>
            <a:gdLst>
              <a:gd name="connsiteX0" fmla="*/ 1262015 w 1291647"/>
              <a:gd name="connsiteY0" fmla="*/ 0 h 1392994"/>
              <a:gd name="connsiteX1" fmla="*/ 1280532 w 1291647"/>
              <a:gd name="connsiteY1" fmla="*/ 121328 h 1392994"/>
              <a:gd name="connsiteX2" fmla="*/ 1291647 w 1291647"/>
              <a:gd name="connsiteY2" fmla="*/ 341444 h 1392994"/>
              <a:gd name="connsiteX3" fmla="*/ 1031810 w 1291647"/>
              <a:gd name="connsiteY3" fmla="*/ 1367617 h 1392994"/>
              <a:gd name="connsiteX4" fmla="*/ 1016393 w 1291647"/>
              <a:gd name="connsiteY4" fmla="*/ 1392994 h 1392994"/>
              <a:gd name="connsiteX5" fmla="*/ 0 w 1291647"/>
              <a:gd name="connsiteY5" fmla="*/ 805264 h 1392994"/>
              <a:gd name="connsiteX6" fmla="*/ 40032 w 1291647"/>
              <a:gd name="connsiteY6" fmla="*/ 722162 h 1392994"/>
              <a:gd name="connsiteX7" fmla="*/ 116896 w 1291647"/>
              <a:gd name="connsiteY7" fmla="*/ 341444 h 1392994"/>
              <a:gd name="connsiteX8" fmla="*/ 111846 w 1291647"/>
              <a:gd name="connsiteY8" fmla="*/ 241440 h 1392994"/>
              <a:gd name="connsiteX9" fmla="*/ 105803 w 1291647"/>
              <a:gd name="connsiteY9" fmla="*/ 201842 h 1392994"/>
              <a:gd name="connsiteX10" fmla="*/ 1262015 w 1291647"/>
              <a:gd name="connsiteY10" fmla="*/ 0 h 1392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91647" h="1392994">
                <a:moveTo>
                  <a:pt x="1262015" y="0"/>
                </a:moveTo>
                <a:lnTo>
                  <a:pt x="1280532" y="121328"/>
                </a:lnTo>
                <a:cubicBezTo>
                  <a:pt x="1287882" y="193701"/>
                  <a:pt x="1291647" y="267133"/>
                  <a:pt x="1291647" y="341444"/>
                </a:cubicBezTo>
                <a:cubicBezTo>
                  <a:pt x="1291647" y="713001"/>
                  <a:pt x="1197520" y="1062574"/>
                  <a:pt x="1031810" y="1367617"/>
                </a:cubicBezTo>
                <a:lnTo>
                  <a:pt x="1016393" y="1392994"/>
                </a:lnTo>
                <a:lnTo>
                  <a:pt x="0" y="805264"/>
                </a:lnTo>
                <a:lnTo>
                  <a:pt x="40032" y="722162"/>
                </a:lnTo>
                <a:cubicBezTo>
                  <a:pt x="89527" y="605145"/>
                  <a:pt x="116896" y="476491"/>
                  <a:pt x="116896" y="341444"/>
                </a:cubicBezTo>
                <a:cubicBezTo>
                  <a:pt x="116896" y="307683"/>
                  <a:pt x="115186" y="274320"/>
                  <a:pt x="111846" y="241440"/>
                </a:cubicBezTo>
                <a:lnTo>
                  <a:pt x="105803" y="201842"/>
                </a:lnTo>
                <a:lnTo>
                  <a:pt x="1262015"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50" name="Freeform: Shape 49">
            <a:extLst>
              <a:ext uri="{FF2B5EF4-FFF2-40B4-BE49-F238E27FC236}">
                <a16:creationId xmlns:a16="http://schemas.microsoft.com/office/drawing/2014/main" id="{2A167214-58DA-BD85-2755-3A9FC466AE93}"/>
              </a:ext>
              <a:ext uri="{C183D7F6-B498-43B3-948B-1728B52AA6E4}">
                <adec:decorative xmlns:adec="http://schemas.microsoft.com/office/drawing/2017/decorative" val="1"/>
              </a:ext>
            </a:extLst>
          </p:cNvPr>
          <p:cNvSpPr/>
          <p:nvPr/>
        </p:nvSpPr>
        <p:spPr>
          <a:xfrm>
            <a:off x="6445941" y="4159385"/>
            <a:ext cx="1397252" cy="1416967"/>
          </a:xfrm>
          <a:custGeom>
            <a:avLst/>
            <a:gdLst>
              <a:gd name="connsiteX0" fmla="*/ 471373 w 1487543"/>
              <a:gd name="connsiteY0" fmla="*/ 0 h 1504966"/>
              <a:gd name="connsiteX1" fmla="*/ 1487543 w 1487543"/>
              <a:gd name="connsiteY1" fmla="*/ 587601 h 1504966"/>
              <a:gd name="connsiteX2" fmla="*/ 1421235 w 1487543"/>
              <a:gd name="connsiteY2" fmla="*/ 696746 h 1504966"/>
              <a:gd name="connsiteX3" fmla="*/ 474046 w 1487543"/>
              <a:gd name="connsiteY3" fmla="*/ 1476733 h 1504966"/>
              <a:gd name="connsiteX4" fmla="*/ 396907 w 1487543"/>
              <a:gd name="connsiteY4" fmla="*/ 1504966 h 1504966"/>
              <a:gd name="connsiteX5" fmla="*/ 0 w 1487543"/>
              <a:gd name="connsiteY5" fmla="*/ 400443 h 1504966"/>
              <a:gd name="connsiteX6" fmla="*/ 16780 w 1487543"/>
              <a:gd name="connsiteY6" fmla="*/ 394301 h 1504966"/>
              <a:gd name="connsiteX7" fmla="*/ 447113 w 1487543"/>
              <a:gd name="connsiteY7" fmla="*/ 39932 h 1504966"/>
              <a:gd name="connsiteX8" fmla="*/ 471373 w 1487543"/>
              <a:gd name="connsiteY8" fmla="*/ 0 h 1504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7543" h="1504966">
                <a:moveTo>
                  <a:pt x="471373" y="0"/>
                </a:moveTo>
                <a:lnTo>
                  <a:pt x="1487543" y="587601"/>
                </a:lnTo>
                <a:lnTo>
                  <a:pt x="1421235" y="696746"/>
                </a:lnTo>
                <a:cubicBezTo>
                  <a:pt x="1189106" y="1040342"/>
                  <a:pt x="860391" y="1313323"/>
                  <a:pt x="474046" y="1476733"/>
                </a:cubicBezTo>
                <a:lnTo>
                  <a:pt x="396907" y="1504966"/>
                </a:lnTo>
                <a:lnTo>
                  <a:pt x="0" y="400443"/>
                </a:lnTo>
                <a:lnTo>
                  <a:pt x="16780" y="394301"/>
                </a:lnTo>
                <a:cubicBezTo>
                  <a:pt x="192307" y="320060"/>
                  <a:pt x="341651" y="196037"/>
                  <a:pt x="447113" y="39932"/>
                </a:cubicBezTo>
                <a:lnTo>
                  <a:pt x="471373"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effectLst/>
                <a:uLnTx/>
                <a:uFillTx/>
                <a:latin typeface="+mj-lt"/>
                <a:ea typeface="+mn-ea"/>
                <a:cs typeface="+mn-cs"/>
              </a:rPr>
              <a:t>           </a:t>
            </a:r>
          </a:p>
        </p:txBody>
      </p:sp>
      <p:sp>
        <p:nvSpPr>
          <p:cNvPr id="51" name="Freeform: Shape 50">
            <a:extLst>
              <a:ext uri="{FF2B5EF4-FFF2-40B4-BE49-F238E27FC236}">
                <a16:creationId xmlns:a16="http://schemas.microsoft.com/office/drawing/2014/main" id="{F8DCFD16-335C-865F-CDA9-28CEB0C85AD2}"/>
              </a:ext>
              <a:ext uri="{C183D7F6-B498-43B3-948B-1728B52AA6E4}">
                <adec:decorative xmlns:adec="http://schemas.microsoft.com/office/drawing/2017/decorative" val="1"/>
              </a:ext>
            </a:extLst>
          </p:cNvPr>
          <p:cNvSpPr/>
          <p:nvPr/>
        </p:nvSpPr>
        <p:spPr>
          <a:xfrm>
            <a:off x="4356675" y="4164278"/>
            <a:ext cx="1396294" cy="1412074"/>
          </a:xfrm>
          <a:custGeom>
            <a:avLst/>
            <a:gdLst>
              <a:gd name="connsiteX0" fmla="*/ 1019968 w 1486523"/>
              <a:gd name="connsiteY0" fmla="*/ 0 h 1499769"/>
              <a:gd name="connsiteX1" fmla="*/ 1040670 w 1486523"/>
              <a:gd name="connsiteY1" fmla="*/ 34077 h 1499769"/>
              <a:gd name="connsiteX2" fmla="*/ 1471003 w 1486523"/>
              <a:gd name="connsiteY2" fmla="*/ 388446 h 1499769"/>
              <a:gd name="connsiteX3" fmla="*/ 1486523 w 1486523"/>
              <a:gd name="connsiteY3" fmla="*/ 394126 h 1499769"/>
              <a:gd name="connsiteX4" fmla="*/ 1092674 w 1486523"/>
              <a:gd name="connsiteY4" fmla="*/ 1499769 h 1499769"/>
              <a:gd name="connsiteX5" fmla="*/ 1013737 w 1486523"/>
              <a:gd name="connsiteY5" fmla="*/ 1470878 h 1499769"/>
              <a:gd name="connsiteX6" fmla="*/ 66548 w 1486523"/>
              <a:gd name="connsiteY6" fmla="*/ 690891 h 1499769"/>
              <a:gd name="connsiteX7" fmla="*/ 0 w 1486523"/>
              <a:gd name="connsiteY7" fmla="*/ 581349 h 1499769"/>
              <a:gd name="connsiteX8" fmla="*/ 1019968 w 1486523"/>
              <a:gd name="connsiteY8" fmla="*/ 0 h 14997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486523" h="1499769">
                <a:moveTo>
                  <a:pt x="1019968" y="0"/>
                </a:moveTo>
                <a:lnTo>
                  <a:pt x="1040670" y="34077"/>
                </a:lnTo>
                <a:cubicBezTo>
                  <a:pt x="1146133" y="190182"/>
                  <a:pt x="1295477" y="314205"/>
                  <a:pt x="1471003" y="388446"/>
                </a:cubicBezTo>
                <a:lnTo>
                  <a:pt x="1486523" y="394126"/>
                </a:lnTo>
                <a:lnTo>
                  <a:pt x="1092674" y="1499769"/>
                </a:lnTo>
                <a:lnTo>
                  <a:pt x="1013737" y="1470878"/>
                </a:lnTo>
                <a:cubicBezTo>
                  <a:pt x="627393" y="1307468"/>
                  <a:pt x="298678" y="1034487"/>
                  <a:pt x="66548" y="690891"/>
                </a:cubicBezTo>
                <a:lnTo>
                  <a:pt x="0" y="581349"/>
                </a:lnTo>
                <a:lnTo>
                  <a:pt x="1019968"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52" name="Freeform: Shape 51">
            <a:extLst>
              <a:ext uri="{FF2B5EF4-FFF2-40B4-BE49-F238E27FC236}">
                <a16:creationId xmlns:a16="http://schemas.microsoft.com/office/drawing/2014/main" id="{02FAC511-D2A4-14F1-408A-6EEC383B01E6}"/>
              </a:ext>
              <a:ext uri="{C183D7F6-B498-43B3-948B-1728B52AA6E4}">
                <adec:decorative xmlns:adec="http://schemas.microsoft.com/office/drawing/2017/decorative" val="1"/>
              </a:ext>
            </a:extLst>
          </p:cNvPr>
          <p:cNvSpPr/>
          <p:nvPr/>
        </p:nvSpPr>
        <p:spPr>
          <a:xfrm>
            <a:off x="5427377" y="4551630"/>
            <a:ext cx="1338936" cy="1156809"/>
          </a:xfrm>
          <a:custGeom>
            <a:avLst/>
            <a:gdLst>
              <a:gd name="connsiteX0" fmla="*/ 393849 w 1425459"/>
              <a:gd name="connsiteY0" fmla="*/ 0 h 1228651"/>
              <a:gd name="connsiteX1" fmla="*/ 420975 w 1425459"/>
              <a:gd name="connsiteY1" fmla="*/ 9928 h 1228651"/>
              <a:gd name="connsiteX2" fmla="*/ 711830 w 1425459"/>
              <a:gd name="connsiteY2" fmla="*/ 53901 h 1228651"/>
              <a:gd name="connsiteX3" fmla="*/ 1002685 w 1425459"/>
              <a:gd name="connsiteY3" fmla="*/ 9928 h 1228651"/>
              <a:gd name="connsiteX4" fmla="*/ 1028553 w 1425459"/>
              <a:gd name="connsiteY4" fmla="*/ 461 h 1228651"/>
              <a:gd name="connsiteX5" fmla="*/ 1425459 w 1425459"/>
              <a:gd name="connsiteY5" fmla="*/ 1104984 h 1228651"/>
              <a:gd name="connsiteX6" fmla="*/ 1352020 w 1425459"/>
              <a:gd name="connsiteY6" fmla="*/ 1131863 h 1228651"/>
              <a:gd name="connsiteX7" fmla="*/ 711830 w 1425459"/>
              <a:gd name="connsiteY7" fmla="*/ 1228651 h 1228651"/>
              <a:gd name="connsiteX8" fmla="*/ 71640 w 1425459"/>
              <a:gd name="connsiteY8" fmla="*/ 1131863 h 1228651"/>
              <a:gd name="connsiteX9" fmla="*/ 0 w 1425459"/>
              <a:gd name="connsiteY9" fmla="*/ 1105643 h 1228651"/>
              <a:gd name="connsiteX10" fmla="*/ 393849 w 1425459"/>
              <a:gd name="connsiteY10" fmla="*/ 0 h 1228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425459" h="1228651">
                <a:moveTo>
                  <a:pt x="393849" y="0"/>
                </a:moveTo>
                <a:lnTo>
                  <a:pt x="420975" y="9928"/>
                </a:lnTo>
                <a:cubicBezTo>
                  <a:pt x="512856" y="38506"/>
                  <a:pt x="610545" y="53901"/>
                  <a:pt x="711830" y="53901"/>
                </a:cubicBezTo>
                <a:cubicBezTo>
                  <a:pt x="813115" y="53901"/>
                  <a:pt x="910804" y="38506"/>
                  <a:pt x="1002685" y="9928"/>
                </a:cubicBezTo>
                <a:lnTo>
                  <a:pt x="1028553" y="461"/>
                </a:lnTo>
                <a:lnTo>
                  <a:pt x="1425459" y="1104984"/>
                </a:lnTo>
                <a:lnTo>
                  <a:pt x="1352020" y="1131863"/>
                </a:lnTo>
                <a:cubicBezTo>
                  <a:pt x="1149784" y="1194766"/>
                  <a:pt x="934765" y="1228651"/>
                  <a:pt x="711830" y="1228651"/>
                </a:cubicBezTo>
                <a:cubicBezTo>
                  <a:pt x="488896" y="1228651"/>
                  <a:pt x="273876" y="1194766"/>
                  <a:pt x="71640" y="1131863"/>
                </a:cubicBezTo>
                <a:lnTo>
                  <a:pt x="0" y="1105643"/>
                </a:lnTo>
                <a:lnTo>
                  <a:pt x="393849" y="0"/>
                </a:lnTo>
                <a:close/>
              </a:path>
            </a:pathLst>
          </a:custGeom>
          <a:solidFill>
            <a:srgbClr val="E4E4E4"/>
          </a:solidFill>
          <a:ln w="12700" cap="flat" cmpd="sng" algn="ctr">
            <a:noFill/>
            <a:prstDash val="solid"/>
            <a:miter lim="800000"/>
          </a:ln>
          <a:effectLst>
            <a:innerShdw blurRad="101600" dist="50800" dir="13500000">
              <a:prstClr val="black">
                <a:alpha val="30000"/>
              </a:prstClr>
            </a:innerShdw>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effectLst/>
              <a:uLnTx/>
              <a:uFillTx/>
              <a:latin typeface="+mj-lt"/>
              <a:ea typeface="+mn-ea"/>
              <a:cs typeface="+mn-cs"/>
            </a:endParaRPr>
          </a:p>
        </p:txBody>
      </p:sp>
      <p:sp>
        <p:nvSpPr>
          <p:cNvPr id="53" name="Partial Circle 52">
            <a:extLst>
              <a:ext uri="{FF2B5EF4-FFF2-40B4-BE49-F238E27FC236}">
                <a16:creationId xmlns:a16="http://schemas.microsoft.com/office/drawing/2014/main" id="{DF78F6B9-9B5A-B3F1-F724-9758653DA79C}"/>
              </a:ext>
              <a:ext uri="{C183D7F6-B498-43B3-948B-1728B52AA6E4}">
                <adec:decorative xmlns:adec="http://schemas.microsoft.com/office/drawing/2017/decorative" val="1"/>
              </a:ext>
            </a:extLst>
          </p:cNvPr>
          <p:cNvSpPr/>
          <p:nvPr/>
        </p:nvSpPr>
        <p:spPr>
          <a:xfrm>
            <a:off x="4725266" y="2311129"/>
            <a:ext cx="2741468" cy="2741468"/>
          </a:xfrm>
          <a:prstGeom prst="pie">
            <a:avLst>
              <a:gd name="adj1" fmla="val 10787137"/>
              <a:gd name="adj2" fmla="val 21599999"/>
            </a:avLst>
          </a:prstGeom>
          <a:gradFill flip="none" rotWithShape="1">
            <a:gsLst>
              <a:gs pos="0">
                <a:srgbClr val="0078D4"/>
              </a:gs>
              <a:gs pos="50000">
                <a:srgbClr val="C03BC4"/>
              </a:gs>
              <a:gs pos="100000">
                <a:srgbClr val="FFA38B"/>
              </a:gs>
            </a:gsLst>
            <a:lin ang="2700000" scaled="0"/>
            <a:tileRect/>
          </a:gradFill>
        </p:spPr>
        <p:txBody>
          <a:bodyPr wrap="square" lIns="365760" tIns="91440" rIns="365760" bIns="182880" anchor="ctr" anchorCtr="0">
            <a:noAutofit/>
          </a:bodyPr>
          <a:lstStyle/>
          <a:p>
            <a:pPr defTabSz="932472" fontAlgn="base">
              <a:spcBef>
                <a:spcPct val="0"/>
              </a:spcBef>
              <a:spcAft>
                <a:spcPts val="900"/>
              </a:spcAft>
            </a:pPr>
            <a:endParaRPr lang="en-IN" sz="2000" spc="-50">
              <a:ln w="3175">
                <a:noFill/>
              </a:ln>
              <a:latin typeface="+mj-lt"/>
              <a:cs typeface="Segoe Sans Text" pitchFamily="2" charset="0"/>
            </a:endParaRPr>
          </a:p>
        </p:txBody>
      </p:sp>
      <p:sp>
        <p:nvSpPr>
          <p:cNvPr id="54" name="Partial Circle 53">
            <a:extLst>
              <a:ext uri="{FF2B5EF4-FFF2-40B4-BE49-F238E27FC236}">
                <a16:creationId xmlns:a16="http://schemas.microsoft.com/office/drawing/2014/main" id="{65BE68B1-8D19-387B-336C-CD338A8942FC}"/>
              </a:ext>
              <a:ext uri="{C183D7F6-B498-43B3-948B-1728B52AA6E4}">
                <adec:decorative xmlns:adec="http://schemas.microsoft.com/office/drawing/2017/decorative" val="1"/>
              </a:ext>
            </a:extLst>
          </p:cNvPr>
          <p:cNvSpPr>
            <a:spLocks/>
          </p:cNvSpPr>
          <p:nvPr/>
        </p:nvSpPr>
        <p:spPr>
          <a:xfrm flipV="1">
            <a:off x="4725266" y="2311129"/>
            <a:ext cx="2741468" cy="2741468"/>
          </a:xfrm>
          <a:prstGeom prst="pie">
            <a:avLst>
              <a:gd name="adj1" fmla="val 10787137"/>
              <a:gd name="adj2" fmla="val 21599999"/>
            </a:avLst>
          </a:prstGeom>
          <a:gradFill>
            <a:gsLst>
              <a:gs pos="0">
                <a:schemeClr val="accent1">
                  <a:lumMod val="20000"/>
                  <a:lumOff val="80000"/>
                </a:schemeClr>
              </a:gs>
              <a:gs pos="100000">
                <a:schemeClr val="accent6">
                  <a:lumMod val="20000"/>
                  <a:lumOff val="80000"/>
                </a:schemeClr>
              </a:gs>
            </a:gsLst>
            <a:lin ang="2700000" scaled="0"/>
          </a:gradFill>
          <a:ln w="12700" cap="flat" cmpd="sng" algn="ctr">
            <a:noFill/>
            <a:prstDash val="solid"/>
            <a:miter lim="800000"/>
          </a:ln>
          <a:effectLst/>
        </p:spPr>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effectLst/>
              <a:uLnTx/>
              <a:uFillTx/>
              <a:latin typeface="+mj-lt"/>
              <a:ea typeface="+mn-ea"/>
              <a:cs typeface="+mn-cs"/>
            </a:endParaRPr>
          </a:p>
        </p:txBody>
      </p:sp>
      <p:sp>
        <p:nvSpPr>
          <p:cNvPr id="55" name="Rectangle 54">
            <a:extLst>
              <a:ext uri="{FF2B5EF4-FFF2-40B4-BE49-F238E27FC236}">
                <a16:creationId xmlns:a16="http://schemas.microsoft.com/office/drawing/2014/main" id="{EE192BB4-9A61-1D5D-35B5-C3A6B8A13A16}"/>
              </a:ext>
              <a:ext uri="{C183D7F6-B498-43B3-948B-1728B52AA6E4}">
                <adec:decorative xmlns:adec="http://schemas.microsoft.com/office/drawing/2017/decorative" val="1"/>
              </a:ext>
            </a:extLst>
          </p:cNvPr>
          <p:cNvSpPr/>
          <p:nvPr/>
        </p:nvSpPr>
        <p:spPr>
          <a:xfrm>
            <a:off x="5196515" y="2773955"/>
            <a:ext cx="1798970" cy="707886"/>
          </a:xfrm>
          <a:prstGeom prst="rect">
            <a:avLst/>
          </a:prstGeom>
        </p:spPr>
        <p:txBody>
          <a:bodyPr wrap="square" lIns="182802" anchor="ctr" anchorCtr="0">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a:ln>
                  <a:noFill/>
                </a:ln>
                <a:effectLst/>
                <a:uLnTx/>
                <a:uFillTx/>
                <a:latin typeface="+mj-lt"/>
                <a:ea typeface="Calibri" panose="020F0502020204030204" pitchFamily="34" charset="0"/>
                <a:cs typeface="+mn-cs"/>
              </a:rPr>
              <a:t>Business Impact</a:t>
            </a:r>
          </a:p>
        </p:txBody>
      </p:sp>
      <p:sp>
        <p:nvSpPr>
          <p:cNvPr id="56" name="Rectangle 55">
            <a:extLst>
              <a:ext uri="{FF2B5EF4-FFF2-40B4-BE49-F238E27FC236}">
                <a16:creationId xmlns:a16="http://schemas.microsoft.com/office/drawing/2014/main" id="{18D0FFD0-0719-F6F7-2ED9-F4502900A6D3}"/>
              </a:ext>
              <a:ext uri="{C183D7F6-B498-43B3-948B-1728B52AA6E4}">
                <adec:decorative xmlns:adec="http://schemas.microsoft.com/office/drawing/2017/decorative" val="1"/>
              </a:ext>
            </a:extLst>
          </p:cNvPr>
          <p:cNvSpPr/>
          <p:nvPr/>
        </p:nvSpPr>
        <p:spPr>
          <a:xfrm>
            <a:off x="5056812" y="3809054"/>
            <a:ext cx="2078376" cy="707886"/>
          </a:xfrm>
          <a:prstGeom prst="rect">
            <a:avLst/>
          </a:prstGeom>
        </p:spPr>
        <p:txBody>
          <a:bodyPr wrap="square" lIns="182802" anchor="ctr" anchorCtr="0">
            <a:spAutoFit/>
          </a:bodyPr>
          <a:lstStyle/>
          <a:p>
            <a:pPr marL="0" marR="0" lvl="0" indent="0" algn="ctr" defTabSz="913841" rtl="0" eaLnBrk="1" fontAlgn="auto" latinLnBrk="0" hangingPunct="1">
              <a:lnSpc>
                <a:spcPct val="100000"/>
              </a:lnSpc>
              <a:spcBef>
                <a:spcPts val="0"/>
              </a:spcBef>
              <a:spcAft>
                <a:spcPts val="800"/>
              </a:spcAft>
              <a:buClrTx/>
              <a:buSzTx/>
              <a:buFontTx/>
              <a:buNone/>
              <a:tabLst/>
              <a:defRPr/>
            </a:pPr>
            <a:r>
              <a:rPr kumimoji="0" lang="en-US" sz="2000" b="0" i="0" u="none" strike="noStrike" kern="0" cap="none" spc="0" normalizeH="0" baseline="0" noProof="0" dirty="0">
                <a:ln>
                  <a:noFill/>
                </a:ln>
                <a:solidFill>
                  <a:schemeClr val="bg1"/>
                </a:solidFill>
                <a:effectLst/>
                <a:uLnTx/>
                <a:uFillTx/>
                <a:latin typeface="+mj-lt"/>
                <a:ea typeface="Calibri" panose="020F0502020204030204" pitchFamily="34" charset="0"/>
                <a:cs typeface="+mn-cs"/>
              </a:rPr>
              <a:t>Societal </a:t>
            </a:r>
            <a:br>
              <a:rPr kumimoji="0" lang="en-US" sz="2000" b="0" i="0" u="none" strike="noStrike" kern="0" cap="none" spc="0" normalizeH="0" baseline="0" noProof="0" dirty="0">
                <a:ln>
                  <a:noFill/>
                </a:ln>
                <a:solidFill>
                  <a:schemeClr val="bg1"/>
                </a:solidFill>
                <a:effectLst/>
                <a:uLnTx/>
                <a:uFillTx/>
                <a:latin typeface="+mj-lt"/>
                <a:ea typeface="Calibri" panose="020F0502020204030204" pitchFamily="34" charset="0"/>
                <a:cs typeface="+mn-cs"/>
              </a:rPr>
            </a:br>
            <a:r>
              <a:rPr kumimoji="0" lang="en-US" sz="2000" b="0" i="0" u="none" strike="noStrike" kern="0" cap="none" spc="0" normalizeH="0" baseline="0" noProof="0" dirty="0">
                <a:ln>
                  <a:noFill/>
                </a:ln>
                <a:solidFill>
                  <a:schemeClr val="bg1"/>
                </a:solidFill>
                <a:effectLst/>
                <a:uLnTx/>
                <a:uFillTx/>
                <a:latin typeface="+mj-lt"/>
                <a:ea typeface="Calibri" panose="020F0502020204030204" pitchFamily="34" charset="0"/>
                <a:cs typeface="+mn-cs"/>
              </a:rPr>
              <a:t>Impact</a:t>
            </a:r>
          </a:p>
        </p:txBody>
      </p:sp>
      <p:sp>
        <p:nvSpPr>
          <p:cNvPr id="57" name="Graphic 233">
            <a:extLst>
              <a:ext uri="{FF2B5EF4-FFF2-40B4-BE49-F238E27FC236}">
                <a16:creationId xmlns:a16="http://schemas.microsoft.com/office/drawing/2014/main" id="{39EC4809-AE5E-B2FD-9D05-9CA7F8598649}"/>
              </a:ext>
              <a:ext uri="{C183D7F6-B498-43B3-948B-1728B52AA6E4}">
                <adec:decorative xmlns:adec="http://schemas.microsoft.com/office/drawing/2017/decorative" val="1"/>
              </a:ext>
            </a:extLst>
          </p:cNvPr>
          <p:cNvSpPr/>
          <p:nvPr/>
        </p:nvSpPr>
        <p:spPr>
          <a:xfrm>
            <a:off x="6534682" y="1964223"/>
            <a:ext cx="314834" cy="314834"/>
          </a:xfrm>
          <a:custGeom>
            <a:avLst/>
            <a:gdLst>
              <a:gd name="connsiteX0" fmla="*/ 190500 w 400050"/>
              <a:gd name="connsiteY0" fmla="*/ 0 h 400050"/>
              <a:gd name="connsiteX1" fmla="*/ 381000 w 400050"/>
              <a:gd name="connsiteY1" fmla="*/ 190500 h 400050"/>
              <a:gd name="connsiteX2" fmla="*/ 379505 w 400050"/>
              <a:gd name="connsiteY2" fmla="*/ 214490 h 400050"/>
              <a:gd name="connsiteX3" fmla="*/ 314325 w 400050"/>
              <a:gd name="connsiteY3" fmla="*/ 161925 h 400050"/>
              <a:gd name="connsiteX4" fmla="*/ 247650 w 400050"/>
              <a:gd name="connsiteY4" fmla="*/ 228600 h 400050"/>
              <a:gd name="connsiteX5" fmla="*/ 247650 w 400050"/>
              <a:gd name="connsiteY5" fmla="*/ 229553 h 400050"/>
              <a:gd name="connsiteX6" fmla="*/ 209550 w 400050"/>
              <a:gd name="connsiteY6" fmla="*/ 276225 h 400050"/>
              <a:gd name="connsiteX7" fmla="*/ 209550 w 400050"/>
              <a:gd name="connsiteY7" fmla="*/ 371475 h 400050"/>
              <a:gd name="connsiteX8" fmla="*/ 210308 w 400050"/>
              <a:gd name="connsiteY8" fmla="*/ 379983 h 400050"/>
              <a:gd name="connsiteX9" fmla="*/ 190500 w 400050"/>
              <a:gd name="connsiteY9" fmla="*/ 381000 h 400050"/>
              <a:gd name="connsiteX10" fmla="*/ 0 w 400050"/>
              <a:gd name="connsiteY10" fmla="*/ 190500 h 400050"/>
              <a:gd name="connsiteX11" fmla="*/ 190500 w 400050"/>
              <a:gd name="connsiteY11" fmla="*/ 0 h 400050"/>
              <a:gd name="connsiteX12" fmla="*/ 251835 w 400050"/>
              <a:gd name="connsiteY12" fmla="*/ 132772 h 400050"/>
              <a:gd name="connsiteX13" fmla="*/ 166688 w 400050"/>
              <a:gd name="connsiteY13" fmla="*/ 217919 h 400050"/>
              <a:gd name="connsiteX14" fmla="*/ 129165 w 400050"/>
              <a:gd name="connsiteY14" fmla="*/ 180398 h 400050"/>
              <a:gd name="connsiteX15" fmla="*/ 108960 w 400050"/>
              <a:gd name="connsiteY15" fmla="*/ 180398 h 400050"/>
              <a:gd name="connsiteX16" fmla="*/ 108960 w 400050"/>
              <a:gd name="connsiteY16" fmla="*/ 200602 h 400050"/>
              <a:gd name="connsiteX17" fmla="*/ 156585 w 400050"/>
              <a:gd name="connsiteY17" fmla="*/ 248227 h 400050"/>
              <a:gd name="connsiteX18" fmla="*/ 176790 w 400050"/>
              <a:gd name="connsiteY18" fmla="*/ 248227 h 400050"/>
              <a:gd name="connsiteX19" fmla="*/ 272040 w 400050"/>
              <a:gd name="connsiteY19" fmla="*/ 152977 h 400050"/>
              <a:gd name="connsiteX20" fmla="*/ 272040 w 400050"/>
              <a:gd name="connsiteY20" fmla="*/ 132772 h 400050"/>
              <a:gd name="connsiteX21" fmla="*/ 251835 w 400050"/>
              <a:gd name="connsiteY21" fmla="*/ 132772 h 400050"/>
              <a:gd name="connsiteX22" fmla="*/ 314325 w 400050"/>
              <a:gd name="connsiteY22" fmla="*/ 180975 h 400050"/>
              <a:gd name="connsiteX23" fmla="*/ 361950 w 400050"/>
              <a:gd name="connsiteY23" fmla="*/ 228600 h 400050"/>
              <a:gd name="connsiteX24" fmla="*/ 361950 w 400050"/>
              <a:gd name="connsiteY24" fmla="*/ 247650 h 400050"/>
              <a:gd name="connsiteX25" fmla="*/ 371475 w 400050"/>
              <a:gd name="connsiteY25" fmla="*/ 247650 h 400050"/>
              <a:gd name="connsiteX26" fmla="*/ 372275 w 400050"/>
              <a:gd name="connsiteY26" fmla="*/ 247661 h 400050"/>
              <a:gd name="connsiteX27" fmla="*/ 400050 w 400050"/>
              <a:gd name="connsiteY27" fmla="*/ 276225 h 400050"/>
              <a:gd name="connsiteX28" fmla="*/ 400050 w 400050"/>
              <a:gd name="connsiteY28" fmla="*/ 371475 h 400050"/>
              <a:gd name="connsiteX29" fmla="*/ 371475 w 400050"/>
              <a:gd name="connsiteY29" fmla="*/ 400050 h 400050"/>
              <a:gd name="connsiteX30" fmla="*/ 257175 w 400050"/>
              <a:gd name="connsiteY30" fmla="*/ 400050 h 400050"/>
              <a:gd name="connsiteX31" fmla="*/ 229149 w 400050"/>
              <a:gd name="connsiteY31" fmla="*/ 377078 h 400050"/>
              <a:gd name="connsiteX32" fmla="*/ 228600 w 400050"/>
              <a:gd name="connsiteY32" fmla="*/ 371475 h 400050"/>
              <a:gd name="connsiteX33" fmla="*/ 228600 w 400050"/>
              <a:gd name="connsiteY33" fmla="*/ 276225 h 400050"/>
              <a:gd name="connsiteX34" fmla="*/ 257175 w 400050"/>
              <a:gd name="connsiteY34" fmla="*/ 247650 h 400050"/>
              <a:gd name="connsiteX35" fmla="*/ 266700 w 400050"/>
              <a:gd name="connsiteY35" fmla="*/ 247650 h 400050"/>
              <a:gd name="connsiteX36" fmla="*/ 266700 w 400050"/>
              <a:gd name="connsiteY36" fmla="*/ 228600 h 400050"/>
              <a:gd name="connsiteX37" fmla="*/ 314325 w 400050"/>
              <a:gd name="connsiteY37" fmla="*/ 180975 h 400050"/>
              <a:gd name="connsiteX38" fmla="*/ 306829 w 400050"/>
              <a:gd name="connsiteY38" fmla="*/ 341368 h 400050"/>
              <a:gd name="connsiteX39" fmla="*/ 314325 w 400050"/>
              <a:gd name="connsiteY39" fmla="*/ 342900 h 400050"/>
              <a:gd name="connsiteX40" fmla="*/ 333375 w 400050"/>
              <a:gd name="connsiteY40" fmla="*/ 323850 h 400050"/>
              <a:gd name="connsiteX41" fmla="*/ 332348 w 400050"/>
              <a:gd name="connsiteY41" fmla="*/ 317663 h 400050"/>
              <a:gd name="connsiteX42" fmla="*/ 314325 w 400050"/>
              <a:gd name="connsiteY42" fmla="*/ 304800 h 400050"/>
              <a:gd name="connsiteX43" fmla="*/ 295275 w 400050"/>
              <a:gd name="connsiteY43" fmla="*/ 323850 h 400050"/>
              <a:gd name="connsiteX44" fmla="*/ 306829 w 400050"/>
              <a:gd name="connsiteY44" fmla="*/ 341368 h 400050"/>
              <a:gd name="connsiteX45" fmla="*/ 295275 w 400050"/>
              <a:gd name="connsiteY45" fmla="*/ 228600 h 400050"/>
              <a:gd name="connsiteX46" fmla="*/ 295275 w 400050"/>
              <a:gd name="connsiteY46" fmla="*/ 247650 h 400050"/>
              <a:gd name="connsiteX47" fmla="*/ 333375 w 400050"/>
              <a:gd name="connsiteY47" fmla="*/ 247650 h 400050"/>
              <a:gd name="connsiteX48" fmla="*/ 333375 w 400050"/>
              <a:gd name="connsiteY48" fmla="*/ 228600 h 400050"/>
              <a:gd name="connsiteX49" fmla="*/ 314325 w 400050"/>
              <a:gd name="connsiteY49" fmla="*/ 209550 h 400050"/>
              <a:gd name="connsiteX50" fmla="*/ 295275 w 400050"/>
              <a:gd name="connsiteY50" fmla="*/ 22860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00050" h="400050">
                <a:moveTo>
                  <a:pt x="190500" y="0"/>
                </a:moveTo>
                <a:cubicBezTo>
                  <a:pt x="295709" y="0"/>
                  <a:pt x="381000" y="85290"/>
                  <a:pt x="381000" y="190500"/>
                </a:cubicBezTo>
                <a:cubicBezTo>
                  <a:pt x="381000" y="198625"/>
                  <a:pt x="380491" y="206632"/>
                  <a:pt x="379505" y="214490"/>
                </a:cubicBezTo>
                <a:cubicBezTo>
                  <a:pt x="373029" y="184442"/>
                  <a:pt x="346308" y="161925"/>
                  <a:pt x="314325" y="161925"/>
                </a:cubicBezTo>
                <a:cubicBezTo>
                  <a:pt x="277501" y="161925"/>
                  <a:pt x="247650" y="191776"/>
                  <a:pt x="247650" y="228600"/>
                </a:cubicBezTo>
                <a:lnTo>
                  <a:pt x="247650" y="229553"/>
                </a:lnTo>
                <a:cubicBezTo>
                  <a:pt x="225912" y="233964"/>
                  <a:pt x="209550" y="253184"/>
                  <a:pt x="209550" y="276225"/>
                </a:cubicBezTo>
                <a:lnTo>
                  <a:pt x="209550" y="371475"/>
                </a:lnTo>
                <a:cubicBezTo>
                  <a:pt x="209550" y="374378"/>
                  <a:pt x="209809" y="377222"/>
                  <a:pt x="210308" y="379983"/>
                </a:cubicBezTo>
                <a:cubicBezTo>
                  <a:pt x="203797" y="380655"/>
                  <a:pt x="197188" y="381000"/>
                  <a:pt x="190500" y="381000"/>
                </a:cubicBezTo>
                <a:cubicBezTo>
                  <a:pt x="85290" y="381000"/>
                  <a:pt x="0" y="295709"/>
                  <a:pt x="0" y="190500"/>
                </a:cubicBezTo>
                <a:cubicBezTo>
                  <a:pt x="0" y="85290"/>
                  <a:pt x="85290" y="0"/>
                  <a:pt x="190500" y="0"/>
                </a:cubicBezTo>
                <a:close/>
                <a:moveTo>
                  <a:pt x="251835" y="132772"/>
                </a:moveTo>
                <a:lnTo>
                  <a:pt x="166688" y="217919"/>
                </a:lnTo>
                <a:lnTo>
                  <a:pt x="129165" y="180398"/>
                </a:lnTo>
                <a:cubicBezTo>
                  <a:pt x="123586" y="174818"/>
                  <a:pt x="114539" y="174818"/>
                  <a:pt x="108960" y="180398"/>
                </a:cubicBezTo>
                <a:cubicBezTo>
                  <a:pt x="103380" y="185978"/>
                  <a:pt x="103380" y="195022"/>
                  <a:pt x="108960" y="200602"/>
                </a:cubicBezTo>
                <a:lnTo>
                  <a:pt x="156585" y="248227"/>
                </a:lnTo>
                <a:cubicBezTo>
                  <a:pt x="162165" y="253807"/>
                  <a:pt x="171210" y="253807"/>
                  <a:pt x="176790" y="248227"/>
                </a:cubicBezTo>
                <a:lnTo>
                  <a:pt x="272040" y="152977"/>
                </a:lnTo>
                <a:cubicBezTo>
                  <a:pt x="277619" y="147398"/>
                  <a:pt x="277619" y="138352"/>
                  <a:pt x="272040" y="132772"/>
                </a:cubicBezTo>
                <a:cubicBezTo>
                  <a:pt x="266460" y="127193"/>
                  <a:pt x="257415" y="127193"/>
                  <a:pt x="251835" y="132772"/>
                </a:cubicBezTo>
                <a:close/>
                <a:moveTo>
                  <a:pt x="314325" y="180975"/>
                </a:moveTo>
                <a:cubicBezTo>
                  <a:pt x="340627" y="180975"/>
                  <a:pt x="361950" y="202298"/>
                  <a:pt x="361950" y="228600"/>
                </a:cubicBezTo>
                <a:lnTo>
                  <a:pt x="361950" y="247650"/>
                </a:lnTo>
                <a:lnTo>
                  <a:pt x="371475" y="247650"/>
                </a:lnTo>
                <a:cubicBezTo>
                  <a:pt x="371744" y="247650"/>
                  <a:pt x="372010" y="247654"/>
                  <a:pt x="372275" y="247661"/>
                </a:cubicBezTo>
                <a:cubicBezTo>
                  <a:pt x="387687" y="248084"/>
                  <a:pt x="400050" y="260711"/>
                  <a:pt x="400050" y="276225"/>
                </a:cubicBezTo>
                <a:lnTo>
                  <a:pt x="400050" y="371475"/>
                </a:lnTo>
                <a:cubicBezTo>
                  <a:pt x="400050" y="387256"/>
                  <a:pt x="387256" y="400050"/>
                  <a:pt x="371475" y="400050"/>
                </a:cubicBezTo>
                <a:lnTo>
                  <a:pt x="257175" y="400050"/>
                </a:lnTo>
                <a:cubicBezTo>
                  <a:pt x="243310" y="400050"/>
                  <a:pt x="231753" y="390176"/>
                  <a:pt x="229149" y="377078"/>
                </a:cubicBezTo>
                <a:cubicBezTo>
                  <a:pt x="228789" y="375266"/>
                  <a:pt x="228600" y="373391"/>
                  <a:pt x="228600" y="371475"/>
                </a:cubicBezTo>
                <a:lnTo>
                  <a:pt x="228600" y="276225"/>
                </a:lnTo>
                <a:cubicBezTo>
                  <a:pt x="228600" y="260444"/>
                  <a:pt x="241394" y="247650"/>
                  <a:pt x="257175" y="247650"/>
                </a:cubicBezTo>
                <a:lnTo>
                  <a:pt x="266700" y="247650"/>
                </a:lnTo>
                <a:lnTo>
                  <a:pt x="266700" y="228600"/>
                </a:lnTo>
                <a:cubicBezTo>
                  <a:pt x="266700" y="202298"/>
                  <a:pt x="288023" y="180975"/>
                  <a:pt x="314325" y="180975"/>
                </a:cubicBezTo>
                <a:close/>
                <a:moveTo>
                  <a:pt x="306829" y="341368"/>
                </a:moveTo>
                <a:cubicBezTo>
                  <a:pt x="309130" y="342353"/>
                  <a:pt x="311664" y="342900"/>
                  <a:pt x="314325" y="342900"/>
                </a:cubicBezTo>
                <a:cubicBezTo>
                  <a:pt x="324846" y="342900"/>
                  <a:pt x="333375" y="334371"/>
                  <a:pt x="333375" y="323850"/>
                </a:cubicBezTo>
                <a:cubicBezTo>
                  <a:pt x="333375" y="321684"/>
                  <a:pt x="333013" y="319602"/>
                  <a:pt x="332348" y="317663"/>
                </a:cubicBezTo>
                <a:cubicBezTo>
                  <a:pt x="329778" y="310178"/>
                  <a:pt x="322680" y="304800"/>
                  <a:pt x="314325" y="304800"/>
                </a:cubicBezTo>
                <a:cubicBezTo>
                  <a:pt x="303804" y="304800"/>
                  <a:pt x="295275" y="313329"/>
                  <a:pt x="295275" y="323850"/>
                </a:cubicBezTo>
                <a:cubicBezTo>
                  <a:pt x="295275" y="331710"/>
                  <a:pt x="300036" y="338458"/>
                  <a:pt x="306829" y="341368"/>
                </a:cubicBezTo>
                <a:close/>
                <a:moveTo>
                  <a:pt x="295275" y="228600"/>
                </a:moveTo>
                <a:lnTo>
                  <a:pt x="295275" y="247650"/>
                </a:lnTo>
                <a:lnTo>
                  <a:pt x="333375" y="247650"/>
                </a:lnTo>
                <a:lnTo>
                  <a:pt x="333375" y="228600"/>
                </a:lnTo>
                <a:cubicBezTo>
                  <a:pt x="333375" y="218079"/>
                  <a:pt x="324846" y="209550"/>
                  <a:pt x="314325" y="209550"/>
                </a:cubicBezTo>
                <a:cubicBezTo>
                  <a:pt x="303804" y="209550"/>
                  <a:pt x="295275" y="218079"/>
                  <a:pt x="295275" y="228600"/>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58" name="Graphic 121">
            <a:extLst>
              <a:ext uri="{FF2B5EF4-FFF2-40B4-BE49-F238E27FC236}">
                <a16:creationId xmlns:a16="http://schemas.microsoft.com/office/drawing/2014/main" id="{1A8CA04F-9396-9305-1023-D8780E5541EA}"/>
              </a:ext>
              <a:ext uri="{C183D7F6-B498-43B3-948B-1728B52AA6E4}">
                <adec:decorative xmlns:adec="http://schemas.microsoft.com/office/drawing/2017/decorative" val="1"/>
              </a:ext>
            </a:extLst>
          </p:cNvPr>
          <p:cNvSpPr/>
          <p:nvPr/>
        </p:nvSpPr>
        <p:spPr>
          <a:xfrm>
            <a:off x="7439994" y="2707455"/>
            <a:ext cx="299842" cy="299842"/>
          </a:xfrm>
          <a:custGeom>
            <a:avLst/>
            <a:gdLst>
              <a:gd name="connsiteX0" fmla="*/ 342900 w 381000"/>
              <a:gd name="connsiteY0" fmla="*/ 104775 h 381000"/>
              <a:gd name="connsiteX1" fmla="*/ 342900 w 381000"/>
              <a:gd name="connsiteY1" fmla="*/ 191453 h 381000"/>
              <a:gd name="connsiteX2" fmla="*/ 323850 w 381000"/>
              <a:gd name="connsiteY2" fmla="*/ 200021 h 381000"/>
              <a:gd name="connsiteX3" fmla="*/ 276225 w 381000"/>
              <a:gd name="connsiteY3" fmla="*/ 152400 h 381000"/>
              <a:gd name="connsiteX4" fmla="*/ 228600 w 381000"/>
              <a:gd name="connsiteY4" fmla="*/ 200025 h 381000"/>
              <a:gd name="connsiteX5" fmla="*/ 228600 w 381000"/>
              <a:gd name="connsiteY5" fmla="*/ 238121 h 381000"/>
              <a:gd name="connsiteX6" fmla="*/ 200025 w 381000"/>
              <a:gd name="connsiteY6" fmla="*/ 228600 h 381000"/>
              <a:gd name="connsiteX7" fmla="*/ 152400 w 381000"/>
              <a:gd name="connsiteY7" fmla="*/ 276225 h 381000"/>
              <a:gd name="connsiteX8" fmla="*/ 152400 w 381000"/>
              <a:gd name="connsiteY8" fmla="*/ 342900 h 381000"/>
              <a:gd name="connsiteX9" fmla="*/ 61913 w 381000"/>
              <a:gd name="connsiteY9" fmla="*/ 342900 h 381000"/>
              <a:gd name="connsiteX10" fmla="*/ 0 w 381000"/>
              <a:gd name="connsiteY10" fmla="*/ 280988 h 381000"/>
              <a:gd name="connsiteX11" fmla="*/ 0 w 381000"/>
              <a:gd name="connsiteY11" fmla="*/ 104775 h 381000"/>
              <a:gd name="connsiteX12" fmla="*/ 342900 w 381000"/>
              <a:gd name="connsiteY12" fmla="*/ 104775 h 381000"/>
              <a:gd name="connsiteX13" fmla="*/ 280988 w 381000"/>
              <a:gd name="connsiteY13" fmla="*/ 0 h 381000"/>
              <a:gd name="connsiteX14" fmla="*/ 342900 w 381000"/>
              <a:gd name="connsiteY14" fmla="*/ 61913 h 381000"/>
              <a:gd name="connsiteX15" fmla="*/ 342900 w 381000"/>
              <a:gd name="connsiteY15" fmla="*/ 76200 h 381000"/>
              <a:gd name="connsiteX16" fmla="*/ 0 w 381000"/>
              <a:gd name="connsiteY16" fmla="*/ 76200 h 381000"/>
              <a:gd name="connsiteX17" fmla="*/ 0 w 381000"/>
              <a:gd name="connsiteY17" fmla="*/ 61913 h 381000"/>
              <a:gd name="connsiteX18" fmla="*/ 61913 w 381000"/>
              <a:gd name="connsiteY18" fmla="*/ 0 h 381000"/>
              <a:gd name="connsiteX19" fmla="*/ 280988 w 381000"/>
              <a:gd name="connsiteY19" fmla="*/ 0 h 381000"/>
              <a:gd name="connsiteX20" fmla="*/ 276225 w 381000"/>
              <a:gd name="connsiteY20" fmla="*/ 171450 h 381000"/>
              <a:gd name="connsiteX21" fmla="*/ 247650 w 381000"/>
              <a:gd name="connsiteY21" fmla="*/ 200025 h 381000"/>
              <a:gd name="connsiteX22" fmla="*/ 247650 w 381000"/>
              <a:gd name="connsiteY22" fmla="*/ 352425 h 381000"/>
              <a:gd name="connsiteX23" fmla="*/ 276225 w 381000"/>
              <a:gd name="connsiteY23" fmla="*/ 381000 h 381000"/>
              <a:gd name="connsiteX24" fmla="*/ 304800 w 381000"/>
              <a:gd name="connsiteY24" fmla="*/ 352425 h 381000"/>
              <a:gd name="connsiteX25" fmla="*/ 304800 w 381000"/>
              <a:gd name="connsiteY25" fmla="*/ 200025 h 381000"/>
              <a:gd name="connsiteX26" fmla="*/ 276225 w 381000"/>
              <a:gd name="connsiteY26" fmla="*/ 171450 h 381000"/>
              <a:gd name="connsiteX27" fmla="*/ 200025 w 381000"/>
              <a:gd name="connsiteY27" fmla="*/ 247650 h 381000"/>
              <a:gd name="connsiteX28" fmla="*/ 171450 w 381000"/>
              <a:gd name="connsiteY28" fmla="*/ 276225 h 381000"/>
              <a:gd name="connsiteX29" fmla="*/ 171450 w 381000"/>
              <a:gd name="connsiteY29" fmla="*/ 352425 h 381000"/>
              <a:gd name="connsiteX30" fmla="*/ 200025 w 381000"/>
              <a:gd name="connsiteY30" fmla="*/ 381000 h 381000"/>
              <a:gd name="connsiteX31" fmla="*/ 228600 w 381000"/>
              <a:gd name="connsiteY31" fmla="*/ 352425 h 381000"/>
              <a:gd name="connsiteX32" fmla="*/ 228600 w 381000"/>
              <a:gd name="connsiteY32" fmla="*/ 276225 h 381000"/>
              <a:gd name="connsiteX33" fmla="*/ 200025 w 381000"/>
              <a:gd name="connsiteY33" fmla="*/ 247650 h 381000"/>
              <a:gd name="connsiteX34" fmla="*/ 323850 w 381000"/>
              <a:gd name="connsiteY34" fmla="*/ 238125 h 381000"/>
              <a:gd name="connsiteX35" fmla="*/ 352425 w 381000"/>
              <a:gd name="connsiteY35" fmla="*/ 209550 h 381000"/>
              <a:gd name="connsiteX36" fmla="*/ 381000 w 381000"/>
              <a:gd name="connsiteY36" fmla="*/ 238125 h 381000"/>
              <a:gd name="connsiteX37" fmla="*/ 381000 w 381000"/>
              <a:gd name="connsiteY37" fmla="*/ 352425 h 381000"/>
              <a:gd name="connsiteX38" fmla="*/ 352425 w 381000"/>
              <a:gd name="connsiteY38" fmla="*/ 381000 h 381000"/>
              <a:gd name="connsiteX39" fmla="*/ 323850 w 381000"/>
              <a:gd name="connsiteY39" fmla="*/ 352425 h 381000"/>
              <a:gd name="connsiteX40" fmla="*/ 323850 w 381000"/>
              <a:gd name="connsiteY40" fmla="*/ 238125 h 381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381000" h="381000">
                <a:moveTo>
                  <a:pt x="342900" y="104775"/>
                </a:moveTo>
                <a:lnTo>
                  <a:pt x="342900" y="191453"/>
                </a:lnTo>
                <a:cubicBezTo>
                  <a:pt x="335863" y="192881"/>
                  <a:pt x="329388" y="195863"/>
                  <a:pt x="323850" y="200021"/>
                </a:cubicBezTo>
                <a:cubicBezTo>
                  <a:pt x="323848" y="173721"/>
                  <a:pt x="302527" y="152400"/>
                  <a:pt x="276225" y="152400"/>
                </a:cubicBezTo>
                <a:cubicBezTo>
                  <a:pt x="249923" y="152400"/>
                  <a:pt x="228600" y="173723"/>
                  <a:pt x="228600" y="200025"/>
                </a:cubicBezTo>
                <a:lnTo>
                  <a:pt x="228600" y="238121"/>
                </a:lnTo>
                <a:cubicBezTo>
                  <a:pt x="220641" y="232143"/>
                  <a:pt x="210746" y="228600"/>
                  <a:pt x="200025" y="228600"/>
                </a:cubicBezTo>
                <a:cubicBezTo>
                  <a:pt x="173723" y="228600"/>
                  <a:pt x="152400" y="249923"/>
                  <a:pt x="152400" y="276225"/>
                </a:cubicBezTo>
                <a:lnTo>
                  <a:pt x="152400" y="342900"/>
                </a:lnTo>
                <a:lnTo>
                  <a:pt x="61913" y="342900"/>
                </a:lnTo>
                <a:cubicBezTo>
                  <a:pt x="27719" y="342900"/>
                  <a:pt x="0" y="315180"/>
                  <a:pt x="0" y="280988"/>
                </a:cubicBezTo>
                <a:lnTo>
                  <a:pt x="0" y="104775"/>
                </a:lnTo>
                <a:lnTo>
                  <a:pt x="342900" y="104775"/>
                </a:lnTo>
                <a:close/>
                <a:moveTo>
                  <a:pt x="280988" y="0"/>
                </a:moveTo>
                <a:cubicBezTo>
                  <a:pt x="315180" y="0"/>
                  <a:pt x="342900" y="27719"/>
                  <a:pt x="342900" y="61913"/>
                </a:cubicBezTo>
                <a:lnTo>
                  <a:pt x="342900" y="76200"/>
                </a:lnTo>
                <a:lnTo>
                  <a:pt x="0" y="76200"/>
                </a:lnTo>
                <a:lnTo>
                  <a:pt x="0" y="61913"/>
                </a:lnTo>
                <a:cubicBezTo>
                  <a:pt x="0" y="27719"/>
                  <a:pt x="27719" y="0"/>
                  <a:pt x="61913" y="0"/>
                </a:cubicBezTo>
                <a:lnTo>
                  <a:pt x="280988" y="0"/>
                </a:lnTo>
                <a:close/>
                <a:moveTo>
                  <a:pt x="276225" y="171450"/>
                </a:moveTo>
                <a:cubicBezTo>
                  <a:pt x="260444" y="171450"/>
                  <a:pt x="247650" y="184244"/>
                  <a:pt x="247650" y="200025"/>
                </a:cubicBezTo>
                <a:lnTo>
                  <a:pt x="247650" y="352425"/>
                </a:lnTo>
                <a:cubicBezTo>
                  <a:pt x="247650" y="368206"/>
                  <a:pt x="260444" y="381000"/>
                  <a:pt x="276225" y="381000"/>
                </a:cubicBezTo>
                <a:cubicBezTo>
                  <a:pt x="292006" y="381000"/>
                  <a:pt x="304800" y="368206"/>
                  <a:pt x="304800" y="352425"/>
                </a:cubicBezTo>
                <a:lnTo>
                  <a:pt x="304800" y="200025"/>
                </a:lnTo>
                <a:cubicBezTo>
                  <a:pt x="304800" y="184244"/>
                  <a:pt x="292006" y="171450"/>
                  <a:pt x="276225" y="171450"/>
                </a:cubicBezTo>
                <a:close/>
                <a:moveTo>
                  <a:pt x="200025" y="247650"/>
                </a:moveTo>
                <a:cubicBezTo>
                  <a:pt x="184244" y="247650"/>
                  <a:pt x="171450" y="260444"/>
                  <a:pt x="171450" y="276225"/>
                </a:cubicBezTo>
                <a:lnTo>
                  <a:pt x="171450" y="352425"/>
                </a:lnTo>
                <a:cubicBezTo>
                  <a:pt x="171450" y="368206"/>
                  <a:pt x="184244" y="381000"/>
                  <a:pt x="200025" y="381000"/>
                </a:cubicBezTo>
                <a:cubicBezTo>
                  <a:pt x="215806" y="381000"/>
                  <a:pt x="228600" y="368206"/>
                  <a:pt x="228600" y="352425"/>
                </a:cubicBezTo>
                <a:lnTo>
                  <a:pt x="228600" y="276225"/>
                </a:lnTo>
                <a:cubicBezTo>
                  <a:pt x="228600" y="260444"/>
                  <a:pt x="215806" y="247650"/>
                  <a:pt x="200025" y="247650"/>
                </a:cubicBezTo>
                <a:close/>
                <a:moveTo>
                  <a:pt x="323850" y="238125"/>
                </a:moveTo>
                <a:cubicBezTo>
                  <a:pt x="323850" y="222344"/>
                  <a:pt x="336644" y="209550"/>
                  <a:pt x="352425" y="209550"/>
                </a:cubicBezTo>
                <a:cubicBezTo>
                  <a:pt x="368206" y="209550"/>
                  <a:pt x="381000" y="222344"/>
                  <a:pt x="381000" y="238125"/>
                </a:cubicBezTo>
                <a:lnTo>
                  <a:pt x="381000" y="352425"/>
                </a:lnTo>
                <a:cubicBezTo>
                  <a:pt x="381000" y="368206"/>
                  <a:pt x="368206" y="381000"/>
                  <a:pt x="352425" y="381000"/>
                </a:cubicBezTo>
                <a:cubicBezTo>
                  <a:pt x="336644" y="381000"/>
                  <a:pt x="323850" y="368206"/>
                  <a:pt x="323850" y="352425"/>
                </a:cubicBezTo>
                <a:lnTo>
                  <a:pt x="323850" y="238125"/>
                </a:ln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59" name="Graphic 13">
            <a:extLst>
              <a:ext uri="{FF2B5EF4-FFF2-40B4-BE49-F238E27FC236}">
                <a16:creationId xmlns:a16="http://schemas.microsoft.com/office/drawing/2014/main" id="{83BB9A61-746C-6877-046A-52FCB8707741}"/>
              </a:ext>
              <a:ext uri="{C183D7F6-B498-43B3-948B-1728B52AA6E4}">
                <adec:decorative xmlns:adec="http://schemas.microsoft.com/office/drawing/2017/decorative" val="1"/>
              </a:ext>
            </a:extLst>
          </p:cNvPr>
          <p:cNvSpPr/>
          <p:nvPr/>
        </p:nvSpPr>
        <p:spPr>
          <a:xfrm>
            <a:off x="7600280" y="3838480"/>
            <a:ext cx="299804" cy="314834"/>
          </a:xfrm>
          <a:custGeom>
            <a:avLst/>
            <a:gdLst>
              <a:gd name="connsiteX0" fmla="*/ 171401 w 380951"/>
              <a:gd name="connsiteY0" fmla="*/ 85725 h 400050"/>
              <a:gd name="connsiteX1" fmla="*/ 214264 w 380951"/>
              <a:gd name="connsiteY1" fmla="*/ 42863 h 400050"/>
              <a:gd name="connsiteX2" fmla="*/ 171401 w 380951"/>
              <a:gd name="connsiteY2" fmla="*/ 0 h 400050"/>
              <a:gd name="connsiteX3" fmla="*/ 128539 w 380951"/>
              <a:gd name="connsiteY3" fmla="*/ 42863 h 400050"/>
              <a:gd name="connsiteX4" fmla="*/ 171401 w 380951"/>
              <a:gd name="connsiteY4" fmla="*/ 85725 h 400050"/>
              <a:gd name="connsiteX5" fmla="*/ 59954 w 380951"/>
              <a:gd name="connsiteY5" fmla="*/ 41491 h 400050"/>
              <a:gd name="connsiteX6" fmla="*/ 3539 w 380951"/>
              <a:gd name="connsiteY6" fmla="*/ 64045 h 400050"/>
              <a:gd name="connsiteX7" fmla="*/ 26038 w 380951"/>
              <a:gd name="connsiteY7" fmla="*/ 120323 h 400050"/>
              <a:gd name="connsiteX8" fmla="*/ 83639 w 380951"/>
              <a:gd name="connsiteY8" fmla="*/ 144774 h 400050"/>
              <a:gd name="connsiteX9" fmla="*/ 95246 w 380951"/>
              <a:gd name="connsiteY9" fmla="*/ 162310 h 400050"/>
              <a:gd name="connsiteX10" fmla="*/ 95246 w 380951"/>
              <a:gd name="connsiteY10" fmla="*/ 220212 h 400050"/>
              <a:gd name="connsiteX11" fmla="*/ 59451 w 380951"/>
              <a:gd name="connsiteY11" fmla="*/ 324168 h 400050"/>
              <a:gd name="connsiteX12" fmla="*/ 86024 w 380951"/>
              <a:gd name="connsiteY12" fmla="*/ 378649 h 400050"/>
              <a:gd name="connsiteX13" fmla="*/ 140506 w 380951"/>
              <a:gd name="connsiteY13" fmla="*/ 352076 h 400050"/>
              <a:gd name="connsiteX14" fmla="*/ 153715 w 380951"/>
              <a:gd name="connsiteY14" fmla="*/ 313715 h 400050"/>
              <a:gd name="connsiteX15" fmla="*/ 152351 w 380951"/>
              <a:gd name="connsiteY15" fmla="*/ 295275 h 400050"/>
              <a:gd name="connsiteX16" fmla="*/ 247645 w 380951"/>
              <a:gd name="connsiteY16" fmla="*/ 174753 h 400050"/>
              <a:gd name="connsiteX17" fmla="*/ 247645 w 380951"/>
              <a:gd name="connsiteY17" fmla="*/ 162270 h 400050"/>
              <a:gd name="connsiteX18" fmla="*/ 259252 w 380951"/>
              <a:gd name="connsiteY18" fmla="*/ 144734 h 400050"/>
              <a:gd name="connsiteX19" fmla="*/ 316760 w 380951"/>
              <a:gd name="connsiteY19" fmla="*/ 120323 h 400050"/>
              <a:gd name="connsiteX20" fmla="*/ 339260 w 380951"/>
              <a:gd name="connsiteY20" fmla="*/ 64045 h 400050"/>
              <a:gd name="connsiteX21" fmla="*/ 282844 w 380951"/>
              <a:gd name="connsiteY21" fmla="*/ 41491 h 400050"/>
              <a:gd name="connsiteX22" fmla="*/ 252249 w 380951"/>
              <a:gd name="connsiteY22" fmla="*/ 54478 h 400050"/>
              <a:gd name="connsiteX23" fmla="*/ 239013 w 380951"/>
              <a:gd name="connsiteY23" fmla="*/ 68402 h 400050"/>
              <a:gd name="connsiteX24" fmla="*/ 171401 w 380951"/>
              <a:gd name="connsiteY24" fmla="*/ 115118 h 400050"/>
              <a:gd name="connsiteX25" fmla="*/ 103786 w 380951"/>
              <a:gd name="connsiteY25" fmla="*/ 68403 h 400050"/>
              <a:gd name="connsiteX26" fmla="*/ 90551 w 380951"/>
              <a:gd name="connsiteY26" fmla="*/ 54479 h 400050"/>
              <a:gd name="connsiteX27" fmla="*/ 59954 w 380951"/>
              <a:gd name="connsiteY27" fmla="*/ 41491 h 400050"/>
              <a:gd name="connsiteX28" fmla="*/ 380951 w 380951"/>
              <a:gd name="connsiteY28" fmla="*/ 295275 h 400050"/>
              <a:gd name="connsiteX29" fmla="*/ 276176 w 380951"/>
              <a:gd name="connsiteY29" fmla="*/ 400050 h 400050"/>
              <a:gd name="connsiteX30" fmla="*/ 171401 w 380951"/>
              <a:gd name="connsiteY30" fmla="*/ 295275 h 400050"/>
              <a:gd name="connsiteX31" fmla="*/ 276176 w 380951"/>
              <a:gd name="connsiteY31" fmla="*/ 190500 h 400050"/>
              <a:gd name="connsiteX32" fmla="*/ 380951 w 380951"/>
              <a:gd name="connsiteY32" fmla="*/ 295275 h 400050"/>
              <a:gd name="connsiteX33" fmla="*/ 340062 w 380951"/>
              <a:gd name="connsiteY33" fmla="*/ 250439 h 400050"/>
              <a:gd name="connsiteX34" fmla="*/ 326590 w 380951"/>
              <a:gd name="connsiteY34" fmla="*/ 250439 h 400050"/>
              <a:gd name="connsiteX35" fmla="*/ 257126 w 380951"/>
              <a:gd name="connsiteY35" fmla="*/ 319905 h 400050"/>
              <a:gd name="connsiteX36" fmla="*/ 225762 w 380951"/>
              <a:gd name="connsiteY36" fmla="*/ 288539 h 400050"/>
              <a:gd name="connsiteX37" fmla="*/ 212290 w 380951"/>
              <a:gd name="connsiteY37" fmla="*/ 288539 h 400050"/>
              <a:gd name="connsiteX38" fmla="*/ 212290 w 380951"/>
              <a:gd name="connsiteY38" fmla="*/ 302011 h 400050"/>
              <a:gd name="connsiteX39" fmla="*/ 250390 w 380951"/>
              <a:gd name="connsiteY39" fmla="*/ 340111 h 400050"/>
              <a:gd name="connsiteX40" fmla="*/ 263862 w 380951"/>
              <a:gd name="connsiteY40" fmla="*/ 340111 h 400050"/>
              <a:gd name="connsiteX41" fmla="*/ 340062 w 380951"/>
              <a:gd name="connsiteY41" fmla="*/ 263911 h 400050"/>
              <a:gd name="connsiteX42" fmla="*/ 340062 w 380951"/>
              <a:gd name="connsiteY42" fmla="*/ 250439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80951" h="400050">
                <a:moveTo>
                  <a:pt x="171401" y="85725"/>
                </a:moveTo>
                <a:cubicBezTo>
                  <a:pt x="195073" y="85725"/>
                  <a:pt x="214264" y="66535"/>
                  <a:pt x="214264" y="42863"/>
                </a:cubicBezTo>
                <a:cubicBezTo>
                  <a:pt x="214264" y="19190"/>
                  <a:pt x="195073" y="0"/>
                  <a:pt x="171401" y="0"/>
                </a:cubicBezTo>
                <a:cubicBezTo>
                  <a:pt x="147730" y="0"/>
                  <a:pt x="128539" y="19190"/>
                  <a:pt x="128539" y="42863"/>
                </a:cubicBezTo>
                <a:cubicBezTo>
                  <a:pt x="128539" y="66535"/>
                  <a:pt x="147730" y="85725"/>
                  <a:pt x="171401" y="85725"/>
                </a:cubicBezTo>
                <a:close/>
                <a:moveTo>
                  <a:pt x="59954" y="41491"/>
                </a:moveTo>
                <a:cubicBezTo>
                  <a:pt x="38178" y="32248"/>
                  <a:pt x="12942" y="42337"/>
                  <a:pt x="3539" y="64045"/>
                </a:cubicBezTo>
                <a:cubicBezTo>
                  <a:pt x="-5896" y="85829"/>
                  <a:pt x="4186" y="111048"/>
                  <a:pt x="26038" y="120323"/>
                </a:cubicBezTo>
                <a:lnTo>
                  <a:pt x="83639" y="144774"/>
                </a:lnTo>
                <a:cubicBezTo>
                  <a:pt x="90676" y="147760"/>
                  <a:pt x="95246" y="154665"/>
                  <a:pt x="95246" y="162310"/>
                </a:cubicBezTo>
                <a:lnTo>
                  <a:pt x="95246" y="220212"/>
                </a:lnTo>
                <a:lnTo>
                  <a:pt x="59451" y="324168"/>
                </a:lnTo>
                <a:cubicBezTo>
                  <a:pt x="51744" y="346550"/>
                  <a:pt x="63641" y="370944"/>
                  <a:pt x="86024" y="378649"/>
                </a:cubicBezTo>
                <a:cubicBezTo>
                  <a:pt x="108406" y="386357"/>
                  <a:pt x="132799" y="374460"/>
                  <a:pt x="140506" y="352076"/>
                </a:cubicBezTo>
                <a:lnTo>
                  <a:pt x="153715" y="313715"/>
                </a:lnTo>
                <a:cubicBezTo>
                  <a:pt x="152816" y="307699"/>
                  <a:pt x="152351" y="301541"/>
                  <a:pt x="152351" y="295275"/>
                </a:cubicBezTo>
                <a:cubicBezTo>
                  <a:pt x="152351" y="236708"/>
                  <a:pt x="193013" y="187637"/>
                  <a:pt x="247645" y="174753"/>
                </a:cubicBezTo>
                <a:lnTo>
                  <a:pt x="247645" y="162270"/>
                </a:lnTo>
                <a:cubicBezTo>
                  <a:pt x="247645" y="154625"/>
                  <a:pt x="252215" y="147721"/>
                  <a:pt x="259252" y="144734"/>
                </a:cubicBezTo>
                <a:lnTo>
                  <a:pt x="316760" y="120323"/>
                </a:lnTo>
                <a:cubicBezTo>
                  <a:pt x="338613" y="111048"/>
                  <a:pt x="348696" y="85829"/>
                  <a:pt x="339260" y="64045"/>
                </a:cubicBezTo>
                <a:cubicBezTo>
                  <a:pt x="329857" y="42337"/>
                  <a:pt x="304622" y="32248"/>
                  <a:pt x="282844" y="41491"/>
                </a:cubicBezTo>
                <a:lnTo>
                  <a:pt x="252249" y="54478"/>
                </a:lnTo>
                <a:cubicBezTo>
                  <a:pt x="245759" y="57233"/>
                  <a:pt x="241233" y="62533"/>
                  <a:pt x="239013" y="68402"/>
                </a:cubicBezTo>
                <a:cubicBezTo>
                  <a:pt x="228688" y="95726"/>
                  <a:pt x="202291" y="115118"/>
                  <a:pt x="171401" y="115118"/>
                </a:cubicBezTo>
                <a:cubicBezTo>
                  <a:pt x="140510" y="115118"/>
                  <a:pt x="114112" y="95726"/>
                  <a:pt x="103786" y="68403"/>
                </a:cubicBezTo>
                <a:cubicBezTo>
                  <a:pt x="101568" y="62534"/>
                  <a:pt x="97041" y="57234"/>
                  <a:pt x="90551" y="54479"/>
                </a:cubicBezTo>
                <a:lnTo>
                  <a:pt x="59954" y="41491"/>
                </a:lnTo>
                <a:close/>
                <a:moveTo>
                  <a:pt x="380951" y="295275"/>
                </a:moveTo>
                <a:cubicBezTo>
                  <a:pt x="380951" y="353141"/>
                  <a:pt x="334042" y="400050"/>
                  <a:pt x="276176" y="400050"/>
                </a:cubicBezTo>
                <a:cubicBezTo>
                  <a:pt x="218310" y="400050"/>
                  <a:pt x="171401" y="353141"/>
                  <a:pt x="171401" y="295275"/>
                </a:cubicBezTo>
                <a:cubicBezTo>
                  <a:pt x="171401" y="237409"/>
                  <a:pt x="218310" y="190500"/>
                  <a:pt x="276176" y="190500"/>
                </a:cubicBezTo>
                <a:cubicBezTo>
                  <a:pt x="334042" y="190500"/>
                  <a:pt x="380951" y="237409"/>
                  <a:pt x="380951" y="295275"/>
                </a:cubicBezTo>
                <a:close/>
                <a:moveTo>
                  <a:pt x="340062" y="250439"/>
                </a:moveTo>
                <a:cubicBezTo>
                  <a:pt x="336342" y="246720"/>
                  <a:pt x="330311" y="246720"/>
                  <a:pt x="326590" y="250439"/>
                </a:cubicBezTo>
                <a:lnTo>
                  <a:pt x="257126" y="319905"/>
                </a:lnTo>
                <a:lnTo>
                  <a:pt x="225762" y="288539"/>
                </a:lnTo>
                <a:cubicBezTo>
                  <a:pt x="222042" y="284820"/>
                  <a:pt x="216011" y="284820"/>
                  <a:pt x="212290" y="288539"/>
                </a:cubicBezTo>
                <a:cubicBezTo>
                  <a:pt x="208571" y="292259"/>
                  <a:pt x="208571" y="298291"/>
                  <a:pt x="212290" y="302011"/>
                </a:cubicBezTo>
                <a:lnTo>
                  <a:pt x="250390" y="340111"/>
                </a:lnTo>
                <a:cubicBezTo>
                  <a:pt x="254111" y="343830"/>
                  <a:pt x="260142" y="343830"/>
                  <a:pt x="263862" y="340111"/>
                </a:cubicBezTo>
                <a:lnTo>
                  <a:pt x="340062" y="263911"/>
                </a:lnTo>
                <a:cubicBezTo>
                  <a:pt x="343781" y="260191"/>
                  <a:pt x="343781" y="254159"/>
                  <a:pt x="340062" y="250439"/>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0" name="Graphic 347">
            <a:extLst>
              <a:ext uri="{FF2B5EF4-FFF2-40B4-BE49-F238E27FC236}">
                <a16:creationId xmlns:a16="http://schemas.microsoft.com/office/drawing/2014/main" id="{12A5742A-9082-51BE-B5D8-C123F7E18F52}"/>
              </a:ext>
              <a:ext uri="{C183D7F6-B498-43B3-948B-1728B52AA6E4}">
                <adec:decorative xmlns:adec="http://schemas.microsoft.com/office/drawing/2017/decorative" val="1"/>
              </a:ext>
            </a:extLst>
          </p:cNvPr>
          <p:cNvSpPr/>
          <p:nvPr/>
        </p:nvSpPr>
        <p:spPr>
          <a:xfrm>
            <a:off x="7062008" y="4812962"/>
            <a:ext cx="311086" cy="313354"/>
          </a:xfrm>
          <a:custGeom>
            <a:avLst/>
            <a:gdLst>
              <a:gd name="connsiteX0" fmla="*/ 267651 w 395287"/>
              <a:gd name="connsiteY0" fmla="*/ 4429 h 398170"/>
              <a:gd name="connsiteX1" fmla="*/ 218124 w 395287"/>
              <a:gd name="connsiteY1" fmla="*/ 4429 h 398170"/>
              <a:gd name="connsiteX2" fmla="*/ 136081 w 395287"/>
              <a:gd name="connsiteY2" fmla="*/ 34749 h 398170"/>
              <a:gd name="connsiteX3" fmla="*/ 114300 w 395287"/>
              <a:gd name="connsiteY3" fmla="*/ 66020 h 398170"/>
              <a:gd name="connsiteX4" fmla="*/ 114300 w 395287"/>
              <a:gd name="connsiteY4" fmla="*/ 119230 h 398170"/>
              <a:gd name="connsiteX5" fmla="*/ 159955 w 395287"/>
              <a:gd name="connsiteY5" fmla="*/ 123706 h 398170"/>
              <a:gd name="connsiteX6" fmla="*/ 241998 w 395287"/>
              <a:gd name="connsiteY6" fmla="*/ 154026 h 398170"/>
              <a:gd name="connsiteX7" fmla="*/ 265951 w 395287"/>
              <a:gd name="connsiteY7" fmla="*/ 172007 h 398170"/>
              <a:gd name="connsiteX8" fmla="*/ 290513 w 395287"/>
              <a:gd name="connsiteY8" fmla="*/ 169571 h 398170"/>
              <a:gd name="connsiteX9" fmla="*/ 371475 w 395287"/>
              <a:gd name="connsiteY9" fmla="*/ 199704 h 398170"/>
              <a:gd name="connsiteX10" fmla="*/ 371475 w 395287"/>
              <a:gd name="connsiteY10" fmla="*/ 66020 h 398170"/>
              <a:gd name="connsiteX11" fmla="*/ 349693 w 395287"/>
              <a:gd name="connsiteY11" fmla="*/ 34749 h 398170"/>
              <a:gd name="connsiteX12" fmla="*/ 267651 w 395287"/>
              <a:gd name="connsiteY12" fmla="*/ 4429 h 398170"/>
              <a:gd name="connsiteX13" fmla="*/ 181341 w 395287"/>
              <a:gd name="connsiteY13" fmla="*/ 97354 h 398170"/>
              <a:gd name="connsiteX14" fmla="*/ 172505 w 395287"/>
              <a:gd name="connsiteY14" fmla="*/ 79182 h 398170"/>
              <a:gd name="connsiteX15" fmla="*/ 190677 w 395287"/>
              <a:gd name="connsiteY15" fmla="*/ 70346 h 398170"/>
              <a:gd name="connsiteX16" fmla="*/ 241322 w 395287"/>
              <a:gd name="connsiteY16" fmla="*/ 87853 h 398170"/>
              <a:gd name="connsiteX17" fmla="*/ 244436 w 395287"/>
              <a:gd name="connsiteY17" fmla="*/ 87851 h 398170"/>
              <a:gd name="connsiteX18" fmla="*/ 294928 w 395287"/>
              <a:gd name="connsiteY18" fmla="*/ 70356 h 398170"/>
              <a:gd name="connsiteX19" fmla="*/ 313106 w 395287"/>
              <a:gd name="connsiteY19" fmla="*/ 79178 h 398170"/>
              <a:gd name="connsiteX20" fmla="*/ 304284 w 395287"/>
              <a:gd name="connsiteY20" fmla="*/ 97356 h 398170"/>
              <a:gd name="connsiteX21" fmla="*/ 253794 w 395287"/>
              <a:gd name="connsiteY21" fmla="*/ 114851 h 398170"/>
              <a:gd name="connsiteX22" fmla="*/ 231987 w 395287"/>
              <a:gd name="connsiteY22" fmla="*/ 114860 h 398170"/>
              <a:gd name="connsiteX23" fmla="*/ 181341 w 395287"/>
              <a:gd name="connsiteY23" fmla="*/ 97354 h 398170"/>
              <a:gd name="connsiteX24" fmla="*/ 235393 w 395287"/>
              <a:gd name="connsiteY24" fmla="*/ 171895 h 398170"/>
              <a:gd name="connsiteX25" fmla="*/ 245648 w 395287"/>
              <a:gd name="connsiteY25" fmla="*/ 177949 h 398170"/>
              <a:gd name="connsiteX26" fmla="*/ 194590 w 395287"/>
              <a:gd name="connsiteY26" fmla="*/ 215087 h 398170"/>
              <a:gd name="connsiteX27" fmla="*/ 180628 w 395287"/>
              <a:gd name="connsiteY27" fmla="*/ 212450 h 398170"/>
              <a:gd name="connsiteX28" fmla="*/ 128580 w 395287"/>
              <a:gd name="connsiteY28" fmla="*/ 230485 h 398170"/>
              <a:gd name="connsiteX29" fmla="*/ 76376 w 395287"/>
              <a:gd name="connsiteY29" fmla="*/ 212441 h 398170"/>
              <a:gd name="connsiteX30" fmla="*/ 58205 w 395287"/>
              <a:gd name="connsiteY30" fmla="*/ 221276 h 398170"/>
              <a:gd name="connsiteX31" fmla="*/ 67041 w 395287"/>
              <a:gd name="connsiteY31" fmla="*/ 239448 h 398170"/>
              <a:gd name="connsiteX32" fmla="*/ 114298 w 395287"/>
              <a:gd name="connsiteY32" fmla="*/ 255781 h 398170"/>
              <a:gd name="connsiteX33" fmla="*/ 114298 w 395287"/>
              <a:gd name="connsiteY33" fmla="*/ 307195 h 398170"/>
              <a:gd name="connsiteX34" fmla="*/ 128585 w 395287"/>
              <a:gd name="connsiteY34" fmla="*/ 321483 h 398170"/>
              <a:gd name="connsiteX35" fmla="*/ 142873 w 395287"/>
              <a:gd name="connsiteY35" fmla="*/ 307195 h 398170"/>
              <a:gd name="connsiteX36" fmla="*/ 142873 w 395287"/>
              <a:gd name="connsiteY36" fmla="*/ 255774 h 398170"/>
              <a:gd name="connsiteX37" fmla="*/ 176946 w 395287"/>
              <a:gd name="connsiteY37" fmla="*/ 243967 h 398170"/>
              <a:gd name="connsiteX38" fmla="*/ 166688 w 395287"/>
              <a:gd name="connsiteY38" fmla="*/ 293396 h 398170"/>
              <a:gd name="connsiteX39" fmla="*/ 186452 w 395287"/>
              <a:gd name="connsiteY39" fmla="*/ 360535 h 398170"/>
              <a:gd name="connsiteX40" fmla="*/ 153351 w 395287"/>
              <a:gd name="connsiteY40" fmla="*/ 372769 h 398170"/>
              <a:gd name="connsiteX41" fmla="*/ 103824 w 395287"/>
              <a:gd name="connsiteY41" fmla="*/ 372769 h 398170"/>
              <a:gd name="connsiteX42" fmla="*/ 21781 w 395287"/>
              <a:gd name="connsiteY42" fmla="*/ 342449 h 398170"/>
              <a:gd name="connsiteX43" fmla="*/ 0 w 395287"/>
              <a:gd name="connsiteY43" fmla="*/ 311179 h 398170"/>
              <a:gd name="connsiteX44" fmla="*/ 0 w 395287"/>
              <a:gd name="connsiteY44" fmla="*/ 203165 h 398170"/>
              <a:gd name="connsiteX45" fmla="*/ 21781 w 395287"/>
              <a:gd name="connsiteY45" fmla="*/ 171895 h 398170"/>
              <a:gd name="connsiteX46" fmla="*/ 103824 w 395287"/>
              <a:gd name="connsiteY46" fmla="*/ 141575 h 398170"/>
              <a:gd name="connsiteX47" fmla="*/ 153351 w 395287"/>
              <a:gd name="connsiteY47" fmla="*/ 141575 h 398170"/>
              <a:gd name="connsiteX48" fmla="*/ 235393 w 395287"/>
              <a:gd name="connsiteY48" fmla="*/ 171895 h 398170"/>
              <a:gd name="connsiteX49" fmla="*/ 395288 w 395287"/>
              <a:gd name="connsiteY49" fmla="*/ 293396 h 398170"/>
              <a:gd name="connsiteX50" fmla="*/ 290513 w 395287"/>
              <a:gd name="connsiteY50" fmla="*/ 398171 h 398170"/>
              <a:gd name="connsiteX51" fmla="*/ 185738 w 395287"/>
              <a:gd name="connsiteY51" fmla="*/ 293396 h 398170"/>
              <a:gd name="connsiteX52" fmla="*/ 290513 w 395287"/>
              <a:gd name="connsiteY52" fmla="*/ 188621 h 398170"/>
              <a:gd name="connsiteX53" fmla="*/ 395288 w 395287"/>
              <a:gd name="connsiteY53" fmla="*/ 293396 h 398170"/>
              <a:gd name="connsiteX54" fmla="*/ 354399 w 395287"/>
              <a:gd name="connsiteY54" fmla="*/ 248561 h 398170"/>
              <a:gd name="connsiteX55" fmla="*/ 340926 w 395287"/>
              <a:gd name="connsiteY55" fmla="*/ 248561 h 398170"/>
              <a:gd name="connsiteX56" fmla="*/ 271463 w 395287"/>
              <a:gd name="connsiteY56" fmla="*/ 318025 h 398170"/>
              <a:gd name="connsiteX57" fmla="*/ 240099 w 395287"/>
              <a:gd name="connsiteY57" fmla="*/ 286661 h 398170"/>
              <a:gd name="connsiteX58" fmla="*/ 226626 w 395287"/>
              <a:gd name="connsiteY58" fmla="*/ 286661 h 398170"/>
              <a:gd name="connsiteX59" fmla="*/ 226626 w 395287"/>
              <a:gd name="connsiteY59" fmla="*/ 300132 h 398170"/>
              <a:gd name="connsiteX60" fmla="*/ 264726 w 395287"/>
              <a:gd name="connsiteY60" fmla="*/ 338232 h 398170"/>
              <a:gd name="connsiteX61" fmla="*/ 278199 w 395287"/>
              <a:gd name="connsiteY61" fmla="*/ 338232 h 398170"/>
              <a:gd name="connsiteX62" fmla="*/ 354399 w 395287"/>
              <a:gd name="connsiteY62" fmla="*/ 262032 h 398170"/>
              <a:gd name="connsiteX63" fmla="*/ 354399 w 395287"/>
              <a:gd name="connsiteY63" fmla="*/ 248561 h 3981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395287" h="398170">
                <a:moveTo>
                  <a:pt x="267651" y="4429"/>
                </a:moveTo>
                <a:cubicBezTo>
                  <a:pt x="251670" y="-1476"/>
                  <a:pt x="234105" y="-1476"/>
                  <a:pt x="218124" y="4429"/>
                </a:cubicBezTo>
                <a:lnTo>
                  <a:pt x="136081" y="34749"/>
                </a:lnTo>
                <a:cubicBezTo>
                  <a:pt x="122992" y="39587"/>
                  <a:pt x="114300" y="52065"/>
                  <a:pt x="114300" y="66020"/>
                </a:cubicBezTo>
                <a:lnTo>
                  <a:pt x="114300" y="119230"/>
                </a:lnTo>
                <a:cubicBezTo>
                  <a:pt x="129554" y="116791"/>
                  <a:pt x="145281" y="118283"/>
                  <a:pt x="159955" y="123706"/>
                </a:cubicBezTo>
                <a:lnTo>
                  <a:pt x="241998" y="154026"/>
                </a:lnTo>
                <a:cubicBezTo>
                  <a:pt x="251791" y="157645"/>
                  <a:pt x="260019" y="163987"/>
                  <a:pt x="265951" y="172007"/>
                </a:cubicBezTo>
                <a:cubicBezTo>
                  <a:pt x="273891" y="170409"/>
                  <a:pt x="282104" y="169571"/>
                  <a:pt x="290513" y="169571"/>
                </a:cubicBezTo>
                <a:cubicBezTo>
                  <a:pt x="321467" y="169571"/>
                  <a:pt x="349768" y="180928"/>
                  <a:pt x="371475" y="199704"/>
                </a:cubicBezTo>
                <a:lnTo>
                  <a:pt x="371475" y="66020"/>
                </a:lnTo>
                <a:cubicBezTo>
                  <a:pt x="371475" y="52065"/>
                  <a:pt x="362782" y="39587"/>
                  <a:pt x="349693" y="34749"/>
                </a:cubicBezTo>
                <a:lnTo>
                  <a:pt x="267651" y="4429"/>
                </a:lnTo>
                <a:close/>
                <a:moveTo>
                  <a:pt x="181341" y="97354"/>
                </a:moveTo>
                <a:cubicBezTo>
                  <a:pt x="173883" y="94776"/>
                  <a:pt x="169928" y="86640"/>
                  <a:pt x="172505" y="79182"/>
                </a:cubicBezTo>
                <a:cubicBezTo>
                  <a:pt x="175083" y="71724"/>
                  <a:pt x="183219" y="67769"/>
                  <a:pt x="190677" y="70346"/>
                </a:cubicBezTo>
                <a:lnTo>
                  <a:pt x="241322" y="87853"/>
                </a:lnTo>
                <a:cubicBezTo>
                  <a:pt x="242331" y="88201"/>
                  <a:pt x="243429" y="88201"/>
                  <a:pt x="244436" y="87851"/>
                </a:cubicBezTo>
                <a:lnTo>
                  <a:pt x="294928" y="70356"/>
                </a:lnTo>
                <a:cubicBezTo>
                  <a:pt x="302384" y="67772"/>
                  <a:pt x="310523" y="71722"/>
                  <a:pt x="313106" y="79178"/>
                </a:cubicBezTo>
                <a:cubicBezTo>
                  <a:pt x="315689" y="86634"/>
                  <a:pt x="311740" y="94772"/>
                  <a:pt x="304284" y="97356"/>
                </a:cubicBezTo>
                <a:lnTo>
                  <a:pt x="253794" y="114851"/>
                </a:lnTo>
                <a:cubicBezTo>
                  <a:pt x="246730" y="117299"/>
                  <a:pt x="239051" y="117301"/>
                  <a:pt x="231987" y="114860"/>
                </a:cubicBezTo>
                <a:lnTo>
                  <a:pt x="181341" y="97354"/>
                </a:lnTo>
                <a:close/>
                <a:moveTo>
                  <a:pt x="235393" y="171895"/>
                </a:moveTo>
                <a:cubicBezTo>
                  <a:pt x="239224" y="173310"/>
                  <a:pt x="242678" y="175379"/>
                  <a:pt x="245648" y="177949"/>
                </a:cubicBezTo>
                <a:cubicBezTo>
                  <a:pt x="225556" y="185763"/>
                  <a:pt x="208007" y="198671"/>
                  <a:pt x="194590" y="215087"/>
                </a:cubicBezTo>
                <a:cubicBezTo>
                  <a:pt x="190862" y="211905"/>
                  <a:pt x="185593" y="210728"/>
                  <a:pt x="180628" y="212450"/>
                </a:cubicBezTo>
                <a:lnTo>
                  <a:pt x="128580" y="230485"/>
                </a:lnTo>
                <a:lnTo>
                  <a:pt x="76376" y="212441"/>
                </a:lnTo>
                <a:cubicBezTo>
                  <a:pt x="68918" y="209861"/>
                  <a:pt x="60783" y="213818"/>
                  <a:pt x="58205" y="221276"/>
                </a:cubicBezTo>
                <a:cubicBezTo>
                  <a:pt x="55627" y="228734"/>
                  <a:pt x="59583" y="236869"/>
                  <a:pt x="67041" y="239448"/>
                </a:cubicBezTo>
                <a:lnTo>
                  <a:pt x="114298" y="255781"/>
                </a:lnTo>
                <a:lnTo>
                  <a:pt x="114298" y="307195"/>
                </a:lnTo>
                <a:cubicBezTo>
                  <a:pt x="114298" y="315086"/>
                  <a:pt x="120695" y="321483"/>
                  <a:pt x="128585" y="321483"/>
                </a:cubicBezTo>
                <a:cubicBezTo>
                  <a:pt x="136476" y="321483"/>
                  <a:pt x="142873" y="315086"/>
                  <a:pt x="142873" y="307195"/>
                </a:cubicBezTo>
                <a:lnTo>
                  <a:pt x="142873" y="255774"/>
                </a:lnTo>
                <a:lnTo>
                  <a:pt x="176946" y="243967"/>
                </a:lnTo>
                <a:cubicBezTo>
                  <a:pt x="170347" y="259108"/>
                  <a:pt x="166688" y="275824"/>
                  <a:pt x="166688" y="293396"/>
                </a:cubicBezTo>
                <a:cubicBezTo>
                  <a:pt x="166688" y="318143"/>
                  <a:pt x="173947" y="341194"/>
                  <a:pt x="186452" y="360535"/>
                </a:cubicBezTo>
                <a:lnTo>
                  <a:pt x="153351" y="372769"/>
                </a:lnTo>
                <a:cubicBezTo>
                  <a:pt x="137370" y="378675"/>
                  <a:pt x="119805" y="378675"/>
                  <a:pt x="103824" y="372769"/>
                </a:cubicBezTo>
                <a:lnTo>
                  <a:pt x="21781" y="342449"/>
                </a:lnTo>
                <a:cubicBezTo>
                  <a:pt x="8692" y="337613"/>
                  <a:pt x="0" y="325133"/>
                  <a:pt x="0" y="311179"/>
                </a:cubicBezTo>
                <a:lnTo>
                  <a:pt x="0" y="203165"/>
                </a:lnTo>
                <a:cubicBezTo>
                  <a:pt x="0" y="189209"/>
                  <a:pt x="8692" y="176732"/>
                  <a:pt x="21781" y="171895"/>
                </a:cubicBezTo>
                <a:lnTo>
                  <a:pt x="103824" y="141575"/>
                </a:lnTo>
                <a:cubicBezTo>
                  <a:pt x="119805" y="135669"/>
                  <a:pt x="137370" y="135669"/>
                  <a:pt x="153351" y="141575"/>
                </a:cubicBezTo>
                <a:lnTo>
                  <a:pt x="235393" y="171895"/>
                </a:lnTo>
                <a:close/>
                <a:moveTo>
                  <a:pt x="395288" y="293396"/>
                </a:moveTo>
                <a:cubicBezTo>
                  <a:pt x="395288" y="351262"/>
                  <a:pt x="348379" y="398171"/>
                  <a:pt x="290513" y="398171"/>
                </a:cubicBezTo>
                <a:cubicBezTo>
                  <a:pt x="232646" y="398171"/>
                  <a:pt x="185738" y="351262"/>
                  <a:pt x="185738" y="293396"/>
                </a:cubicBezTo>
                <a:cubicBezTo>
                  <a:pt x="185738" y="235531"/>
                  <a:pt x="232646" y="188621"/>
                  <a:pt x="290513" y="188621"/>
                </a:cubicBezTo>
                <a:cubicBezTo>
                  <a:pt x="348379" y="188621"/>
                  <a:pt x="395288" y="235531"/>
                  <a:pt x="395288" y="293396"/>
                </a:cubicBezTo>
                <a:close/>
                <a:moveTo>
                  <a:pt x="354399" y="248561"/>
                </a:moveTo>
                <a:cubicBezTo>
                  <a:pt x="350678" y="244841"/>
                  <a:pt x="344647" y="244841"/>
                  <a:pt x="340926" y="248561"/>
                </a:cubicBezTo>
                <a:lnTo>
                  <a:pt x="271463" y="318025"/>
                </a:lnTo>
                <a:lnTo>
                  <a:pt x="240099" y="286661"/>
                </a:lnTo>
                <a:cubicBezTo>
                  <a:pt x="236378" y="282941"/>
                  <a:pt x="230347" y="282941"/>
                  <a:pt x="226626" y="286661"/>
                </a:cubicBezTo>
                <a:cubicBezTo>
                  <a:pt x="222908" y="290380"/>
                  <a:pt x="222908" y="296411"/>
                  <a:pt x="226626" y="300132"/>
                </a:cubicBezTo>
                <a:lnTo>
                  <a:pt x="264726" y="338232"/>
                </a:lnTo>
                <a:cubicBezTo>
                  <a:pt x="268447" y="341950"/>
                  <a:pt x="274478" y="341950"/>
                  <a:pt x="278199" y="338232"/>
                </a:cubicBezTo>
                <a:lnTo>
                  <a:pt x="354399" y="262032"/>
                </a:lnTo>
                <a:cubicBezTo>
                  <a:pt x="358117" y="258311"/>
                  <a:pt x="358117" y="252280"/>
                  <a:pt x="354399" y="248561"/>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1" name="Graphic 161">
            <a:extLst>
              <a:ext uri="{FF2B5EF4-FFF2-40B4-BE49-F238E27FC236}">
                <a16:creationId xmlns:a16="http://schemas.microsoft.com/office/drawing/2014/main" id="{19B72844-BE34-1477-5FC2-AB662463A215}"/>
              </a:ext>
              <a:ext uri="{C183D7F6-B498-43B3-948B-1728B52AA6E4}">
                <adec:decorative xmlns:adec="http://schemas.microsoft.com/office/drawing/2017/decorative" val="1"/>
              </a:ext>
            </a:extLst>
          </p:cNvPr>
          <p:cNvSpPr/>
          <p:nvPr/>
        </p:nvSpPr>
        <p:spPr>
          <a:xfrm>
            <a:off x="5938583" y="5227441"/>
            <a:ext cx="314834" cy="314790"/>
          </a:xfrm>
          <a:custGeom>
            <a:avLst/>
            <a:gdLst>
              <a:gd name="connsiteX0" fmla="*/ 323850 w 400050"/>
              <a:gd name="connsiteY0" fmla="*/ 219014 h 399994"/>
              <a:gd name="connsiteX1" fmla="*/ 337463 w 400050"/>
              <a:gd name="connsiteY1" fmla="*/ 185676 h 399994"/>
              <a:gd name="connsiteX2" fmla="*/ 209550 w 400050"/>
              <a:gd name="connsiteY2" fmla="*/ 185676 h 399994"/>
              <a:gd name="connsiteX3" fmla="*/ 176213 w 400050"/>
              <a:gd name="connsiteY3" fmla="*/ 152339 h 399994"/>
              <a:gd name="connsiteX4" fmla="*/ 176213 w 400050"/>
              <a:gd name="connsiteY4" fmla="*/ 0 h 399994"/>
              <a:gd name="connsiteX5" fmla="*/ 0 w 400050"/>
              <a:gd name="connsiteY5" fmla="*/ 180914 h 399994"/>
              <a:gd name="connsiteX6" fmla="*/ 171450 w 400050"/>
              <a:gd name="connsiteY6" fmla="*/ 361641 h 399994"/>
              <a:gd name="connsiteX7" fmla="*/ 171450 w 400050"/>
              <a:gd name="connsiteY7" fmla="*/ 333314 h 399994"/>
              <a:gd name="connsiteX8" fmla="*/ 219075 w 400050"/>
              <a:gd name="connsiteY8" fmla="*/ 285689 h 399994"/>
              <a:gd name="connsiteX9" fmla="*/ 247650 w 400050"/>
              <a:gd name="connsiteY9" fmla="*/ 295210 h 399994"/>
              <a:gd name="connsiteX10" fmla="*/ 247650 w 400050"/>
              <a:gd name="connsiteY10" fmla="*/ 276164 h 399994"/>
              <a:gd name="connsiteX11" fmla="*/ 295275 w 400050"/>
              <a:gd name="connsiteY11" fmla="*/ 228539 h 399994"/>
              <a:gd name="connsiteX12" fmla="*/ 323850 w 400050"/>
              <a:gd name="connsiteY12" fmla="*/ 238060 h 399994"/>
              <a:gd name="connsiteX13" fmla="*/ 323850 w 400050"/>
              <a:gd name="connsiteY13" fmla="*/ 219014 h 399994"/>
              <a:gd name="connsiteX14" fmla="*/ 204788 w 400050"/>
              <a:gd name="connsiteY14" fmla="*/ 1491 h 399994"/>
              <a:gd name="connsiteX15" fmla="*/ 204788 w 400050"/>
              <a:gd name="connsiteY15" fmla="*/ 152339 h 399994"/>
              <a:gd name="connsiteX16" fmla="*/ 209550 w 400050"/>
              <a:gd name="connsiteY16" fmla="*/ 157101 h 399994"/>
              <a:gd name="connsiteX17" fmla="*/ 360397 w 400050"/>
              <a:gd name="connsiteY17" fmla="*/ 157101 h 399994"/>
              <a:gd name="connsiteX18" fmla="*/ 204788 w 400050"/>
              <a:gd name="connsiteY18" fmla="*/ 1491 h 399994"/>
              <a:gd name="connsiteX19" fmla="*/ 371475 w 400050"/>
              <a:gd name="connsiteY19" fmla="*/ 190445 h 399994"/>
              <a:gd name="connsiteX20" fmla="*/ 342900 w 400050"/>
              <a:gd name="connsiteY20" fmla="*/ 219020 h 399994"/>
              <a:gd name="connsiteX21" fmla="*/ 342900 w 400050"/>
              <a:gd name="connsiteY21" fmla="*/ 371420 h 399994"/>
              <a:gd name="connsiteX22" fmla="*/ 371475 w 400050"/>
              <a:gd name="connsiteY22" fmla="*/ 399995 h 399994"/>
              <a:gd name="connsiteX23" fmla="*/ 400050 w 400050"/>
              <a:gd name="connsiteY23" fmla="*/ 371420 h 399994"/>
              <a:gd name="connsiteX24" fmla="*/ 400050 w 400050"/>
              <a:gd name="connsiteY24" fmla="*/ 219020 h 399994"/>
              <a:gd name="connsiteX25" fmla="*/ 371475 w 400050"/>
              <a:gd name="connsiteY25" fmla="*/ 190445 h 399994"/>
              <a:gd name="connsiteX26" fmla="*/ 219075 w 400050"/>
              <a:gd name="connsiteY26" fmla="*/ 304745 h 399994"/>
              <a:gd name="connsiteX27" fmla="*/ 190500 w 400050"/>
              <a:gd name="connsiteY27" fmla="*/ 333320 h 399994"/>
              <a:gd name="connsiteX28" fmla="*/ 190500 w 400050"/>
              <a:gd name="connsiteY28" fmla="*/ 371420 h 399994"/>
              <a:gd name="connsiteX29" fmla="*/ 219075 w 400050"/>
              <a:gd name="connsiteY29" fmla="*/ 399995 h 399994"/>
              <a:gd name="connsiteX30" fmla="*/ 247650 w 400050"/>
              <a:gd name="connsiteY30" fmla="*/ 371420 h 399994"/>
              <a:gd name="connsiteX31" fmla="*/ 247650 w 400050"/>
              <a:gd name="connsiteY31" fmla="*/ 333320 h 399994"/>
              <a:gd name="connsiteX32" fmla="*/ 219075 w 400050"/>
              <a:gd name="connsiteY32" fmla="*/ 304745 h 399994"/>
              <a:gd name="connsiteX33" fmla="*/ 266700 w 400050"/>
              <a:gd name="connsiteY33" fmla="*/ 276170 h 399994"/>
              <a:gd name="connsiteX34" fmla="*/ 295275 w 400050"/>
              <a:gd name="connsiteY34" fmla="*/ 247595 h 399994"/>
              <a:gd name="connsiteX35" fmla="*/ 323850 w 400050"/>
              <a:gd name="connsiteY35" fmla="*/ 276170 h 399994"/>
              <a:gd name="connsiteX36" fmla="*/ 323850 w 400050"/>
              <a:gd name="connsiteY36" fmla="*/ 371420 h 399994"/>
              <a:gd name="connsiteX37" fmla="*/ 295275 w 400050"/>
              <a:gd name="connsiteY37" fmla="*/ 399995 h 399994"/>
              <a:gd name="connsiteX38" fmla="*/ 266700 w 400050"/>
              <a:gd name="connsiteY38" fmla="*/ 371420 h 399994"/>
              <a:gd name="connsiteX39" fmla="*/ 266700 w 400050"/>
              <a:gd name="connsiteY39" fmla="*/ 276170 h 39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400050" h="399994">
                <a:moveTo>
                  <a:pt x="323850" y="219014"/>
                </a:moveTo>
                <a:cubicBezTo>
                  <a:pt x="323850" y="206033"/>
                  <a:pt x="329043" y="194266"/>
                  <a:pt x="337463" y="185676"/>
                </a:cubicBezTo>
                <a:lnTo>
                  <a:pt x="209550" y="185676"/>
                </a:lnTo>
                <a:cubicBezTo>
                  <a:pt x="191138" y="185676"/>
                  <a:pt x="176213" y="170751"/>
                  <a:pt x="176213" y="152339"/>
                </a:cubicBezTo>
                <a:lnTo>
                  <a:pt x="176213" y="0"/>
                </a:lnTo>
                <a:cubicBezTo>
                  <a:pt x="78464" y="2525"/>
                  <a:pt x="0" y="82556"/>
                  <a:pt x="0" y="180914"/>
                </a:cubicBezTo>
                <a:cubicBezTo>
                  <a:pt x="0" y="277669"/>
                  <a:pt x="75928" y="356688"/>
                  <a:pt x="171450" y="361641"/>
                </a:cubicBezTo>
                <a:lnTo>
                  <a:pt x="171450" y="333314"/>
                </a:lnTo>
                <a:cubicBezTo>
                  <a:pt x="171450" y="307012"/>
                  <a:pt x="192773" y="285689"/>
                  <a:pt x="219075" y="285689"/>
                </a:cubicBezTo>
                <a:cubicBezTo>
                  <a:pt x="229796" y="285689"/>
                  <a:pt x="239691" y="289232"/>
                  <a:pt x="247650" y="295210"/>
                </a:cubicBezTo>
                <a:lnTo>
                  <a:pt x="247650" y="276164"/>
                </a:lnTo>
                <a:cubicBezTo>
                  <a:pt x="247650" y="249862"/>
                  <a:pt x="268973" y="228539"/>
                  <a:pt x="295275" y="228539"/>
                </a:cubicBezTo>
                <a:cubicBezTo>
                  <a:pt x="305996" y="228539"/>
                  <a:pt x="315891" y="232082"/>
                  <a:pt x="323850" y="238060"/>
                </a:cubicBezTo>
                <a:lnTo>
                  <a:pt x="323850" y="219014"/>
                </a:lnTo>
                <a:close/>
                <a:moveTo>
                  <a:pt x="204788" y="1491"/>
                </a:moveTo>
                <a:lnTo>
                  <a:pt x="204788" y="152339"/>
                </a:lnTo>
                <a:cubicBezTo>
                  <a:pt x="204788" y="154970"/>
                  <a:pt x="206919" y="157101"/>
                  <a:pt x="209550" y="157101"/>
                </a:cubicBezTo>
                <a:lnTo>
                  <a:pt x="360397" y="157101"/>
                </a:lnTo>
                <a:cubicBezTo>
                  <a:pt x="349764" y="76198"/>
                  <a:pt x="285691" y="12125"/>
                  <a:pt x="204788" y="1491"/>
                </a:cubicBezTo>
                <a:close/>
                <a:moveTo>
                  <a:pt x="371475" y="190445"/>
                </a:moveTo>
                <a:cubicBezTo>
                  <a:pt x="355694" y="190445"/>
                  <a:pt x="342900" y="203237"/>
                  <a:pt x="342900" y="219020"/>
                </a:cubicBezTo>
                <a:lnTo>
                  <a:pt x="342900" y="371420"/>
                </a:lnTo>
                <a:cubicBezTo>
                  <a:pt x="342900" y="387201"/>
                  <a:pt x="355694" y="399995"/>
                  <a:pt x="371475" y="399995"/>
                </a:cubicBezTo>
                <a:cubicBezTo>
                  <a:pt x="387256" y="399995"/>
                  <a:pt x="400050" y="387201"/>
                  <a:pt x="400050" y="371420"/>
                </a:cubicBezTo>
                <a:lnTo>
                  <a:pt x="400050" y="219020"/>
                </a:lnTo>
                <a:cubicBezTo>
                  <a:pt x="400050" y="203237"/>
                  <a:pt x="387256" y="190445"/>
                  <a:pt x="371475" y="190445"/>
                </a:cubicBezTo>
                <a:close/>
                <a:moveTo>
                  <a:pt x="219075" y="304745"/>
                </a:moveTo>
                <a:cubicBezTo>
                  <a:pt x="203294" y="304745"/>
                  <a:pt x="190500" y="317539"/>
                  <a:pt x="190500" y="333320"/>
                </a:cubicBezTo>
                <a:lnTo>
                  <a:pt x="190500" y="371420"/>
                </a:lnTo>
                <a:cubicBezTo>
                  <a:pt x="190500" y="387201"/>
                  <a:pt x="203294" y="399995"/>
                  <a:pt x="219075" y="399995"/>
                </a:cubicBezTo>
                <a:cubicBezTo>
                  <a:pt x="234856" y="399995"/>
                  <a:pt x="247650" y="387201"/>
                  <a:pt x="247650" y="371420"/>
                </a:cubicBezTo>
                <a:lnTo>
                  <a:pt x="247650" y="333320"/>
                </a:lnTo>
                <a:cubicBezTo>
                  <a:pt x="247650" y="317539"/>
                  <a:pt x="234856" y="304745"/>
                  <a:pt x="219075" y="304745"/>
                </a:cubicBezTo>
                <a:close/>
                <a:moveTo>
                  <a:pt x="266700" y="276170"/>
                </a:moveTo>
                <a:cubicBezTo>
                  <a:pt x="266700" y="260387"/>
                  <a:pt x="279494" y="247595"/>
                  <a:pt x="295275" y="247595"/>
                </a:cubicBezTo>
                <a:cubicBezTo>
                  <a:pt x="311056" y="247595"/>
                  <a:pt x="323850" y="260387"/>
                  <a:pt x="323850" y="276170"/>
                </a:cubicBezTo>
                <a:lnTo>
                  <a:pt x="323850" y="371420"/>
                </a:lnTo>
                <a:cubicBezTo>
                  <a:pt x="323850" y="387201"/>
                  <a:pt x="311056" y="399995"/>
                  <a:pt x="295275" y="399995"/>
                </a:cubicBezTo>
                <a:cubicBezTo>
                  <a:pt x="279494" y="399995"/>
                  <a:pt x="266700" y="387201"/>
                  <a:pt x="266700" y="371420"/>
                </a:cubicBezTo>
                <a:lnTo>
                  <a:pt x="266700" y="276170"/>
                </a:ln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2" name="Graphic 73">
            <a:extLst>
              <a:ext uri="{FF2B5EF4-FFF2-40B4-BE49-F238E27FC236}">
                <a16:creationId xmlns:a16="http://schemas.microsoft.com/office/drawing/2014/main" id="{76890265-0D7A-6E9A-3594-3F137B3992C6}"/>
              </a:ext>
              <a:ext uri="{C183D7F6-B498-43B3-948B-1728B52AA6E4}">
                <adec:decorative xmlns:adec="http://schemas.microsoft.com/office/drawing/2017/decorative" val="1"/>
              </a:ext>
            </a:extLst>
          </p:cNvPr>
          <p:cNvSpPr/>
          <p:nvPr/>
        </p:nvSpPr>
        <p:spPr>
          <a:xfrm>
            <a:off x="4894903" y="4834710"/>
            <a:ext cx="269858" cy="269858"/>
          </a:xfrm>
          <a:custGeom>
            <a:avLst/>
            <a:gdLst>
              <a:gd name="connsiteX0" fmla="*/ 247650 w 342900"/>
              <a:gd name="connsiteY0" fmla="*/ 0 h 342900"/>
              <a:gd name="connsiteX1" fmla="*/ 190500 w 342900"/>
              <a:gd name="connsiteY1" fmla="*/ 57150 h 342900"/>
              <a:gd name="connsiteX2" fmla="*/ 190500 w 342900"/>
              <a:gd name="connsiteY2" fmla="*/ 95250 h 342900"/>
              <a:gd name="connsiteX3" fmla="*/ 247650 w 342900"/>
              <a:gd name="connsiteY3" fmla="*/ 152400 h 342900"/>
              <a:gd name="connsiteX4" fmla="*/ 285750 w 342900"/>
              <a:gd name="connsiteY4" fmla="*/ 152400 h 342900"/>
              <a:gd name="connsiteX5" fmla="*/ 342900 w 342900"/>
              <a:gd name="connsiteY5" fmla="*/ 95250 h 342900"/>
              <a:gd name="connsiteX6" fmla="*/ 342900 w 342900"/>
              <a:gd name="connsiteY6" fmla="*/ 57150 h 342900"/>
              <a:gd name="connsiteX7" fmla="*/ 285750 w 342900"/>
              <a:gd name="connsiteY7" fmla="*/ 0 h 342900"/>
              <a:gd name="connsiteX8" fmla="*/ 247650 w 342900"/>
              <a:gd name="connsiteY8" fmla="*/ 0 h 342900"/>
              <a:gd name="connsiteX9" fmla="*/ 48583 w 342900"/>
              <a:gd name="connsiteY9" fmla="*/ 17115 h 342900"/>
              <a:gd name="connsiteX10" fmla="*/ 103817 w 342900"/>
              <a:gd name="connsiteY10" fmla="*/ 17115 h 342900"/>
              <a:gd name="connsiteX11" fmla="*/ 149002 w 342900"/>
              <a:gd name="connsiteY11" fmla="*/ 106952 h 342900"/>
              <a:gd name="connsiteX12" fmla="*/ 121385 w 342900"/>
              <a:gd name="connsiteY12" fmla="*/ 152400 h 342900"/>
              <a:gd name="connsiteX13" fmla="*/ 31016 w 342900"/>
              <a:gd name="connsiteY13" fmla="*/ 152400 h 342900"/>
              <a:gd name="connsiteX14" fmla="*/ 3399 w 342900"/>
              <a:gd name="connsiteY14" fmla="*/ 106952 h 342900"/>
              <a:gd name="connsiteX15" fmla="*/ 48583 w 342900"/>
              <a:gd name="connsiteY15" fmla="*/ 17115 h 342900"/>
              <a:gd name="connsiteX16" fmla="*/ 151021 w 342900"/>
              <a:gd name="connsiteY16" fmla="*/ 281210 h 342900"/>
              <a:gd name="connsiteX17" fmla="*/ 139235 w 342900"/>
              <a:gd name="connsiteY17" fmla="*/ 309528 h 342900"/>
              <a:gd name="connsiteX18" fmla="*/ 33371 w 342900"/>
              <a:gd name="connsiteY18" fmla="*/ 203666 h 342900"/>
              <a:gd name="connsiteX19" fmla="*/ 61947 w 342900"/>
              <a:gd name="connsiteY19" fmla="*/ 191832 h 342900"/>
              <a:gd name="connsiteX20" fmla="*/ 63103 w 342900"/>
              <a:gd name="connsiteY20" fmla="*/ 191622 h 342900"/>
              <a:gd name="connsiteX21" fmla="*/ 76200 w 342900"/>
              <a:gd name="connsiteY21" fmla="*/ 190500 h 342900"/>
              <a:gd name="connsiteX22" fmla="*/ 152400 w 342900"/>
              <a:gd name="connsiteY22" fmla="*/ 266700 h 342900"/>
              <a:gd name="connsiteX23" fmla="*/ 151068 w 342900"/>
              <a:gd name="connsiteY23" fmla="*/ 280953 h 342900"/>
              <a:gd name="connsiteX24" fmla="*/ 151021 w 342900"/>
              <a:gd name="connsiteY24" fmla="*/ 281210 h 342900"/>
              <a:gd name="connsiteX25" fmla="*/ 89297 w 342900"/>
              <a:gd name="connsiteY25" fmla="*/ 341778 h 342900"/>
              <a:gd name="connsiteX26" fmla="*/ 76200 w 342900"/>
              <a:gd name="connsiteY26" fmla="*/ 342900 h 342900"/>
              <a:gd name="connsiteX27" fmla="*/ 0 w 342900"/>
              <a:gd name="connsiteY27" fmla="*/ 266700 h 342900"/>
              <a:gd name="connsiteX28" fmla="*/ 1331 w 342900"/>
              <a:gd name="connsiteY28" fmla="*/ 252447 h 342900"/>
              <a:gd name="connsiteX29" fmla="*/ 1380 w 342900"/>
              <a:gd name="connsiteY29" fmla="*/ 252190 h 342900"/>
              <a:gd name="connsiteX30" fmla="*/ 13166 w 342900"/>
              <a:gd name="connsiteY30" fmla="*/ 223872 h 342900"/>
              <a:gd name="connsiteX31" fmla="*/ 119029 w 342900"/>
              <a:gd name="connsiteY31" fmla="*/ 329735 h 342900"/>
              <a:gd name="connsiteX32" fmla="*/ 90453 w 342900"/>
              <a:gd name="connsiteY32" fmla="*/ 341568 h 342900"/>
              <a:gd name="connsiteX33" fmla="*/ 89297 w 342900"/>
              <a:gd name="connsiteY33" fmla="*/ 341778 h 342900"/>
              <a:gd name="connsiteX34" fmla="*/ 257554 w 342900"/>
              <a:gd name="connsiteY34" fmla="*/ 192716 h 342900"/>
              <a:gd name="connsiteX35" fmla="*/ 275846 w 342900"/>
              <a:gd name="connsiteY35" fmla="*/ 192716 h 342900"/>
              <a:gd name="connsiteX36" fmla="*/ 332493 w 342900"/>
              <a:gd name="connsiteY36" fmla="*/ 221973 h 342900"/>
              <a:gd name="connsiteX37" fmla="*/ 342900 w 342900"/>
              <a:gd name="connsiteY37" fmla="*/ 238836 h 342900"/>
              <a:gd name="connsiteX38" fmla="*/ 342900 w 342900"/>
              <a:gd name="connsiteY38" fmla="*/ 294564 h 342900"/>
              <a:gd name="connsiteX39" fmla="*/ 332493 w 342900"/>
              <a:gd name="connsiteY39" fmla="*/ 311428 h 342900"/>
              <a:gd name="connsiteX40" fmla="*/ 275846 w 342900"/>
              <a:gd name="connsiteY40" fmla="*/ 340685 h 342900"/>
              <a:gd name="connsiteX41" fmla="*/ 257554 w 342900"/>
              <a:gd name="connsiteY41" fmla="*/ 340685 h 342900"/>
              <a:gd name="connsiteX42" fmla="*/ 200907 w 342900"/>
              <a:gd name="connsiteY42" fmla="*/ 311428 h 342900"/>
              <a:gd name="connsiteX43" fmla="*/ 190500 w 342900"/>
              <a:gd name="connsiteY43" fmla="*/ 294564 h 342900"/>
              <a:gd name="connsiteX44" fmla="*/ 190500 w 342900"/>
              <a:gd name="connsiteY44" fmla="*/ 238836 h 342900"/>
              <a:gd name="connsiteX45" fmla="*/ 200907 w 342900"/>
              <a:gd name="connsiteY45" fmla="*/ 221973 h 342900"/>
              <a:gd name="connsiteX46" fmla="*/ 257554 w 342900"/>
              <a:gd name="connsiteY46" fmla="*/ 192716 h 342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Lst>
            <a:rect l="l" t="t" r="r" b="b"/>
            <a:pathLst>
              <a:path w="342900" h="342900">
                <a:moveTo>
                  <a:pt x="247650" y="0"/>
                </a:moveTo>
                <a:cubicBezTo>
                  <a:pt x="216086" y="0"/>
                  <a:pt x="190500" y="25587"/>
                  <a:pt x="190500" y="57150"/>
                </a:cubicBezTo>
                <a:lnTo>
                  <a:pt x="190500" y="95250"/>
                </a:lnTo>
                <a:cubicBezTo>
                  <a:pt x="190500" y="126813"/>
                  <a:pt x="216086" y="152400"/>
                  <a:pt x="247650" y="152400"/>
                </a:cubicBezTo>
                <a:lnTo>
                  <a:pt x="285750" y="152400"/>
                </a:lnTo>
                <a:cubicBezTo>
                  <a:pt x="317314" y="152400"/>
                  <a:pt x="342900" y="126813"/>
                  <a:pt x="342900" y="95250"/>
                </a:cubicBezTo>
                <a:lnTo>
                  <a:pt x="342900" y="57150"/>
                </a:lnTo>
                <a:cubicBezTo>
                  <a:pt x="342900" y="25587"/>
                  <a:pt x="317314" y="0"/>
                  <a:pt x="285750" y="0"/>
                </a:cubicBezTo>
                <a:lnTo>
                  <a:pt x="247650" y="0"/>
                </a:lnTo>
                <a:close/>
                <a:moveTo>
                  <a:pt x="48583" y="17115"/>
                </a:moveTo>
                <a:cubicBezTo>
                  <a:pt x="60061" y="-5705"/>
                  <a:pt x="92339" y="-5705"/>
                  <a:pt x="103817" y="17115"/>
                </a:cubicBezTo>
                <a:lnTo>
                  <a:pt x="149002" y="106952"/>
                </a:lnTo>
                <a:cubicBezTo>
                  <a:pt x="159468" y="127762"/>
                  <a:pt x="144496" y="152400"/>
                  <a:pt x="121385" y="152400"/>
                </a:cubicBezTo>
                <a:lnTo>
                  <a:pt x="31016" y="152400"/>
                </a:lnTo>
                <a:cubicBezTo>
                  <a:pt x="7904" y="152400"/>
                  <a:pt x="-7068" y="127762"/>
                  <a:pt x="3399" y="106952"/>
                </a:cubicBezTo>
                <a:lnTo>
                  <a:pt x="48583" y="17115"/>
                </a:lnTo>
                <a:close/>
                <a:moveTo>
                  <a:pt x="151021" y="281210"/>
                </a:moveTo>
                <a:cubicBezTo>
                  <a:pt x="149028" y="291547"/>
                  <a:pt x="144946" y="301137"/>
                  <a:pt x="139235" y="309528"/>
                </a:cubicBezTo>
                <a:lnTo>
                  <a:pt x="33371" y="203666"/>
                </a:lnTo>
                <a:cubicBezTo>
                  <a:pt x="41833" y="197907"/>
                  <a:pt x="51514" y="193805"/>
                  <a:pt x="61947" y="191832"/>
                </a:cubicBezTo>
                <a:cubicBezTo>
                  <a:pt x="62332" y="191757"/>
                  <a:pt x="62717" y="191689"/>
                  <a:pt x="63103" y="191622"/>
                </a:cubicBezTo>
                <a:cubicBezTo>
                  <a:pt x="67358" y="190885"/>
                  <a:pt x="71734" y="190500"/>
                  <a:pt x="76200" y="190500"/>
                </a:cubicBezTo>
                <a:cubicBezTo>
                  <a:pt x="118284" y="190500"/>
                  <a:pt x="152400" y="224617"/>
                  <a:pt x="152400" y="266700"/>
                </a:cubicBezTo>
                <a:cubicBezTo>
                  <a:pt x="152400" y="271571"/>
                  <a:pt x="151943" y="276336"/>
                  <a:pt x="151068" y="280953"/>
                </a:cubicBezTo>
                <a:cubicBezTo>
                  <a:pt x="151053" y="281039"/>
                  <a:pt x="151036" y="281125"/>
                  <a:pt x="151021" y="281210"/>
                </a:cubicBezTo>
                <a:close/>
                <a:moveTo>
                  <a:pt x="89297" y="341778"/>
                </a:moveTo>
                <a:cubicBezTo>
                  <a:pt x="85042" y="342515"/>
                  <a:pt x="80666" y="342900"/>
                  <a:pt x="76200" y="342900"/>
                </a:cubicBezTo>
                <a:cubicBezTo>
                  <a:pt x="34116" y="342900"/>
                  <a:pt x="0" y="308783"/>
                  <a:pt x="0" y="266700"/>
                </a:cubicBezTo>
                <a:cubicBezTo>
                  <a:pt x="0" y="261829"/>
                  <a:pt x="457" y="257065"/>
                  <a:pt x="1331" y="252447"/>
                </a:cubicBezTo>
                <a:cubicBezTo>
                  <a:pt x="1347" y="252361"/>
                  <a:pt x="1363" y="252275"/>
                  <a:pt x="1380" y="252190"/>
                </a:cubicBezTo>
                <a:cubicBezTo>
                  <a:pt x="3373" y="241853"/>
                  <a:pt x="7453" y="232263"/>
                  <a:pt x="13166" y="223872"/>
                </a:cubicBezTo>
                <a:lnTo>
                  <a:pt x="119029" y="329735"/>
                </a:lnTo>
                <a:cubicBezTo>
                  <a:pt x="110567" y="335493"/>
                  <a:pt x="100886" y="339595"/>
                  <a:pt x="90453" y="341568"/>
                </a:cubicBezTo>
                <a:cubicBezTo>
                  <a:pt x="90069" y="341643"/>
                  <a:pt x="89683" y="341711"/>
                  <a:pt x="89297" y="341778"/>
                </a:cubicBezTo>
                <a:close/>
                <a:moveTo>
                  <a:pt x="257554" y="192716"/>
                </a:moveTo>
                <a:cubicBezTo>
                  <a:pt x="263275" y="189761"/>
                  <a:pt x="270125" y="189761"/>
                  <a:pt x="275846" y="192716"/>
                </a:cubicBezTo>
                <a:lnTo>
                  <a:pt x="332493" y="221973"/>
                </a:lnTo>
                <a:cubicBezTo>
                  <a:pt x="338896" y="225278"/>
                  <a:pt x="342900" y="231768"/>
                  <a:pt x="342900" y="238836"/>
                </a:cubicBezTo>
                <a:lnTo>
                  <a:pt x="342900" y="294564"/>
                </a:lnTo>
                <a:cubicBezTo>
                  <a:pt x="342900" y="301632"/>
                  <a:pt x="338896" y="308122"/>
                  <a:pt x="332493" y="311428"/>
                </a:cubicBezTo>
                <a:lnTo>
                  <a:pt x="275846" y="340685"/>
                </a:lnTo>
                <a:cubicBezTo>
                  <a:pt x="270125" y="343639"/>
                  <a:pt x="263275" y="343639"/>
                  <a:pt x="257554" y="340685"/>
                </a:cubicBezTo>
                <a:lnTo>
                  <a:pt x="200907" y="311428"/>
                </a:lnTo>
                <a:cubicBezTo>
                  <a:pt x="194504" y="308122"/>
                  <a:pt x="190500" y="301632"/>
                  <a:pt x="190500" y="294564"/>
                </a:cubicBezTo>
                <a:lnTo>
                  <a:pt x="190500" y="238836"/>
                </a:lnTo>
                <a:cubicBezTo>
                  <a:pt x="190500" y="231768"/>
                  <a:pt x="194504" y="225278"/>
                  <a:pt x="200907" y="221973"/>
                </a:cubicBezTo>
                <a:lnTo>
                  <a:pt x="257554" y="192716"/>
                </a:ln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3" name="Graphic 79">
            <a:extLst>
              <a:ext uri="{FF2B5EF4-FFF2-40B4-BE49-F238E27FC236}">
                <a16:creationId xmlns:a16="http://schemas.microsoft.com/office/drawing/2014/main" id="{2DADC288-A0A9-2F83-D9FA-FDD78A508B4A}"/>
              </a:ext>
              <a:ext uri="{C183D7F6-B498-43B3-948B-1728B52AA6E4}">
                <adec:decorative xmlns:adec="http://schemas.microsoft.com/office/drawing/2017/decorative" val="1"/>
              </a:ext>
            </a:extLst>
          </p:cNvPr>
          <p:cNvSpPr/>
          <p:nvPr/>
        </p:nvSpPr>
        <p:spPr>
          <a:xfrm>
            <a:off x="4278167" y="3849742"/>
            <a:ext cx="352316" cy="292310"/>
          </a:xfrm>
          <a:custGeom>
            <a:avLst/>
            <a:gdLst>
              <a:gd name="connsiteX0" fmla="*/ 167482 w 447675"/>
              <a:gd name="connsiteY0" fmla="*/ 323833 h 371429"/>
              <a:gd name="connsiteX1" fmla="*/ 280193 w 447675"/>
              <a:gd name="connsiteY1" fmla="*/ 323833 h 371429"/>
              <a:gd name="connsiteX2" fmla="*/ 223838 w 447675"/>
              <a:gd name="connsiteY2" fmla="*/ 371429 h 371429"/>
              <a:gd name="connsiteX3" fmla="*/ 167482 w 447675"/>
              <a:gd name="connsiteY3" fmla="*/ 323833 h 371429"/>
              <a:gd name="connsiteX4" fmla="*/ 223838 w 447675"/>
              <a:gd name="connsiteY4" fmla="*/ 0 h 371429"/>
              <a:gd name="connsiteX5" fmla="*/ 366713 w 447675"/>
              <a:gd name="connsiteY5" fmla="*/ 142875 h 371429"/>
              <a:gd name="connsiteX6" fmla="*/ 366713 w 447675"/>
              <a:gd name="connsiteY6" fmla="*/ 219046 h 371429"/>
              <a:gd name="connsiteX7" fmla="*/ 393731 w 447675"/>
              <a:gd name="connsiteY7" fmla="*/ 279246 h 371429"/>
              <a:gd name="connsiteX8" fmla="*/ 395318 w 447675"/>
              <a:gd name="connsiteY8" fmla="*/ 286657 h 371429"/>
              <a:gd name="connsiteX9" fmla="*/ 377220 w 447675"/>
              <a:gd name="connsiteY9" fmla="*/ 304754 h 371429"/>
              <a:gd name="connsiteX10" fmla="*/ 70527 w 447675"/>
              <a:gd name="connsiteY10" fmla="*/ 304754 h 371429"/>
              <a:gd name="connsiteX11" fmla="*/ 63132 w 447675"/>
              <a:gd name="connsiteY11" fmla="*/ 303175 h 371429"/>
              <a:gd name="connsiteX12" fmla="*/ 54009 w 447675"/>
              <a:gd name="connsiteY12" fmla="*/ 279261 h 371429"/>
              <a:gd name="connsiteX13" fmla="*/ 80963 w 447675"/>
              <a:gd name="connsiteY13" fmla="*/ 219054 h 371429"/>
              <a:gd name="connsiteX14" fmla="*/ 80965 w 447675"/>
              <a:gd name="connsiteY14" fmla="*/ 142629 h 371429"/>
              <a:gd name="connsiteX15" fmla="*/ 81049 w 447675"/>
              <a:gd name="connsiteY15" fmla="*/ 137868 h 371429"/>
              <a:gd name="connsiteX16" fmla="*/ 223838 w 447675"/>
              <a:gd name="connsiteY16" fmla="*/ 0 h 371429"/>
              <a:gd name="connsiteX17" fmla="*/ 433388 w 447675"/>
              <a:gd name="connsiteY17" fmla="*/ 118988 h 371429"/>
              <a:gd name="connsiteX18" fmla="*/ 447675 w 447675"/>
              <a:gd name="connsiteY18" fmla="*/ 133276 h 371429"/>
              <a:gd name="connsiteX19" fmla="*/ 435327 w 447675"/>
              <a:gd name="connsiteY19" fmla="*/ 147433 h 371429"/>
              <a:gd name="connsiteX20" fmla="*/ 433388 w 447675"/>
              <a:gd name="connsiteY20" fmla="*/ 147563 h 371429"/>
              <a:gd name="connsiteX21" fmla="*/ 395288 w 447675"/>
              <a:gd name="connsiteY21" fmla="*/ 147563 h 371429"/>
              <a:gd name="connsiteX22" fmla="*/ 381000 w 447675"/>
              <a:gd name="connsiteY22" fmla="*/ 133276 h 371429"/>
              <a:gd name="connsiteX23" fmla="*/ 393348 w 447675"/>
              <a:gd name="connsiteY23" fmla="*/ 119119 h 371429"/>
              <a:gd name="connsiteX24" fmla="*/ 395288 w 447675"/>
              <a:gd name="connsiteY24" fmla="*/ 118988 h 371429"/>
              <a:gd name="connsiteX25" fmla="*/ 433388 w 447675"/>
              <a:gd name="connsiteY25" fmla="*/ 118988 h 371429"/>
              <a:gd name="connsiteX26" fmla="*/ 52388 w 447675"/>
              <a:gd name="connsiteY26" fmla="*/ 118988 h 371429"/>
              <a:gd name="connsiteX27" fmla="*/ 66675 w 447675"/>
              <a:gd name="connsiteY27" fmla="*/ 133276 h 371429"/>
              <a:gd name="connsiteX28" fmla="*/ 54326 w 447675"/>
              <a:gd name="connsiteY28" fmla="*/ 147433 h 371429"/>
              <a:gd name="connsiteX29" fmla="*/ 52388 w 447675"/>
              <a:gd name="connsiteY29" fmla="*/ 147563 h 371429"/>
              <a:gd name="connsiteX30" fmla="*/ 14288 w 447675"/>
              <a:gd name="connsiteY30" fmla="*/ 147563 h 371429"/>
              <a:gd name="connsiteX31" fmla="*/ 0 w 447675"/>
              <a:gd name="connsiteY31" fmla="*/ 133276 h 371429"/>
              <a:gd name="connsiteX32" fmla="*/ 12349 w 447675"/>
              <a:gd name="connsiteY32" fmla="*/ 119119 h 371429"/>
              <a:gd name="connsiteX33" fmla="*/ 14288 w 447675"/>
              <a:gd name="connsiteY33" fmla="*/ 118988 h 371429"/>
              <a:gd name="connsiteX34" fmla="*/ 52388 w 447675"/>
              <a:gd name="connsiteY34" fmla="*/ 118988 h 371429"/>
              <a:gd name="connsiteX35" fmla="*/ 425768 w 447675"/>
              <a:gd name="connsiteY35" fmla="*/ 10403 h 371429"/>
              <a:gd name="connsiteX36" fmla="*/ 424506 w 447675"/>
              <a:gd name="connsiteY36" fmla="*/ 29015 h 371429"/>
              <a:gd name="connsiteX37" fmla="*/ 422910 w 447675"/>
              <a:gd name="connsiteY37" fmla="*/ 30406 h 371429"/>
              <a:gd name="connsiteX38" fmla="*/ 384810 w 447675"/>
              <a:gd name="connsiteY38" fmla="*/ 58981 h 371429"/>
              <a:gd name="connsiteX39" fmla="*/ 364808 w 447675"/>
              <a:gd name="connsiteY39" fmla="*/ 56123 h 371429"/>
              <a:gd name="connsiteX40" fmla="*/ 366069 w 447675"/>
              <a:gd name="connsiteY40" fmla="*/ 37512 h 371429"/>
              <a:gd name="connsiteX41" fmla="*/ 367665 w 447675"/>
              <a:gd name="connsiteY41" fmla="*/ 36121 h 371429"/>
              <a:gd name="connsiteX42" fmla="*/ 405765 w 447675"/>
              <a:gd name="connsiteY42" fmla="*/ 7546 h 371429"/>
              <a:gd name="connsiteX43" fmla="*/ 425768 w 447675"/>
              <a:gd name="connsiteY43" fmla="*/ 10403 h 371429"/>
              <a:gd name="connsiteX44" fmla="*/ 41910 w 447675"/>
              <a:gd name="connsiteY44" fmla="*/ 7546 h 371429"/>
              <a:gd name="connsiteX45" fmla="*/ 80010 w 447675"/>
              <a:gd name="connsiteY45" fmla="*/ 36121 h 371429"/>
              <a:gd name="connsiteX46" fmla="*/ 82868 w 447675"/>
              <a:gd name="connsiteY46" fmla="*/ 56123 h 371429"/>
              <a:gd name="connsiteX47" fmla="*/ 62865 w 447675"/>
              <a:gd name="connsiteY47" fmla="*/ 58981 h 371429"/>
              <a:gd name="connsiteX48" fmla="*/ 24765 w 447675"/>
              <a:gd name="connsiteY48" fmla="*/ 30406 h 371429"/>
              <a:gd name="connsiteX49" fmla="*/ 21908 w 447675"/>
              <a:gd name="connsiteY49" fmla="*/ 10403 h 371429"/>
              <a:gd name="connsiteX50" fmla="*/ 41910 w 447675"/>
              <a:gd name="connsiteY50" fmla="*/ 7546 h 3714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447675" h="371429">
                <a:moveTo>
                  <a:pt x="167482" y="323833"/>
                </a:moveTo>
                <a:lnTo>
                  <a:pt x="280193" y="323833"/>
                </a:lnTo>
                <a:cubicBezTo>
                  <a:pt x="275646" y="350847"/>
                  <a:pt x="252146" y="371429"/>
                  <a:pt x="223838" y="371429"/>
                </a:cubicBezTo>
                <a:cubicBezTo>
                  <a:pt x="195529" y="371429"/>
                  <a:pt x="172029" y="350847"/>
                  <a:pt x="167482" y="323833"/>
                </a:cubicBezTo>
                <a:close/>
                <a:moveTo>
                  <a:pt x="223838" y="0"/>
                </a:moveTo>
                <a:cubicBezTo>
                  <a:pt x="302745" y="0"/>
                  <a:pt x="366713" y="63967"/>
                  <a:pt x="366713" y="142875"/>
                </a:cubicBezTo>
                <a:lnTo>
                  <a:pt x="366713" y="219046"/>
                </a:lnTo>
                <a:lnTo>
                  <a:pt x="393731" y="279246"/>
                </a:lnTo>
                <a:cubicBezTo>
                  <a:pt x="394777" y="281576"/>
                  <a:pt x="395318" y="284102"/>
                  <a:pt x="395318" y="286657"/>
                </a:cubicBezTo>
                <a:cubicBezTo>
                  <a:pt x="395318" y="296652"/>
                  <a:pt x="387216" y="304754"/>
                  <a:pt x="377220" y="304754"/>
                </a:cubicBezTo>
                <a:lnTo>
                  <a:pt x="70527" y="304754"/>
                </a:lnTo>
                <a:cubicBezTo>
                  <a:pt x="67978" y="304754"/>
                  <a:pt x="65458" y="304217"/>
                  <a:pt x="63132" y="303175"/>
                </a:cubicBezTo>
                <a:cubicBezTo>
                  <a:pt x="54009" y="299091"/>
                  <a:pt x="49925" y="288384"/>
                  <a:pt x="54009" y="279261"/>
                </a:cubicBezTo>
                <a:lnTo>
                  <a:pt x="80963" y="219054"/>
                </a:lnTo>
                <a:lnTo>
                  <a:pt x="80965" y="142629"/>
                </a:lnTo>
                <a:lnTo>
                  <a:pt x="81049" y="137868"/>
                </a:lnTo>
                <a:cubicBezTo>
                  <a:pt x="83698" y="61083"/>
                  <a:pt x="146797" y="0"/>
                  <a:pt x="223838" y="0"/>
                </a:cubicBezTo>
                <a:close/>
                <a:moveTo>
                  <a:pt x="433388" y="118988"/>
                </a:moveTo>
                <a:cubicBezTo>
                  <a:pt x="441278" y="118988"/>
                  <a:pt x="447675" y="125385"/>
                  <a:pt x="447675" y="133276"/>
                </a:cubicBezTo>
                <a:cubicBezTo>
                  <a:pt x="447675" y="140509"/>
                  <a:pt x="442299" y="146487"/>
                  <a:pt x="435327" y="147433"/>
                </a:cubicBezTo>
                <a:lnTo>
                  <a:pt x="433388" y="147563"/>
                </a:lnTo>
                <a:lnTo>
                  <a:pt x="395288" y="147563"/>
                </a:lnTo>
                <a:cubicBezTo>
                  <a:pt x="387397" y="147563"/>
                  <a:pt x="381000" y="141167"/>
                  <a:pt x="381000" y="133276"/>
                </a:cubicBezTo>
                <a:cubicBezTo>
                  <a:pt x="381000" y="126043"/>
                  <a:pt x="386376" y="120065"/>
                  <a:pt x="393348" y="119119"/>
                </a:cubicBezTo>
                <a:lnTo>
                  <a:pt x="395288" y="118988"/>
                </a:lnTo>
                <a:lnTo>
                  <a:pt x="433388" y="118988"/>
                </a:lnTo>
                <a:close/>
                <a:moveTo>
                  <a:pt x="52388" y="118988"/>
                </a:moveTo>
                <a:cubicBezTo>
                  <a:pt x="60278" y="118988"/>
                  <a:pt x="66675" y="125385"/>
                  <a:pt x="66675" y="133276"/>
                </a:cubicBezTo>
                <a:cubicBezTo>
                  <a:pt x="66675" y="140509"/>
                  <a:pt x="61300" y="146487"/>
                  <a:pt x="54326" y="147433"/>
                </a:cubicBezTo>
                <a:lnTo>
                  <a:pt x="52388" y="147563"/>
                </a:lnTo>
                <a:lnTo>
                  <a:pt x="14288" y="147563"/>
                </a:lnTo>
                <a:cubicBezTo>
                  <a:pt x="6397" y="147563"/>
                  <a:pt x="0" y="141167"/>
                  <a:pt x="0" y="133276"/>
                </a:cubicBezTo>
                <a:cubicBezTo>
                  <a:pt x="0" y="126043"/>
                  <a:pt x="5375" y="120065"/>
                  <a:pt x="12349" y="119119"/>
                </a:cubicBezTo>
                <a:lnTo>
                  <a:pt x="14288" y="118988"/>
                </a:lnTo>
                <a:lnTo>
                  <a:pt x="52388" y="118988"/>
                </a:lnTo>
                <a:close/>
                <a:moveTo>
                  <a:pt x="425768" y="10403"/>
                </a:moveTo>
                <a:cubicBezTo>
                  <a:pt x="430071" y="16142"/>
                  <a:pt x="429406" y="24065"/>
                  <a:pt x="424506" y="29015"/>
                </a:cubicBezTo>
                <a:lnTo>
                  <a:pt x="422910" y="30406"/>
                </a:lnTo>
                <a:lnTo>
                  <a:pt x="384810" y="58981"/>
                </a:lnTo>
                <a:cubicBezTo>
                  <a:pt x="378497" y="63715"/>
                  <a:pt x="369541" y="62436"/>
                  <a:pt x="364808" y="56123"/>
                </a:cubicBezTo>
                <a:cubicBezTo>
                  <a:pt x="360504" y="50385"/>
                  <a:pt x="361169" y="42462"/>
                  <a:pt x="366069" y="37512"/>
                </a:cubicBezTo>
                <a:lnTo>
                  <a:pt x="367665" y="36121"/>
                </a:lnTo>
                <a:lnTo>
                  <a:pt x="405765" y="7546"/>
                </a:lnTo>
                <a:cubicBezTo>
                  <a:pt x="412078" y="2811"/>
                  <a:pt x="421034" y="4091"/>
                  <a:pt x="425768" y="10403"/>
                </a:cubicBezTo>
                <a:close/>
                <a:moveTo>
                  <a:pt x="41910" y="7546"/>
                </a:moveTo>
                <a:lnTo>
                  <a:pt x="80010" y="36121"/>
                </a:lnTo>
                <a:cubicBezTo>
                  <a:pt x="86323" y="40855"/>
                  <a:pt x="87602" y="49811"/>
                  <a:pt x="82868" y="56123"/>
                </a:cubicBezTo>
                <a:cubicBezTo>
                  <a:pt x="78133" y="62436"/>
                  <a:pt x="69178" y="63715"/>
                  <a:pt x="62865" y="58981"/>
                </a:cubicBezTo>
                <a:lnTo>
                  <a:pt x="24765" y="30406"/>
                </a:lnTo>
                <a:cubicBezTo>
                  <a:pt x="18452" y="25671"/>
                  <a:pt x="17173" y="16716"/>
                  <a:pt x="21908" y="10403"/>
                </a:cubicBezTo>
                <a:cubicBezTo>
                  <a:pt x="26642" y="4091"/>
                  <a:pt x="35597" y="2811"/>
                  <a:pt x="41910" y="7546"/>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4" name="Graphic 81">
            <a:extLst>
              <a:ext uri="{FF2B5EF4-FFF2-40B4-BE49-F238E27FC236}">
                <a16:creationId xmlns:a16="http://schemas.microsoft.com/office/drawing/2014/main" id="{3D458393-5200-EF09-DFCA-FF81E737895F}"/>
              </a:ext>
              <a:ext uri="{C183D7F6-B498-43B3-948B-1728B52AA6E4}">
                <adec:decorative xmlns:adec="http://schemas.microsoft.com/office/drawing/2017/decorative" val="1"/>
              </a:ext>
            </a:extLst>
          </p:cNvPr>
          <p:cNvSpPr/>
          <p:nvPr/>
        </p:nvSpPr>
        <p:spPr>
          <a:xfrm>
            <a:off x="4492115" y="2707593"/>
            <a:ext cx="314836" cy="299566"/>
          </a:xfrm>
          <a:custGeom>
            <a:avLst/>
            <a:gdLst>
              <a:gd name="connsiteX0" fmla="*/ 104775 w 400051"/>
              <a:gd name="connsiteY0" fmla="*/ 161925 h 380651"/>
              <a:gd name="connsiteX1" fmla="*/ 104775 w 400051"/>
              <a:gd name="connsiteY1" fmla="*/ 123825 h 380651"/>
              <a:gd name="connsiteX2" fmla="*/ 276225 w 400051"/>
              <a:gd name="connsiteY2" fmla="*/ 123825 h 380651"/>
              <a:gd name="connsiteX3" fmla="*/ 276225 w 400051"/>
              <a:gd name="connsiteY3" fmla="*/ 146971 h 380651"/>
              <a:gd name="connsiteX4" fmla="*/ 250822 w 400051"/>
              <a:gd name="connsiteY4" fmla="*/ 161925 h 380651"/>
              <a:gd name="connsiteX5" fmla="*/ 104775 w 400051"/>
              <a:gd name="connsiteY5" fmla="*/ 161925 h 380651"/>
              <a:gd name="connsiteX6" fmla="*/ 304800 w 400051"/>
              <a:gd name="connsiteY6" fmla="*/ 109538 h 380651"/>
              <a:gd name="connsiteX7" fmla="*/ 304800 w 400051"/>
              <a:gd name="connsiteY7" fmla="*/ 132717 h 380651"/>
              <a:gd name="connsiteX8" fmla="*/ 324543 w 400051"/>
              <a:gd name="connsiteY8" fmla="*/ 139966 h 380651"/>
              <a:gd name="connsiteX9" fmla="*/ 361950 w 400051"/>
              <a:gd name="connsiteY9" fmla="*/ 163304 h 380651"/>
              <a:gd name="connsiteX10" fmla="*/ 361950 w 400051"/>
              <a:gd name="connsiteY10" fmla="*/ 71103 h 380651"/>
              <a:gd name="connsiteX11" fmla="*/ 381000 w 400051"/>
              <a:gd name="connsiteY11" fmla="*/ 38100 h 380651"/>
              <a:gd name="connsiteX12" fmla="*/ 342900 w 400051"/>
              <a:gd name="connsiteY12" fmla="*/ 0 h 380651"/>
              <a:gd name="connsiteX13" fmla="*/ 38100 w 400051"/>
              <a:gd name="connsiteY13" fmla="*/ 0 h 380651"/>
              <a:gd name="connsiteX14" fmla="*/ 0 w 400051"/>
              <a:gd name="connsiteY14" fmla="*/ 38100 h 380651"/>
              <a:gd name="connsiteX15" fmla="*/ 19050 w 400051"/>
              <a:gd name="connsiteY15" fmla="*/ 71103 h 380651"/>
              <a:gd name="connsiteX16" fmla="*/ 19050 w 400051"/>
              <a:gd name="connsiteY16" fmla="*/ 328613 h 380651"/>
              <a:gd name="connsiteX17" fmla="*/ 33338 w 400051"/>
              <a:gd name="connsiteY17" fmla="*/ 342900 h 380651"/>
              <a:gd name="connsiteX18" fmla="*/ 76200 w 400051"/>
              <a:gd name="connsiteY18" fmla="*/ 342900 h 380651"/>
              <a:gd name="connsiteX19" fmla="*/ 76200 w 400051"/>
              <a:gd name="connsiteY19" fmla="*/ 242888 h 380651"/>
              <a:gd name="connsiteX20" fmla="*/ 90488 w 400051"/>
              <a:gd name="connsiteY20" fmla="*/ 228600 h 380651"/>
              <a:gd name="connsiteX21" fmla="*/ 166688 w 400051"/>
              <a:gd name="connsiteY21" fmla="*/ 228600 h 380651"/>
              <a:gd name="connsiteX22" fmla="*/ 180975 w 400051"/>
              <a:gd name="connsiteY22" fmla="*/ 242888 h 380651"/>
              <a:gd name="connsiteX23" fmla="*/ 180975 w 400051"/>
              <a:gd name="connsiteY23" fmla="*/ 342900 h 380651"/>
              <a:gd name="connsiteX24" fmla="*/ 215556 w 400051"/>
              <a:gd name="connsiteY24" fmla="*/ 342900 h 380651"/>
              <a:gd name="connsiteX25" fmla="*/ 190510 w 400051"/>
              <a:gd name="connsiteY25" fmla="*/ 266702 h 380651"/>
              <a:gd name="connsiteX26" fmla="*/ 190506 w 400051"/>
              <a:gd name="connsiteY26" fmla="*/ 200027 h 380651"/>
              <a:gd name="connsiteX27" fmla="*/ 192102 w 400051"/>
              <a:gd name="connsiteY27" fmla="*/ 190500 h 380651"/>
              <a:gd name="connsiteX28" fmla="*/ 90488 w 400051"/>
              <a:gd name="connsiteY28" fmla="*/ 190500 h 380651"/>
              <a:gd name="connsiteX29" fmla="*/ 76200 w 400051"/>
              <a:gd name="connsiteY29" fmla="*/ 176213 h 380651"/>
              <a:gd name="connsiteX30" fmla="*/ 76200 w 400051"/>
              <a:gd name="connsiteY30" fmla="*/ 109538 h 380651"/>
              <a:gd name="connsiteX31" fmla="*/ 90488 w 400051"/>
              <a:gd name="connsiteY31" fmla="*/ 95250 h 380651"/>
              <a:gd name="connsiteX32" fmla="*/ 290513 w 400051"/>
              <a:gd name="connsiteY32" fmla="*/ 95250 h 380651"/>
              <a:gd name="connsiteX33" fmla="*/ 304800 w 400051"/>
              <a:gd name="connsiteY33" fmla="*/ 109538 h 380651"/>
              <a:gd name="connsiteX34" fmla="*/ 28575 w 400051"/>
              <a:gd name="connsiteY34" fmla="*/ 38100 h 380651"/>
              <a:gd name="connsiteX35" fmla="*/ 38100 w 400051"/>
              <a:gd name="connsiteY35" fmla="*/ 28575 h 380651"/>
              <a:gd name="connsiteX36" fmla="*/ 342900 w 400051"/>
              <a:gd name="connsiteY36" fmla="*/ 28575 h 380651"/>
              <a:gd name="connsiteX37" fmla="*/ 352425 w 400051"/>
              <a:gd name="connsiteY37" fmla="*/ 38100 h 380651"/>
              <a:gd name="connsiteX38" fmla="*/ 342900 w 400051"/>
              <a:gd name="connsiteY38" fmla="*/ 47625 h 380651"/>
              <a:gd name="connsiteX39" fmla="*/ 38100 w 400051"/>
              <a:gd name="connsiteY39" fmla="*/ 47625 h 380651"/>
              <a:gd name="connsiteX40" fmla="*/ 28575 w 400051"/>
              <a:gd name="connsiteY40" fmla="*/ 38100 h 380651"/>
              <a:gd name="connsiteX41" fmla="*/ 152400 w 400051"/>
              <a:gd name="connsiteY41" fmla="*/ 257175 h 380651"/>
              <a:gd name="connsiteX42" fmla="*/ 152400 w 400051"/>
              <a:gd name="connsiteY42" fmla="*/ 342900 h 380651"/>
              <a:gd name="connsiteX43" fmla="*/ 104775 w 400051"/>
              <a:gd name="connsiteY43" fmla="*/ 342900 h 380651"/>
              <a:gd name="connsiteX44" fmla="*/ 104775 w 400051"/>
              <a:gd name="connsiteY44" fmla="*/ 257175 h 380651"/>
              <a:gd name="connsiteX45" fmla="*/ 152400 w 400051"/>
              <a:gd name="connsiteY45" fmla="*/ 257175 h 380651"/>
              <a:gd name="connsiteX46" fmla="*/ 390536 w 400051"/>
              <a:gd name="connsiteY46" fmla="*/ 190068 h 380651"/>
              <a:gd name="connsiteX47" fmla="*/ 312142 w 400051"/>
              <a:gd name="connsiteY47" fmla="*/ 154425 h 380651"/>
              <a:gd name="connsiteX48" fmla="*/ 297475 w 400051"/>
              <a:gd name="connsiteY48" fmla="*/ 154423 h 380651"/>
              <a:gd name="connsiteX49" fmla="*/ 219071 w 400051"/>
              <a:gd name="connsiteY49" fmla="*/ 190068 h 380651"/>
              <a:gd name="connsiteX50" fmla="*/ 209556 w 400051"/>
              <a:gd name="connsiteY50" fmla="*/ 200025 h 380651"/>
              <a:gd name="connsiteX51" fmla="*/ 209560 w 400051"/>
              <a:gd name="connsiteY51" fmla="*/ 266700 h 380651"/>
              <a:gd name="connsiteX52" fmla="*/ 302384 w 400051"/>
              <a:gd name="connsiteY52" fmla="*/ 380276 h 380651"/>
              <a:gd name="connsiteX53" fmla="*/ 307233 w 400051"/>
              <a:gd name="connsiteY53" fmla="*/ 380276 h 380651"/>
              <a:gd name="connsiteX54" fmla="*/ 400052 w 400051"/>
              <a:gd name="connsiteY54" fmla="*/ 266700 h 380651"/>
              <a:gd name="connsiteX55" fmla="*/ 400052 w 400051"/>
              <a:gd name="connsiteY55" fmla="*/ 200025 h 380651"/>
              <a:gd name="connsiteX56" fmla="*/ 390536 w 400051"/>
              <a:gd name="connsiteY56" fmla="*/ 190068 h 380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Lst>
            <a:rect l="l" t="t" r="r" b="b"/>
            <a:pathLst>
              <a:path w="400051" h="380651">
                <a:moveTo>
                  <a:pt x="104775" y="161925"/>
                </a:moveTo>
                <a:lnTo>
                  <a:pt x="104775" y="123825"/>
                </a:lnTo>
                <a:lnTo>
                  <a:pt x="276225" y="123825"/>
                </a:lnTo>
                <a:lnTo>
                  <a:pt x="276225" y="146971"/>
                </a:lnTo>
                <a:cubicBezTo>
                  <a:pt x="269436" y="151945"/>
                  <a:pt x="260791" y="157418"/>
                  <a:pt x="250822" y="161925"/>
                </a:cubicBezTo>
                <a:lnTo>
                  <a:pt x="104775" y="161925"/>
                </a:lnTo>
                <a:close/>
                <a:moveTo>
                  <a:pt x="304800" y="109538"/>
                </a:moveTo>
                <a:lnTo>
                  <a:pt x="304800" y="132717"/>
                </a:lnTo>
                <a:cubicBezTo>
                  <a:pt x="311854" y="132716"/>
                  <a:pt x="318908" y="135131"/>
                  <a:pt x="324543" y="139966"/>
                </a:cubicBezTo>
                <a:cubicBezTo>
                  <a:pt x="332228" y="146557"/>
                  <a:pt x="345436" y="156385"/>
                  <a:pt x="361950" y="163304"/>
                </a:cubicBezTo>
                <a:lnTo>
                  <a:pt x="361950" y="71103"/>
                </a:lnTo>
                <a:cubicBezTo>
                  <a:pt x="373338" y="64515"/>
                  <a:pt x="381000" y="52202"/>
                  <a:pt x="381000" y="38100"/>
                </a:cubicBezTo>
                <a:cubicBezTo>
                  <a:pt x="381000" y="17058"/>
                  <a:pt x="363943" y="0"/>
                  <a:pt x="342900" y="0"/>
                </a:cubicBezTo>
                <a:lnTo>
                  <a:pt x="38100" y="0"/>
                </a:lnTo>
                <a:cubicBezTo>
                  <a:pt x="17058" y="0"/>
                  <a:pt x="0" y="17058"/>
                  <a:pt x="0" y="38100"/>
                </a:cubicBezTo>
                <a:cubicBezTo>
                  <a:pt x="0" y="52202"/>
                  <a:pt x="7662" y="64515"/>
                  <a:pt x="19050" y="71103"/>
                </a:cubicBezTo>
                <a:lnTo>
                  <a:pt x="19050" y="328613"/>
                </a:lnTo>
                <a:cubicBezTo>
                  <a:pt x="19050" y="336503"/>
                  <a:pt x="25447" y="342900"/>
                  <a:pt x="33338" y="342900"/>
                </a:cubicBezTo>
                <a:lnTo>
                  <a:pt x="76200" y="342900"/>
                </a:lnTo>
                <a:lnTo>
                  <a:pt x="76200" y="242888"/>
                </a:lnTo>
                <a:cubicBezTo>
                  <a:pt x="76200" y="234997"/>
                  <a:pt x="82597" y="228600"/>
                  <a:pt x="90488" y="228600"/>
                </a:cubicBezTo>
                <a:lnTo>
                  <a:pt x="166688" y="228600"/>
                </a:lnTo>
                <a:cubicBezTo>
                  <a:pt x="174578" y="228600"/>
                  <a:pt x="180975" y="234997"/>
                  <a:pt x="180975" y="242888"/>
                </a:cubicBezTo>
                <a:lnTo>
                  <a:pt x="180975" y="342900"/>
                </a:lnTo>
                <a:lnTo>
                  <a:pt x="215556" y="342900"/>
                </a:lnTo>
                <a:cubicBezTo>
                  <a:pt x="201124" y="323730"/>
                  <a:pt x="190510" y="298668"/>
                  <a:pt x="190510" y="266702"/>
                </a:cubicBezTo>
                <a:lnTo>
                  <a:pt x="190506" y="200027"/>
                </a:lnTo>
                <a:cubicBezTo>
                  <a:pt x="190506" y="196626"/>
                  <a:pt x="191073" y="193434"/>
                  <a:pt x="192102" y="190500"/>
                </a:cubicBezTo>
                <a:lnTo>
                  <a:pt x="90488" y="190500"/>
                </a:lnTo>
                <a:cubicBezTo>
                  <a:pt x="82597" y="190500"/>
                  <a:pt x="76200" y="184103"/>
                  <a:pt x="76200" y="176213"/>
                </a:cubicBezTo>
                <a:lnTo>
                  <a:pt x="76200" y="109538"/>
                </a:lnTo>
                <a:cubicBezTo>
                  <a:pt x="76200" y="101647"/>
                  <a:pt x="82597" y="95250"/>
                  <a:pt x="90488" y="95250"/>
                </a:cubicBezTo>
                <a:lnTo>
                  <a:pt x="290513" y="95250"/>
                </a:lnTo>
                <a:cubicBezTo>
                  <a:pt x="298403" y="95250"/>
                  <a:pt x="304800" y="101647"/>
                  <a:pt x="304800" y="109538"/>
                </a:cubicBezTo>
                <a:close/>
                <a:moveTo>
                  <a:pt x="28575" y="38100"/>
                </a:moveTo>
                <a:cubicBezTo>
                  <a:pt x="28575" y="32840"/>
                  <a:pt x="32840" y="28575"/>
                  <a:pt x="38100" y="28575"/>
                </a:cubicBezTo>
                <a:lnTo>
                  <a:pt x="342900" y="28575"/>
                </a:lnTo>
                <a:cubicBezTo>
                  <a:pt x="348160" y="28575"/>
                  <a:pt x="352425" y="32840"/>
                  <a:pt x="352425" y="38100"/>
                </a:cubicBezTo>
                <a:cubicBezTo>
                  <a:pt x="352425" y="43360"/>
                  <a:pt x="348160" y="47625"/>
                  <a:pt x="342900" y="47625"/>
                </a:cubicBezTo>
                <a:lnTo>
                  <a:pt x="38100" y="47625"/>
                </a:lnTo>
                <a:cubicBezTo>
                  <a:pt x="32840" y="47625"/>
                  <a:pt x="28575" y="43360"/>
                  <a:pt x="28575" y="38100"/>
                </a:cubicBezTo>
                <a:close/>
                <a:moveTo>
                  <a:pt x="152400" y="257175"/>
                </a:moveTo>
                <a:lnTo>
                  <a:pt x="152400" y="342900"/>
                </a:lnTo>
                <a:lnTo>
                  <a:pt x="104775" y="342900"/>
                </a:lnTo>
                <a:lnTo>
                  <a:pt x="104775" y="257175"/>
                </a:lnTo>
                <a:lnTo>
                  <a:pt x="152400" y="257175"/>
                </a:lnTo>
                <a:close/>
                <a:moveTo>
                  <a:pt x="390536" y="190068"/>
                </a:moveTo>
                <a:cubicBezTo>
                  <a:pt x="354210" y="186780"/>
                  <a:pt x="325117" y="165554"/>
                  <a:pt x="312142" y="154425"/>
                </a:cubicBezTo>
                <a:cubicBezTo>
                  <a:pt x="308010" y="150882"/>
                  <a:pt x="301607" y="150882"/>
                  <a:pt x="297475" y="154423"/>
                </a:cubicBezTo>
                <a:cubicBezTo>
                  <a:pt x="284497" y="165552"/>
                  <a:pt x="255392" y="186778"/>
                  <a:pt x="219071" y="190068"/>
                </a:cubicBezTo>
                <a:cubicBezTo>
                  <a:pt x="213832" y="190542"/>
                  <a:pt x="209556" y="194765"/>
                  <a:pt x="209556" y="200025"/>
                </a:cubicBezTo>
                <a:lnTo>
                  <a:pt x="209560" y="266700"/>
                </a:lnTo>
                <a:cubicBezTo>
                  <a:pt x="209560" y="347139"/>
                  <a:pt x="287541" y="375590"/>
                  <a:pt x="302384" y="380276"/>
                </a:cubicBezTo>
                <a:cubicBezTo>
                  <a:pt x="303971" y="380777"/>
                  <a:pt x="305646" y="380777"/>
                  <a:pt x="307233" y="380276"/>
                </a:cubicBezTo>
                <a:cubicBezTo>
                  <a:pt x="322076" y="375590"/>
                  <a:pt x="400052" y="347139"/>
                  <a:pt x="400052" y="266700"/>
                </a:cubicBezTo>
                <a:lnTo>
                  <a:pt x="400052" y="200025"/>
                </a:lnTo>
                <a:cubicBezTo>
                  <a:pt x="400052" y="194765"/>
                  <a:pt x="395775" y="190542"/>
                  <a:pt x="390536" y="190068"/>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
        <p:nvSpPr>
          <p:cNvPr id="65" name="Graphic 192">
            <a:extLst>
              <a:ext uri="{FF2B5EF4-FFF2-40B4-BE49-F238E27FC236}">
                <a16:creationId xmlns:a16="http://schemas.microsoft.com/office/drawing/2014/main" id="{C5D8BF61-C1F0-40A6-FEEF-B0DBB881F80A}"/>
              </a:ext>
              <a:ext uri="{C183D7F6-B498-43B3-948B-1728B52AA6E4}">
                <adec:decorative xmlns:adec="http://schemas.microsoft.com/office/drawing/2017/decorative" val="1"/>
              </a:ext>
            </a:extLst>
          </p:cNvPr>
          <p:cNvSpPr/>
          <p:nvPr/>
        </p:nvSpPr>
        <p:spPr>
          <a:xfrm>
            <a:off x="5361346" y="1959725"/>
            <a:ext cx="323830" cy="323830"/>
          </a:xfrm>
          <a:custGeom>
            <a:avLst/>
            <a:gdLst>
              <a:gd name="connsiteX0" fmla="*/ 272425 w 411480"/>
              <a:gd name="connsiteY0" fmla="*/ 114311 h 411480"/>
              <a:gd name="connsiteX1" fmla="*/ 114311 w 411480"/>
              <a:gd name="connsiteY1" fmla="*/ 272425 h 411480"/>
              <a:gd name="connsiteX2" fmla="*/ 0 w 411480"/>
              <a:gd name="connsiteY2" fmla="*/ 137160 h 411480"/>
              <a:gd name="connsiteX3" fmla="*/ 137160 w 411480"/>
              <a:gd name="connsiteY3" fmla="*/ 0 h 411480"/>
              <a:gd name="connsiteX4" fmla="*/ 272425 w 411480"/>
              <a:gd name="connsiteY4" fmla="*/ 114311 h 411480"/>
              <a:gd name="connsiteX5" fmla="*/ 185714 w 411480"/>
              <a:gd name="connsiteY5" fmla="*/ 114300 h 411480"/>
              <a:gd name="connsiteX6" fmla="*/ 80010 w 411480"/>
              <a:gd name="connsiteY6" fmla="*/ 114300 h 411480"/>
              <a:gd name="connsiteX7" fmla="*/ 68580 w 411480"/>
              <a:gd name="connsiteY7" fmla="*/ 125730 h 411480"/>
              <a:gd name="connsiteX8" fmla="*/ 80010 w 411480"/>
              <a:gd name="connsiteY8" fmla="*/ 137160 h 411480"/>
              <a:gd name="connsiteX9" fmla="*/ 153353 w 411480"/>
              <a:gd name="connsiteY9" fmla="*/ 137160 h 411480"/>
              <a:gd name="connsiteX10" fmla="*/ 185714 w 411480"/>
              <a:gd name="connsiteY10" fmla="*/ 114300 h 411480"/>
              <a:gd name="connsiteX11" fmla="*/ 411480 w 411480"/>
              <a:gd name="connsiteY11" fmla="*/ 274320 h 411480"/>
              <a:gd name="connsiteX12" fmla="*/ 274320 w 411480"/>
              <a:gd name="connsiteY12" fmla="*/ 411480 h 411480"/>
              <a:gd name="connsiteX13" fmla="*/ 137160 w 411480"/>
              <a:gd name="connsiteY13" fmla="*/ 274320 h 411480"/>
              <a:gd name="connsiteX14" fmla="*/ 274320 w 411480"/>
              <a:gd name="connsiteY14" fmla="*/ 137160 h 411480"/>
              <a:gd name="connsiteX15" fmla="*/ 411480 w 411480"/>
              <a:gd name="connsiteY15" fmla="*/ 274320 h 411480"/>
              <a:gd name="connsiteX16" fmla="*/ 339553 w 411480"/>
              <a:gd name="connsiteY16" fmla="*/ 231947 h 411480"/>
              <a:gd name="connsiteX17" fmla="*/ 323387 w 411480"/>
              <a:gd name="connsiteY17" fmla="*/ 231947 h 411480"/>
              <a:gd name="connsiteX18" fmla="*/ 262890 w 411480"/>
              <a:gd name="connsiteY18" fmla="*/ 292446 h 411480"/>
              <a:gd name="connsiteX19" fmla="*/ 236683 w 411480"/>
              <a:gd name="connsiteY19" fmla="*/ 266237 h 411480"/>
              <a:gd name="connsiteX20" fmla="*/ 220517 w 411480"/>
              <a:gd name="connsiteY20" fmla="*/ 266237 h 411480"/>
              <a:gd name="connsiteX21" fmla="*/ 220517 w 411480"/>
              <a:gd name="connsiteY21" fmla="*/ 282403 h 411480"/>
              <a:gd name="connsiteX22" fmla="*/ 254807 w 411480"/>
              <a:gd name="connsiteY22" fmla="*/ 316693 h 411480"/>
              <a:gd name="connsiteX23" fmla="*/ 270973 w 411480"/>
              <a:gd name="connsiteY23" fmla="*/ 316693 h 411480"/>
              <a:gd name="connsiteX24" fmla="*/ 339553 w 411480"/>
              <a:gd name="connsiteY24" fmla="*/ 248113 h 411480"/>
              <a:gd name="connsiteX25" fmla="*/ 339553 w 411480"/>
              <a:gd name="connsiteY25" fmla="*/ 231947 h 41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1480" h="411480">
                <a:moveTo>
                  <a:pt x="272425" y="114311"/>
                </a:moveTo>
                <a:cubicBezTo>
                  <a:pt x="185553" y="115319"/>
                  <a:pt x="115319" y="185553"/>
                  <a:pt x="114311" y="272425"/>
                </a:cubicBezTo>
                <a:cubicBezTo>
                  <a:pt x="49435" y="261546"/>
                  <a:pt x="0" y="205126"/>
                  <a:pt x="0" y="137160"/>
                </a:cubicBezTo>
                <a:cubicBezTo>
                  <a:pt x="0" y="61409"/>
                  <a:pt x="61409" y="0"/>
                  <a:pt x="137160" y="0"/>
                </a:cubicBezTo>
                <a:cubicBezTo>
                  <a:pt x="205126" y="0"/>
                  <a:pt x="261546" y="49435"/>
                  <a:pt x="272425" y="114311"/>
                </a:cubicBezTo>
                <a:close/>
                <a:moveTo>
                  <a:pt x="185714" y="114300"/>
                </a:moveTo>
                <a:lnTo>
                  <a:pt x="80010" y="114300"/>
                </a:lnTo>
                <a:cubicBezTo>
                  <a:pt x="73697" y="114300"/>
                  <a:pt x="68580" y="119417"/>
                  <a:pt x="68580" y="125730"/>
                </a:cubicBezTo>
                <a:cubicBezTo>
                  <a:pt x="68580" y="132043"/>
                  <a:pt x="73697" y="137160"/>
                  <a:pt x="80010" y="137160"/>
                </a:cubicBezTo>
                <a:lnTo>
                  <a:pt x="153353" y="137160"/>
                </a:lnTo>
                <a:cubicBezTo>
                  <a:pt x="163246" y="128428"/>
                  <a:pt x="174092" y="120749"/>
                  <a:pt x="185714" y="114300"/>
                </a:cubicBezTo>
                <a:close/>
                <a:moveTo>
                  <a:pt x="411480" y="274320"/>
                </a:moveTo>
                <a:cubicBezTo>
                  <a:pt x="411480" y="350071"/>
                  <a:pt x="350071" y="411480"/>
                  <a:pt x="274320" y="411480"/>
                </a:cubicBezTo>
                <a:cubicBezTo>
                  <a:pt x="198569" y="411480"/>
                  <a:pt x="137160" y="350071"/>
                  <a:pt x="137160" y="274320"/>
                </a:cubicBezTo>
                <a:cubicBezTo>
                  <a:pt x="137160" y="198569"/>
                  <a:pt x="198569" y="137160"/>
                  <a:pt x="274320" y="137160"/>
                </a:cubicBezTo>
                <a:cubicBezTo>
                  <a:pt x="350071" y="137160"/>
                  <a:pt x="411480" y="198569"/>
                  <a:pt x="411480" y="274320"/>
                </a:cubicBezTo>
                <a:close/>
                <a:moveTo>
                  <a:pt x="339553" y="231947"/>
                </a:moveTo>
                <a:cubicBezTo>
                  <a:pt x="335089" y="227484"/>
                  <a:pt x="327851" y="227484"/>
                  <a:pt x="323387" y="231947"/>
                </a:cubicBezTo>
                <a:lnTo>
                  <a:pt x="262890" y="292446"/>
                </a:lnTo>
                <a:lnTo>
                  <a:pt x="236683" y="266237"/>
                </a:lnTo>
                <a:cubicBezTo>
                  <a:pt x="232219" y="261774"/>
                  <a:pt x="224981" y="261774"/>
                  <a:pt x="220517" y="266237"/>
                </a:cubicBezTo>
                <a:cubicBezTo>
                  <a:pt x="216054" y="270701"/>
                  <a:pt x="216054" y="277939"/>
                  <a:pt x="220517" y="282403"/>
                </a:cubicBezTo>
                <a:lnTo>
                  <a:pt x="254807" y="316693"/>
                </a:lnTo>
                <a:cubicBezTo>
                  <a:pt x="259271" y="321156"/>
                  <a:pt x="266509" y="321156"/>
                  <a:pt x="270973" y="316693"/>
                </a:cubicBezTo>
                <a:lnTo>
                  <a:pt x="339553" y="248113"/>
                </a:lnTo>
                <a:cubicBezTo>
                  <a:pt x="344016" y="243649"/>
                  <a:pt x="344016" y="236411"/>
                  <a:pt x="339553" y="231947"/>
                </a:cubicBezTo>
                <a:close/>
              </a:path>
            </a:pathLst>
          </a:custGeom>
          <a:gradFill flip="none" rotWithShape="1">
            <a:gsLst>
              <a:gs pos="0">
                <a:srgbClr val="0078D4"/>
              </a:gs>
              <a:gs pos="50000">
                <a:srgbClr val="C03BC4"/>
              </a:gs>
              <a:gs pos="100000">
                <a:srgbClr val="FFA38B"/>
              </a:gs>
            </a:gsLst>
            <a:lin ang="2700000" scaled="0"/>
            <a:tileRect/>
          </a:gradFill>
          <a:effectLst>
            <a:outerShdw blurRad="127000" dist="63500" dir="2700000" algn="tl" rotWithShape="0">
              <a:schemeClr val="bg2">
                <a:lumMod val="75000"/>
                <a:alpha val="50000"/>
              </a:schemeClr>
            </a:outerShdw>
          </a:effectLst>
        </p:spPr>
        <p:txBody>
          <a:bodyPr wrap="square" lIns="365760" tIns="91440" rIns="365760" bIns="182880" anchor="ctr" anchorCtr="0">
            <a:noAutofit/>
          </a:bodyPr>
          <a:lstStyle/>
          <a:p>
            <a:pPr defTabSz="932472" fontAlgn="base">
              <a:spcBef>
                <a:spcPct val="0"/>
              </a:spcBef>
              <a:spcAft>
                <a:spcPts val="900"/>
              </a:spcAft>
            </a:pPr>
            <a:endParaRPr lang="en-US" sz="2000" spc="-50">
              <a:ln w="3175">
                <a:noFill/>
              </a:ln>
              <a:latin typeface="+mj-lt"/>
              <a:cs typeface="Segoe Sans Text" pitchFamily="2" charset="0"/>
            </a:endParaRPr>
          </a:p>
        </p:txBody>
      </p:sp>
    </p:spTree>
    <p:extLst>
      <p:ext uri="{BB962C8B-B14F-4D97-AF65-F5344CB8AC3E}">
        <p14:creationId xmlns:p14="http://schemas.microsoft.com/office/powerpoint/2010/main" val="19140174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750"/>
                                        <p:tgtEl>
                                          <p:spTgt spid="34"/>
                                        </p:tgtEl>
                                      </p:cBhvr>
                                    </p:animEffect>
                                  </p:childTnLst>
                                </p:cTn>
                              </p:par>
                              <p:par>
                                <p:cTn id="8" presetID="42" presetClass="path" presetSubtype="0" decel="100000" fill="hold" grpId="1" nodeType="withEffect">
                                  <p:stCondLst>
                                    <p:cond delay="0"/>
                                  </p:stCondLst>
                                  <p:childTnLst>
                                    <p:animMotion origin="layout" path="M -2.08333E-7 3.33333E-6 L -2.08333E-7 0.03541 " pathEditMode="relative" rAng="0" ptsTypes="AA">
                                      <p:cBhvr>
                                        <p:cTn id="9" dur="750" spd="-100000" fill="hold"/>
                                        <p:tgtEl>
                                          <p:spTgt spid="34"/>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750"/>
                                        <p:tgtEl>
                                          <p:spTgt spid="35"/>
                                        </p:tgtEl>
                                      </p:cBhvr>
                                    </p:animEffect>
                                  </p:childTnLst>
                                </p:cTn>
                              </p:par>
                              <p:par>
                                <p:cTn id="13" presetID="42" presetClass="path" presetSubtype="0" decel="100000" fill="hold" grpId="1" nodeType="withEffect">
                                  <p:stCondLst>
                                    <p:cond delay="0"/>
                                  </p:stCondLst>
                                  <p:childTnLst>
                                    <p:animMotion origin="layout" path="M -4.375E-6 -7.40741E-7 L -4.375E-6 0.03542 " pathEditMode="relative" rAng="0" ptsTypes="AA">
                                      <p:cBhvr>
                                        <p:cTn id="14" dur="750" spd="-100000" fill="hold"/>
                                        <p:tgtEl>
                                          <p:spTgt spid="35"/>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36"/>
                                        </p:tgtEl>
                                        <p:attrNameLst>
                                          <p:attrName>style.visibility</p:attrName>
                                        </p:attrNameLst>
                                      </p:cBhvr>
                                      <p:to>
                                        <p:strVal val="visible"/>
                                      </p:to>
                                    </p:set>
                                    <p:animEffect transition="in" filter="fade">
                                      <p:cBhvr>
                                        <p:cTn id="17" dur="750"/>
                                        <p:tgtEl>
                                          <p:spTgt spid="36"/>
                                        </p:tgtEl>
                                      </p:cBhvr>
                                    </p:animEffect>
                                  </p:childTnLst>
                                </p:cTn>
                              </p:par>
                              <p:par>
                                <p:cTn id="18" presetID="42" presetClass="path" presetSubtype="0" decel="100000" fill="hold" grpId="1" nodeType="withEffect">
                                  <p:stCondLst>
                                    <p:cond delay="0"/>
                                  </p:stCondLst>
                                  <p:childTnLst>
                                    <p:animMotion origin="layout" path="M 6.25E-7 7.40741E-7 L 6.25E-7 0.03542 " pathEditMode="relative" rAng="0" ptsTypes="AA">
                                      <p:cBhvr>
                                        <p:cTn id="19" dur="750" spd="-100000" fill="hold"/>
                                        <p:tgtEl>
                                          <p:spTgt spid="36"/>
                                        </p:tgtEl>
                                        <p:attrNameLst>
                                          <p:attrName>ppt_x</p:attrName>
                                          <p:attrName>ppt_y</p:attrName>
                                        </p:attrNameLst>
                                      </p:cBhvr>
                                      <p:rCtr x="0" y="1759"/>
                                    </p:animMotion>
                                  </p:childTnLst>
                                </p:cTn>
                              </p:par>
                              <p:par>
                                <p:cTn id="20" presetID="10" presetClass="entr" presetSubtype="0" fill="hold" grpId="0" nodeType="with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fade">
                                      <p:cBhvr>
                                        <p:cTn id="22" dur="750"/>
                                        <p:tgtEl>
                                          <p:spTgt spid="37"/>
                                        </p:tgtEl>
                                      </p:cBhvr>
                                    </p:animEffect>
                                  </p:childTnLst>
                                </p:cTn>
                              </p:par>
                              <p:par>
                                <p:cTn id="23" presetID="42" presetClass="path" presetSubtype="0" decel="100000" fill="hold" grpId="1" nodeType="withEffect">
                                  <p:stCondLst>
                                    <p:cond delay="0"/>
                                  </p:stCondLst>
                                  <p:childTnLst>
                                    <p:animMotion origin="layout" path="M -1.04167E-6 7.40741E-7 L -1.04167E-6 0.03542 " pathEditMode="relative" rAng="0" ptsTypes="AA">
                                      <p:cBhvr>
                                        <p:cTn id="24" dur="750" spd="-100000" fill="hold"/>
                                        <p:tgtEl>
                                          <p:spTgt spid="37"/>
                                        </p:tgtEl>
                                        <p:attrNameLst>
                                          <p:attrName>ppt_x</p:attrName>
                                          <p:attrName>ppt_y</p:attrName>
                                        </p:attrNameLst>
                                      </p:cBhvr>
                                      <p:rCtr x="0" y="1759"/>
                                    </p:animMotion>
                                  </p:childTnLst>
                                </p:cTn>
                              </p:par>
                              <p:par>
                                <p:cTn id="25" presetID="10" presetClass="entr" presetSubtype="0" fill="hold" grpId="0" nodeType="withEffect">
                                  <p:stCondLst>
                                    <p:cond delay="0"/>
                                  </p:stCondLst>
                                  <p:childTnLst>
                                    <p:set>
                                      <p:cBhvr>
                                        <p:cTn id="26" dur="1" fill="hold">
                                          <p:stCondLst>
                                            <p:cond delay="0"/>
                                          </p:stCondLst>
                                        </p:cTn>
                                        <p:tgtEl>
                                          <p:spTgt spid="38"/>
                                        </p:tgtEl>
                                        <p:attrNameLst>
                                          <p:attrName>style.visibility</p:attrName>
                                        </p:attrNameLst>
                                      </p:cBhvr>
                                      <p:to>
                                        <p:strVal val="visible"/>
                                      </p:to>
                                    </p:set>
                                    <p:animEffect transition="in" filter="fade">
                                      <p:cBhvr>
                                        <p:cTn id="27" dur="750"/>
                                        <p:tgtEl>
                                          <p:spTgt spid="38"/>
                                        </p:tgtEl>
                                      </p:cBhvr>
                                    </p:animEffect>
                                  </p:childTnLst>
                                </p:cTn>
                              </p:par>
                              <p:par>
                                <p:cTn id="28" presetID="42" presetClass="path" presetSubtype="0" decel="100000" fill="hold" grpId="1" nodeType="withEffect">
                                  <p:stCondLst>
                                    <p:cond delay="0"/>
                                  </p:stCondLst>
                                  <p:childTnLst>
                                    <p:animMotion origin="layout" path="M 2.91667E-6 -4.07407E-6 L 2.91667E-6 0.03542 " pathEditMode="relative" rAng="0" ptsTypes="AA">
                                      <p:cBhvr>
                                        <p:cTn id="29" dur="750" spd="-100000" fill="hold"/>
                                        <p:tgtEl>
                                          <p:spTgt spid="38"/>
                                        </p:tgtEl>
                                        <p:attrNameLst>
                                          <p:attrName>ppt_x</p:attrName>
                                          <p:attrName>ppt_y</p:attrName>
                                        </p:attrNameLst>
                                      </p:cBhvr>
                                      <p:rCtr x="0" y="1759"/>
                                    </p:animMotion>
                                  </p:childTnLst>
                                </p:cTn>
                              </p:par>
                              <p:par>
                                <p:cTn id="30" presetID="10" presetClass="entr" presetSubtype="0" fill="hold" grpId="0" nodeType="withEffect">
                                  <p:stCondLst>
                                    <p:cond delay="0"/>
                                  </p:stCondLst>
                                  <p:childTnLst>
                                    <p:set>
                                      <p:cBhvr>
                                        <p:cTn id="31" dur="1" fill="hold">
                                          <p:stCondLst>
                                            <p:cond delay="0"/>
                                          </p:stCondLst>
                                        </p:cTn>
                                        <p:tgtEl>
                                          <p:spTgt spid="39"/>
                                        </p:tgtEl>
                                        <p:attrNameLst>
                                          <p:attrName>style.visibility</p:attrName>
                                        </p:attrNameLst>
                                      </p:cBhvr>
                                      <p:to>
                                        <p:strVal val="visible"/>
                                      </p:to>
                                    </p:set>
                                    <p:animEffect transition="in" filter="fade">
                                      <p:cBhvr>
                                        <p:cTn id="32" dur="750"/>
                                        <p:tgtEl>
                                          <p:spTgt spid="39"/>
                                        </p:tgtEl>
                                      </p:cBhvr>
                                    </p:animEffect>
                                  </p:childTnLst>
                                </p:cTn>
                              </p:par>
                              <p:par>
                                <p:cTn id="33" presetID="42" presetClass="path" presetSubtype="0" decel="100000" fill="hold" grpId="1" nodeType="withEffect">
                                  <p:stCondLst>
                                    <p:cond delay="0"/>
                                  </p:stCondLst>
                                  <p:childTnLst>
                                    <p:animMotion origin="layout" path="M 0 2.96296E-6 L 0 0.03541 " pathEditMode="relative" rAng="0" ptsTypes="AA">
                                      <p:cBhvr>
                                        <p:cTn id="34" dur="750" spd="-100000" fill="hold"/>
                                        <p:tgtEl>
                                          <p:spTgt spid="39"/>
                                        </p:tgtEl>
                                        <p:attrNameLst>
                                          <p:attrName>ppt_x</p:attrName>
                                          <p:attrName>ppt_y</p:attrName>
                                        </p:attrNameLst>
                                      </p:cBhvr>
                                      <p:rCtr x="0" y="1759"/>
                                    </p:animMotion>
                                  </p:childTnLst>
                                </p:cTn>
                              </p:par>
                              <p:par>
                                <p:cTn id="35" presetID="10" presetClass="entr" presetSubtype="0" fill="hold" grpId="0" nodeType="withEffect">
                                  <p:stCondLst>
                                    <p:cond delay="0"/>
                                  </p:stCondLst>
                                  <p:childTnLst>
                                    <p:set>
                                      <p:cBhvr>
                                        <p:cTn id="36" dur="1" fill="hold">
                                          <p:stCondLst>
                                            <p:cond delay="0"/>
                                          </p:stCondLst>
                                        </p:cTn>
                                        <p:tgtEl>
                                          <p:spTgt spid="43"/>
                                        </p:tgtEl>
                                        <p:attrNameLst>
                                          <p:attrName>style.visibility</p:attrName>
                                        </p:attrNameLst>
                                      </p:cBhvr>
                                      <p:to>
                                        <p:strVal val="visible"/>
                                      </p:to>
                                    </p:set>
                                    <p:animEffect transition="in" filter="fade">
                                      <p:cBhvr>
                                        <p:cTn id="37" dur="750"/>
                                        <p:tgtEl>
                                          <p:spTgt spid="43"/>
                                        </p:tgtEl>
                                      </p:cBhvr>
                                    </p:animEffect>
                                  </p:childTnLst>
                                </p:cTn>
                              </p:par>
                              <p:par>
                                <p:cTn id="38" presetID="42" presetClass="path" presetSubtype="0" decel="100000" fill="hold" grpId="1" nodeType="withEffect">
                                  <p:stCondLst>
                                    <p:cond delay="0"/>
                                  </p:stCondLst>
                                  <p:childTnLst>
                                    <p:animMotion origin="layout" path="M -2.70833E-6 -4.07407E-6 L -2.70833E-6 0.03542 " pathEditMode="relative" rAng="0" ptsTypes="AA">
                                      <p:cBhvr>
                                        <p:cTn id="39" dur="750" spd="-100000" fill="hold"/>
                                        <p:tgtEl>
                                          <p:spTgt spid="43"/>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42"/>
                                        </p:tgtEl>
                                        <p:attrNameLst>
                                          <p:attrName>style.visibility</p:attrName>
                                        </p:attrNameLst>
                                      </p:cBhvr>
                                      <p:to>
                                        <p:strVal val="visible"/>
                                      </p:to>
                                    </p:set>
                                    <p:animEffect transition="in" filter="fade">
                                      <p:cBhvr>
                                        <p:cTn id="42" dur="750"/>
                                        <p:tgtEl>
                                          <p:spTgt spid="42"/>
                                        </p:tgtEl>
                                      </p:cBhvr>
                                    </p:animEffect>
                                  </p:childTnLst>
                                </p:cTn>
                              </p:par>
                              <p:par>
                                <p:cTn id="43" presetID="42" presetClass="path" presetSubtype="0" decel="100000" fill="hold" grpId="1" nodeType="withEffect">
                                  <p:stCondLst>
                                    <p:cond delay="0"/>
                                  </p:stCondLst>
                                  <p:childTnLst>
                                    <p:animMotion origin="layout" path="M -1.875E-6 7.40741E-7 L -1.875E-6 0.03542 " pathEditMode="relative" rAng="0" ptsTypes="AA">
                                      <p:cBhvr>
                                        <p:cTn id="44" dur="750" spd="-100000" fill="hold"/>
                                        <p:tgtEl>
                                          <p:spTgt spid="42"/>
                                        </p:tgtEl>
                                        <p:attrNameLst>
                                          <p:attrName>ppt_x</p:attrName>
                                          <p:attrName>ppt_y</p:attrName>
                                        </p:attrNameLst>
                                      </p:cBhvr>
                                      <p:rCtr x="0" y="1759"/>
                                    </p:animMotion>
                                  </p:childTnLst>
                                </p:cTn>
                              </p:par>
                              <p:par>
                                <p:cTn id="45" presetID="10" presetClass="entr" presetSubtype="0" fill="hold" grpId="0" nodeType="withEffect">
                                  <p:stCondLst>
                                    <p:cond delay="0"/>
                                  </p:stCondLst>
                                  <p:childTnLst>
                                    <p:set>
                                      <p:cBhvr>
                                        <p:cTn id="46" dur="1" fill="hold">
                                          <p:stCondLst>
                                            <p:cond delay="0"/>
                                          </p:stCondLst>
                                        </p:cTn>
                                        <p:tgtEl>
                                          <p:spTgt spid="41"/>
                                        </p:tgtEl>
                                        <p:attrNameLst>
                                          <p:attrName>style.visibility</p:attrName>
                                        </p:attrNameLst>
                                      </p:cBhvr>
                                      <p:to>
                                        <p:strVal val="visible"/>
                                      </p:to>
                                    </p:set>
                                    <p:animEffect transition="in" filter="fade">
                                      <p:cBhvr>
                                        <p:cTn id="47" dur="750"/>
                                        <p:tgtEl>
                                          <p:spTgt spid="41"/>
                                        </p:tgtEl>
                                      </p:cBhvr>
                                    </p:animEffect>
                                  </p:childTnLst>
                                </p:cTn>
                              </p:par>
                              <p:par>
                                <p:cTn id="48" presetID="42" presetClass="path" presetSubtype="0" decel="100000" fill="hold" grpId="1" nodeType="withEffect">
                                  <p:stCondLst>
                                    <p:cond delay="0"/>
                                  </p:stCondLst>
                                  <p:childTnLst>
                                    <p:animMotion origin="layout" path="M 8.33333E-7 -7.40741E-7 L 8.33333E-7 0.03542 " pathEditMode="relative" rAng="0" ptsTypes="AA">
                                      <p:cBhvr>
                                        <p:cTn id="49" dur="75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0"/>
                                  </p:stCondLst>
                                  <p:childTnLst>
                                    <p:set>
                                      <p:cBhvr>
                                        <p:cTn id="51" dur="1" fill="hold">
                                          <p:stCondLst>
                                            <p:cond delay="0"/>
                                          </p:stCondLst>
                                        </p:cTn>
                                        <p:tgtEl>
                                          <p:spTgt spid="40"/>
                                        </p:tgtEl>
                                        <p:attrNameLst>
                                          <p:attrName>style.visibility</p:attrName>
                                        </p:attrNameLst>
                                      </p:cBhvr>
                                      <p:to>
                                        <p:strVal val="visible"/>
                                      </p:to>
                                    </p:set>
                                    <p:animEffect transition="in" filter="fade">
                                      <p:cBhvr>
                                        <p:cTn id="52" dur="750"/>
                                        <p:tgtEl>
                                          <p:spTgt spid="40"/>
                                        </p:tgtEl>
                                      </p:cBhvr>
                                    </p:animEffect>
                                  </p:childTnLst>
                                </p:cTn>
                              </p:par>
                              <p:par>
                                <p:cTn id="53" presetID="42" presetClass="path" presetSubtype="0" decel="100000" fill="hold" grpId="1" nodeType="withEffect">
                                  <p:stCondLst>
                                    <p:cond delay="0"/>
                                  </p:stCondLst>
                                  <p:childTnLst>
                                    <p:animMotion origin="layout" path="M 8.33333E-7 -7.40741E-7 L 8.33333E-7 0.03542 " pathEditMode="relative" rAng="0" ptsTypes="AA">
                                      <p:cBhvr>
                                        <p:cTn id="54" dur="750" spd="-100000" fill="hold"/>
                                        <p:tgtEl>
                                          <p:spTgt spid="40"/>
                                        </p:tgtEl>
                                        <p:attrNameLst>
                                          <p:attrName>ppt_x</p:attrName>
                                          <p:attrName>ppt_y</p:attrName>
                                        </p:attrNameLst>
                                      </p:cBhvr>
                                      <p:rCtr x="0" y="1759"/>
                                    </p:animMotion>
                                  </p:childTnLst>
                                </p:cTn>
                              </p:par>
                              <p:par>
                                <p:cTn id="55" presetID="10"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animEffect transition="in" filter="fade">
                                      <p:cBhvr>
                                        <p:cTn id="57" dur="750"/>
                                        <p:tgtEl>
                                          <p:spTgt spid="44"/>
                                        </p:tgtEl>
                                      </p:cBhvr>
                                    </p:animEffect>
                                  </p:childTnLst>
                                </p:cTn>
                              </p:par>
                              <p:par>
                                <p:cTn id="58" presetID="42" presetClass="path" presetSubtype="0" decel="100000" fill="hold" grpId="1" nodeType="withEffect">
                                  <p:stCondLst>
                                    <p:cond delay="0"/>
                                  </p:stCondLst>
                                  <p:childTnLst>
                                    <p:animMotion origin="layout" path="M -4.79167E-6 -2.59259E-6 L -4.79167E-6 0.03542 " pathEditMode="relative" rAng="0" ptsTypes="AA">
                                      <p:cBhvr>
                                        <p:cTn id="59" dur="750" spd="-100000" fill="hold"/>
                                        <p:tgtEl>
                                          <p:spTgt spid="44"/>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46"/>
                                        </p:tgtEl>
                                        <p:attrNameLst>
                                          <p:attrName>style.visibility</p:attrName>
                                        </p:attrNameLst>
                                      </p:cBhvr>
                                      <p:to>
                                        <p:strVal val="visible"/>
                                      </p:to>
                                    </p:set>
                                    <p:animEffect transition="in" filter="fade">
                                      <p:cBhvr>
                                        <p:cTn id="62" dur="750"/>
                                        <p:tgtEl>
                                          <p:spTgt spid="46"/>
                                        </p:tgtEl>
                                      </p:cBhvr>
                                    </p:animEffect>
                                  </p:childTnLst>
                                </p:cTn>
                              </p:par>
                              <p:par>
                                <p:cTn id="63" presetID="42" presetClass="path" presetSubtype="0" decel="100000" fill="hold" grpId="1" nodeType="withEffect">
                                  <p:stCondLst>
                                    <p:cond delay="0"/>
                                  </p:stCondLst>
                                  <p:childTnLst>
                                    <p:animMotion origin="layout" path="M -4.16667E-7 3.7037E-7 L -4.16667E-7 0.03542 " pathEditMode="relative" rAng="0" ptsTypes="AA">
                                      <p:cBhvr>
                                        <p:cTn id="64" dur="750" spd="-100000" fill="hold"/>
                                        <p:tgtEl>
                                          <p:spTgt spid="46"/>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750"/>
                                        <p:tgtEl>
                                          <p:spTgt spid="48"/>
                                        </p:tgtEl>
                                      </p:cBhvr>
                                    </p:animEffect>
                                  </p:childTnLst>
                                </p:cTn>
                              </p:par>
                              <p:par>
                                <p:cTn id="68" presetID="42" presetClass="path" presetSubtype="0" decel="100000" fill="hold" grpId="1" nodeType="withEffect">
                                  <p:stCondLst>
                                    <p:cond delay="0"/>
                                  </p:stCondLst>
                                  <p:childTnLst>
                                    <p:animMotion origin="layout" path="M -4.375E-6 -2.22222E-6 L -4.375E-6 0.03542 " pathEditMode="relative" rAng="0" ptsTypes="AA">
                                      <p:cBhvr>
                                        <p:cTn id="69" dur="750" spd="-100000" fill="hold"/>
                                        <p:tgtEl>
                                          <p:spTgt spid="48"/>
                                        </p:tgtEl>
                                        <p:attrNameLst>
                                          <p:attrName>ppt_x</p:attrName>
                                          <p:attrName>ppt_y</p:attrName>
                                        </p:attrNameLst>
                                      </p:cBhvr>
                                      <p:rCtr x="0" y="1759"/>
                                    </p:animMotion>
                                  </p:childTnLst>
                                </p:cTn>
                              </p:par>
                              <p:par>
                                <p:cTn id="70" presetID="10" presetClass="entr" presetSubtype="0" fill="hold" grpId="0" nodeType="withEffect">
                                  <p:stCondLst>
                                    <p:cond delay="0"/>
                                  </p:stCondLst>
                                  <p:childTnLst>
                                    <p:set>
                                      <p:cBhvr>
                                        <p:cTn id="71" dur="1" fill="hold">
                                          <p:stCondLst>
                                            <p:cond delay="0"/>
                                          </p:stCondLst>
                                        </p:cTn>
                                        <p:tgtEl>
                                          <p:spTgt spid="51"/>
                                        </p:tgtEl>
                                        <p:attrNameLst>
                                          <p:attrName>style.visibility</p:attrName>
                                        </p:attrNameLst>
                                      </p:cBhvr>
                                      <p:to>
                                        <p:strVal val="visible"/>
                                      </p:to>
                                    </p:set>
                                    <p:animEffect transition="in" filter="fade">
                                      <p:cBhvr>
                                        <p:cTn id="72" dur="750"/>
                                        <p:tgtEl>
                                          <p:spTgt spid="51"/>
                                        </p:tgtEl>
                                      </p:cBhvr>
                                    </p:animEffect>
                                  </p:childTnLst>
                                </p:cTn>
                              </p:par>
                              <p:par>
                                <p:cTn id="73" presetID="42" presetClass="path" presetSubtype="0" decel="100000" fill="hold" grpId="1" nodeType="withEffect">
                                  <p:stCondLst>
                                    <p:cond delay="0"/>
                                  </p:stCondLst>
                                  <p:childTnLst>
                                    <p:animMotion origin="layout" path="M -3.33333E-6 4.81481E-6 L -3.33333E-6 0.03541 " pathEditMode="relative" rAng="0" ptsTypes="AA">
                                      <p:cBhvr>
                                        <p:cTn id="74" dur="750" spd="-100000" fill="hold"/>
                                        <p:tgtEl>
                                          <p:spTgt spid="51"/>
                                        </p:tgtEl>
                                        <p:attrNameLst>
                                          <p:attrName>ppt_x</p:attrName>
                                          <p:attrName>ppt_y</p:attrName>
                                        </p:attrNameLst>
                                      </p:cBhvr>
                                      <p:rCtr x="0" y="1759"/>
                                    </p:animMotion>
                                  </p:childTnLst>
                                </p:cTn>
                              </p:par>
                              <p:par>
                                <p:cTn id="75" presetID="10" presetClass="entr" presetSubtype="0" fill="hold" grpId="0" nodeType="withEffect">
                                  <p:stCondLst>
                                    <p:cond delay="0"/>
                                  </p:stCondLst>
                                  <p:childTnLst>
                                    <p:set>
                                      <p:cBhvr>
                                        <p:cTn id="76" dur="1" fill="hold">
                                          <p:stCondLst>
                                            <p:cond delay="0"/>
                                          </p:stCondLst>
                                        </p:cTn>
                                        <p:tgtEl>
                                          <p:spTgt spid="52"/>
                                        </p:tgtEl>
                                        <p:attrNameLst>
                                          <p:attrName>style.visibility</p:attrName>
                                        </p:attrNameLst>
                                      </p:cBhvr>
                                      <p:to>
                                        <p:strVal val="visible"/>
                                      </p:to>
                                    </p:set>
                                    <p:animEffect transition="in" filter="fade">
                                      <p:cBhvr>
                                        <p:cTn id="77" dur="750"/>
                                        <p:tgtEl>
                                          <p:spTgt spid="52"/>
                                        </p:tgtEl>
                                      </p:cBhvr>
                                    </p:animEffect>
                                  </p:childTnLst>
                                </p:cTn>
                              </p:par>
                              <p:par>
                                <p:cTn id="78" presetID="42" presetClass="path" presetSubtype="0" decel="100000" fill="hold" grpId="1" nodeType="withEffect">
                                  <p:stCondLst>
                                    <p:cond delay="0"/>
                                  </p:stCondLst>
                                  <p:childTnLst>
                                    <p:animMotion origin="layout" path="M 0 3.33333E-6 L 0 0.03541 " pathEditMode="relative" rAng="0" ptsTypes="AA">
                                      <p:cBhvr>
                                        <p:cTn id="79" dur="750" spd="-100000" fill="hold"/>
                                        <p:tgtEl>
                                          <p:spTgt spid="52"/>
                                        </p:tgtEl>
                                        <p:attrNameLst>
                                          <p:attrName>ppt_x</p:attrName>
                                          <p:attrName>ppt_y</p:attrName>
                                        </p:attrNameLst>
                                      </p:cBhvr>
                                      <p:rCtr x="0" y="1759"/>
                                    </p:animMotion>
                                  </p:childTnLst>
                                </p:cTn>
                              </p:par>
                              <p:par>
                                <p:cTn id="80" presetID="10" presetClass="entr" presetSubtype="0" fill="hold" grpId="0" nodeType="withEffect">
                                  <p:stCondLst>
                                    <p:cond delay="0"/>
                                  </p:stCondLst>
                                  <p:childTnLst>
                                    <p:set>
                                      <p:cBhvr>
                                        <p:cTn id="81" dur="1" fill="hold">
                                          <p:stCondLst>
                                            <p:cond delay="0"/>
                                          </p:stCondLst>
                                        </p:cTn>
                                        <p:tgtEl>
                                          <p:spTgt spid="50"/>
                                        </p:tgtEl>
                                        <p:attrNameLst>
                                          <p:attrName>style.visibility</p:attrName>
                                        </p:attrNameLst>
                                      </p:cBhvr>
                                      <p:to>
                                        <p:strVal val="visible"/>
                                      </p:to>
                                    </p:set>
                                    <p:animEffect transition="in" filter="fade">
                                      <p:cBhvr>
                                        <p:cTn id="82" dur="750"/>
                                        <p:tgtEl>
                                          <p:spTgt spid="50"/>
                                        </p:tgtEl>
                                      </p:cBhvr>
                                    </p:animEffect>
                                  </p:childTnLst>
                                </p:cTn>
                              </p:par>
                              <p:par>
                                <p:cTn id="83" presetID="42" presetClass="path" presetSubtype="0" decel="100000" fill="hold" grpId="1" nodeType="withEffect">
                                  <p:stCondLst>
                                    <p:cond delay="0"/>
                                  </p:stCondLst>
                                  <p:childTnLst>
                                    <p:animMotion origin="layout" path="M 2.5E-6 -2.22222E-6 L 2.5E-6 0.03542 " pathEditMode="relative" rAng="0" ptsTypes="AA">
                                      <p:cBhvr>
                                        <p:cTn id="84" dur="750" spd="-100000" fill="hold"/>
                                        <p:tgtEl>
                                          <p:spTgt spid="50"/>
                                        </p:tgtEl>
                                        <p:attrNameLst>
                                          <p:attrName>ppt_x</p:attrName>
                                          <p:attrName>ppt_y</p:attrName>
                                        </p:attrNameLst>
                                      </p:cBhvr>
                                      <p:rCtr x="0" y="1759"/>
                                    </p:animMotion>
                                  </p:childTnLst>
                                </p:cTn>
                              </p:par>
                              <p:par>
                                <p:cTn id="85" presetID="10"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animEffect transition="in" filter="fade">
                                      <p:cBhvr>
                                        <p:cTn id="87" dur="750"/>
                                        <p:tgtEl>
                                          <p:spTgt spid="49"/>
                                        </p:tgtEl>
                                      </p:cBhvr>
                                    </p:animEffect>
                                  </p:childTnLst>
                                </p:cTn>
                              </p:par>
                              <p:par>
                                <p:cTn id="88" presetID="42" presetClass="path" presetSubtype="0" decel="100000" fill="hold" grpId="1" nodeType="withEffect">
                                  <p:stCondLst>
                                    <p:cond delay="0"/>
                                  </p:stCondLst>
                                  <p:childTnLst>
                                    <p:animMotion origin="layout" path="M 4.16667E-6 1.85185E-6 L 4.16667E-6 0.03541 " pathEditMode="relative" rAng="0" ptsTypes="AA">
                                      <p:cBhvr>
                                        <p:cTn id="89" dur="750" spd="-100000" fill="hold"/>
                                        <p:tgtEl>
                                          <p:spTgt spid="49"/>
                                        </p:tgtEl>
                                        <p:attrNameLst>
                                          <p:attrName>ppt_x</p:attrName>
                                          <p:attrName>ppt_y</p:attrName>
                                        </p:attrNameLst>
                                      </p:cBhvr>
                                      <p:rCtr x="0" y="1759"/>
                                    </p:animMotion>
                                  </p:childTnLst>
                                </p:cTn>
                              </p:par>
                              <p:par>
                                <p:cTn id="90" presetID="10" presetClass="entr" presetSubtype="0" fill="hold" grpId="0" nodeType="withEffect">
                                  <p:stCondLst>
                                    <p:cond delay="0"/>
                                  </p:stCondLst>
                                  <p:childTnLst>
                                    <p:set>
                                      <p:cBhvr>
                                        <p:cTn id="91" dur="1" fill="hold">
                                          <p:stCondLst>
                                            <p:cond delay="0"/>
                                          </p:stCondLst>
                                        </p:cTn>
                                        <p:tgtEl>
                                          <p:spTgt spid="47"/>
                                        </p:tgtEl>
                                        <p:attrNameLst>
                                          <p:attrName>style.visibility</p:attrName>
                                        </p:attrNameLst>
                                      </p:cBhvr>
                                      <p:to>
                                        <p:strVal val="visible"/>
                                      </p:to>
                                    </p:set>
                                    <p:animEffect transition="in" filter="fade">
                                      <p:cBhvr>
                                        <p:cTn id="92" dur="750"/>
                                        <p:tgtEl>
                                          <p:spTgt spid="47"/>
                                        </p:tgtEl>
                                      </p:cBhvr>
                                    </p:animEffect>
                                  </p:childTnLst>
                                </p:cTn>
                              </p:par>
                              <p:par>
                                <p:cTn id="93" presetID="42" presetClass="path" presetSubtype="0" decel="100000" fill="hold" grpId="1" nodeType="withEffect">
                                  <p:stCondLst>
                                    <p:cond delay="0"/>
                                  </p:stCondLst>
                                  <p:childTnLst>
                                    <p:animMotion origin="layout" path="M -6.25E-7 2.96296E-6 L -6.25E-7 0.03541 " pathEditMode="relative" rAng="0" ptsTypes="AA">
                                      <p:cBhvr>
                                        <p:cTn id="94" dur="750" spd="-100000" fill="hold"/>
                                        <p:tgtEl>
                                          <p:spTgt spid="47"/>
                                        </p:tgtEl>
                                        <p:attrNameLst>
                                          <p:attrName>ppt_x</p:attrName>
                                          <p:attrName>ppt_y</p:attrName>
                                        </p:attrNameLst>
                                      </p:cBhvr>
                                      <p:rCtr x="0" y="1759"/>
                                    </p:animMotion>
                                  </p:childTnLst>
                                </p:cTn>
                              </p:par>
                              <p:par>
                                <p:cTn id="95" presetID="10" presetClass="entr" presetSubtype="0" fill="hold" grpId="0" nodeType="withEffect">
                                  <p:stCondLst>
                                    <p:cond delay="0"/>
                                  </p:stCondLst>
                                  <p:childTnLst>
                                    <p:set>
                                      <p:cBhvr>
                                        <p:cTn id="96" dur="1" fill="hold">
                                          <p:stCondLst>
                                            <p:cond delay="0"/>
                                          </p:stCondLst>
                                        </p:cTn>
                                        <p:tgtEl>
                                          <p:spTgt spid="45"/>
                                        </p:tgtEl>
                                        <p:attrNameLst>
                                          <p:attrName>style.visibility</p:attrName>
                                        </p:attrNameLst>
                                      </p:cBhvr>
                                      <p:to>
                                        <p:strVal val="visible"/>
                                      </p:to>
                                    </p:set>
                                    <p:animEffect transition="in" filter="fade">
                                      <p:cBhvr>
                                        <p:cTn id="97" dur="750"/>
                                        <p:tgtEl>
                                          <p:spTgt spid="45"/>
                                        </p:tgtEl>
                                      </p:cBhvr>
                                    </p:animEffect>
                                  </p:childTnLst>
                                </p:cTn>
                              </p:par>
                              <p:par>
                                <p:cTn id="98" presetID="42" presetClass="path" presetSubtype="0" decel="100000" fill="hold" grpId="1" nodeType="withEffect">
                                  <p:stCondLst>
                                    <p:cond delay="0"/>
                                  </p:stCondLst>
                                  <p:childTnLst>
                                    <p:animMotion origin="layout" path="M 3.54167E-6 2.96296E-6 L 3.54167E-6 0.03541 " pathEditMode="relative" rAng="0" ptsTypes="AA">
                                      <p:cBhvr>
                                        <p:cTn id="99" dur="750" spd="-100000" fill="hold"/>
                                        <p:tgtEl>
                                          <p:spTgt spid="45"/>
                                        </p:tgtEl>
                                        <p:attrNameLst>
                                          <p:attrName>ppt_x</p:attrName>
                                          <p:attrName>ppt_y</p:attrName>
                                        </p:attrNameLst>
                                      </p:cBhvr>
                                      <p:rCtr x="0" y="1759"/>
                                    </p:animMotion>
                                  </p:childTnLst>
                                </p:cTn>
                              </p:par>
                              <p:par>
                                <p:cTn id="100" presetID="10" presetClass="entr" presetSubtype="0" fill="hold" grpId="0" nodeType="withEffect">
                                  <p:stCondLst>
                                    <p:cond delay="0"/>
                                  </p:stCondLst>
                                  <p:childTnLst>
                                    <p:set>
                                      <p:cBhvr>
                                        <p:cTn id="101" dur="1" fill="hold">
                                          <p:stCondLst>
                                            <p:cond delay="0"/>
                                          </p:stCondLst>
                                        </p:cTn>
                                        <p:tgtEl>
                                          <p:spTgt spid="53"/>
                                        </p:tgtEl>
                                        <p:attrNameLst>
                                          <p:attrName>style.visibility</p:attrName>
                                        </p:attrNameLst>
                                      </p:cBhvr>
                                      <p:to>
                                        <p:strVal val="visible"/>
                                      </p:to>
                                    </p:set>
                                    <p:animEffect transition="in" filter="fade">
                                      <p:cBhvr>
                                        <p:cTn id="102" dur="750"/>
                                        <p:tgtEl>
                                          <p:spTgt spid="53"/>
                                        </p:tgtEl>
                                      </p:cBhvr>
                                    </p:animEffect>
                                  </p:childTnLst>
                                </p:cTn>
                              </p:par>
                              <p:par>
                                <p:cTn id="103" presetID="42" presetClass="path" presetSubtype="0" decel="100000" fill="hold" grpId="1" nodeType="withEffect">
                                  <p:stCondLst>
                                    <p:cond delay="0"/>
                                  </p:stCondLst>
                                  <p:childTnLst>
                                    <p:animMotion origin="layout" path="M 0 4.44444E-6 L 0 0.03541 " pathEditMode="relative" rAng="0" ptsTypes="AA">
                                      <p:cBhvr>
                                        <p:cTn id="104" dur="750" spd="-100000" fill="hold"/>
                                        <p:tgtEl>
                                          <p:spTgt spid="53"/>
                                        </p:tgtEl>
                                        <p:attrNameLst>
                                          <p:attrName>ppt_x</p:attrName>
                                          <p:attrName>ppt_y</p:attrName>
                                        </p:attrNameLst>
                                      </p:cBhvr>
                                      <p:rCtr x="0" y="1759"/>
                                    </p:animMotion>
                                  </p:childTnLst>
                                </p:cTn>
                              </p:par>
                              <p:par>
                                <p:cTn id="105" presetID="10" presetClass="entr" presetSubtype="0" fill="hold" grpId="0" nodeType="withEffect">
                                  <p:stCondLst>
                                    <p:cond delay="0"/>
                                  </p:stCondLst>
                                  <p:childTnLst>
                                    <p:set>
                                      <p:cBhvr>
                                        <p:cTn id="106" dur="1" fill="hold">
                                          <p:stCondLst>
                                            <p:cond delay="0"/>
                                          </p:stCondLst>
                                        </p:cTn>
                                        <p:tgtEl>
                                          <p:spTgt spid="54"/>
                                        </p:tgtEl>
                                        <p:attrNameLst>
                                          <p:attrName>style.visibility</p:attrName>
                                        </p:attrNameLst>
                                      </p:cBhvr>
                                      <p:to>
                                        <p:strVal val="visible"/>
                                      </p:to>
                                    </p:set>
                                    <p:animEffect transition="in" filter="fade">
                                      <p:cBhvr>
                                        <p:cTn id="107" dur="750"/>
                                        <p:tgtEl>
                                          <p:spTgt spid="54"/>
                                        </p:tgtEl>
                                      </p:cBhvr>
                                    </p:animEffect>
                                  </p:childTnLst>
                                </p:cTn>
                              </p:par>
                              <p:par>
                                <p:cTn id="108" presetID="42" presetClass="path" presetSubtype="0" decel="100000" fill="hold" grpId="1" nodeType="withEffect">
                                  <p:stCondLst>
                                    <p:cond delay="0"/>
                                  </p:stCondLst>
                                  <p:childTnLst>
                                    <p:animMotion origin="layout" path="M 0 4.44444E-6 L 0 0.03541 " pathEditMode="relative" rAng="0" ptsTypes="AA">
                                      <p:cBhvr>
                                        <p:cTn id="109" dur="750" spd="-100000" fill="hold"/>
                                        <p:tgtEl>
                                          <p:spTgt spid="54"/>
                                        </p:tgtEl>
                                        <p:attrNameLst>
                                          <p:attrName>ppt_x</p:attrName>
                                          <p:attrName>ppt_y</p:attrName>
                                        </p:attrNameLst>
                                      </p:cBhvr>
                                      <p:rCtr x="0" y="1759"/>
                                    </p:animMotion>
                                  </p:childTnLst>
                                </p:cTn>
                              </p:par>
                              <p:par>
                                <p:cTn id="110" presetID="10" presetClass="entr" presetSubtype="0" fill="hold" grpId="0" nodeType="withEffect">
                                  <p:stCondLst>
                                    <p:cond delay="0"/>
                                  </p:stCondLst>
                                  <p:childTnLst>
                                    <p:set>
                                      <p:cBhvr>
                                        <p:cTn id="111" dur="1" fill="hold">
                                          <p:stCondLst>
                                            <p:cond delay="0"/>
                                          </p:stCondLst>
                                        </p:cTn>
                                        <p:tgtEl>
                                          <p:spTgt spid="55"/>
                                        </p:tgtEl>
                                        <p:attrNameLst>
                                          <p:attrName>style.visibility</p:attrName>
                                        </p:attrNameLst>
                                      </p:cBhvr>
                                      <p:to>
                                        <p:strVal val="visible"/>
                                      </p:to>
                                    </p:set>
                                    <p:animEffect transition="in" filter="fade">
                                      <p:cBhvr>
                                        <p:cTn id="112" dur="750"/>
                                        <p:tgtEl>
                                          <p:spTgt spid="55"/>
                                        </p:tgtEl>
                                      </p:cBhvr>
                                    </p:animEffect>
                                  </p:childTnLst>
                                </p:cTn>
                              </p:par>
                              <p:par>
                                <p:cTn id="113" presetID="42" presetClass="path" presetSubtype="0" decel="100000" fill="hold" grpId="1" nodeType="withEffect">
                                  <p:stCondLst>
                                    <p:cond delay="0"/>
                                  </p:stCondLst>
                                  <p:childTnLst>
                                    <p:animMotion origin="layout" path="M 0 1.48148E-6 L 0 0.03542 " pathEditMode="relative" rAng="0" ptsTypes="AA">
                                      <p:cBhvr>
                                        <p:cTn id="114" dur="750" spd="-100000" fill="hold"/>
                                        <p:tgtEl>
                                          <p:spTgt spid="55"/>
                                        </p:tgtEl>
                                        <p:attrNameLst>
                                          <p:attrName>ppt_x</p:attrName>
                                          <p:attrName>ppt_y</p:attrName>
                                        </p:attrNameLst>
                                      </p:cBhvr>
                                      <p:rCtr x="0" y="1759"/>
                                    </p:animMotion>
                                  </p:childTnLst>
                                </p:cTn>
                              </p:par>
                              <p:par>
                                <p:cTn id="115" presetID="10" presetClass="entr" presetSubtype="0" fill="hold" grpId="0" nodeType="withEffect">
                                  <p:stCondLst>
                                    <p:cond delay="0"/>
                                  </p:stCondLst>
                                  <p:childTnLst>
                                    <p:set>
                                      <p:cBhvr>
                                        <p:cTn id="116" dur="1" fill="hold">
                                          <p:stCondLst>
                                            <p:cond delay="0"/>
                                          </p:stCondLst>
                                        </p:cTn>
                                        <p:tgtEl>
                                          <p:spTgt spid="56"/>
                                        </p:tgtEl>
                                        <p:attrNameLst>
                                          <p:attrName>style.visibility</p:attrName>
                                        </p:attrNameLst>
                                      </p:cBhvr>
                                      <p:to>
                                        <p:strVal val="visible"/>
                                      </p:to>
                                    </p:set>
                                    <p:animEffect transition="in" filter="fade">
                                      <p:cBhvr>
                                        <p:cTn id="117" dur="750"/>
                                        <p:tgtEl>
                                          <p:spTgt spid="56"/>
                                        </p:tgtEl>
                                      </p:cBhvr>
                                    </p:animEffect>
                                  </p:childTnLst>
                                </p:cTn>
                              </p:par>
                              <p:par>
                                <p:cTn id="118" presetID="42" presetClass="path" presetSubtype="0" decel="100000" fill="hold" grpId="1" nodeType="withEffect">
                                  <p:stCondLst>
                                    <p:cond delay="0"/>
                                  </p:stCondLst>
                                  <p:childTnLst>
                                    <p:animMotion origin="layout" path="M 0 4.07407E-6 L 0 0.03541 " pathEditMode="relative" rAng="0" ptsTypes="AA">
                                      <p:cBhvr>
                                        <p:cTn id="119" dur="750" spd="-100000" fill="hold"/>
                                        <p:tgtEl>
                                          <p:spTgt spid="56"/>
                                        </p:tgtEl>
                                        <p:attrNameLst>
                                          <p:attrName>ppt_x</p:attrName>
                                          <p:attrName>ppt_y</p:attrName>
                                        </p:attrNameLst>
                                      </p:cBhvr>
                                      <p:rCtr x="0" y="1759"/>
                                    </p:animMotion>
                                  </p:childTnLst>
                                </p:cTn>
                              </p:par>
                              <p:par>
                                <p:cTn id="120" presetID="10" presetClass="entr" presetSubtype="0" fill="hold" grpId="0" nodeType="withEffect">
                                  <p:stCondLst>
                                    <p:cond delay="0"/>
                                  </p:stCondLst>
                                  <p:childTnLst>
                                    <p:set>
                                      <p:cBhvr>
                                        <p:cTn id="121" dur="1" fill="hold">
                                          <p:stCondLst>
                                            <p:cond delay="0"/>
                                          </p:stCondLst>
                                        </p:cTn>
                                        <p:tgtEl>
                                          <p:spTgt spid="62"/>
                                        </p:tgtEl>
                                        <p:attrNameLst>
                                          <p:attrName>style.visibility</p:attrName>
                                        </p:attrNameLst>
                                      </p:cBhvr>
                                      <p:to>
                                        <p:strVal val="visible"/>
                                      </p:to>
                                    </p:set>
                                    <p:animEffect transition="in" filter="fade">
                                      <p:cBhvr>
                                        <p:cTn id="122" dur="500"/>
                                        <p:tgtEl>
                                          <p:spTgt spid="62"/>
                                        </p:tgtEl>
                                      </p:cBhvr>
                                    </p:animEffect>
                                  </p:childTnLst>
                                </p:cTn>
                              </p:par>
                              <p:par>
                                <p:cTn id="123" presetID="10" presetClass="entr" presetSubtype="0" fill="hold" grpId="0" nodeType="withEffect">
                                  <p:stCondLst>
                                    <p:cond delay="0"/>
                                  </p:stCondLst>
                                  <p:childTnLst>
                                    <p:set>
                                      <p:cBhvr>
                                        <p:cTn id="124" dur="1" fill="hold">
                                          <p:stCondLst>
                                            <p:cond delay="0"/>
                                          </p:stCondLst>
                                        </p:cTn>
                                        <p:tgtEl>
                                          <p:spTgt spid="63"/>
                                        </p:tgtEl>
                                        <p:attrNameLst>
                                          <p:attrName>style.visibility</p:attrName>
                                        </p:attrNameLst>
                                      </p:cBhvr>
                                      <p:to>
                                        <p:strVal val="visible"/>
                                      </p:to>
                                    </p:set>
                                    <p:animEffect transition="in" filter="fade">
                                      <p:cBhvr>
                                        <p:cTn id="125" dur="500"/>
                                        <p:tgtEl>
                                          <p:spTgt spid="63"/>
                                        </p:tgtEl>
                                      </p:cBhvr>
                                    </p:animEffect>
                                  </p:childTnLst>
                                </p:cTn>
                              </p:par>
                              <p:par>
                                <p:cTn id="126" presetID="10" presetClass="entr" presetSubtype="0" fill="hold" grpId="0" nodeType="withEffect">
                                  <p:stCondLst>
                                    <p:cond delay="0"/>
                                  </p:stCondLst>
                                  <p:childTnLst>
                                    <p:set>
                                      <p:cBhvr>
                                        <p:cTn id="127" dur="1" fill="hold">
                                          <p:stCondLst>
                                            <p:cond delay="0"/>
                                          </p:stCondLst>
                                        </p:cTn>
                                        <p:tgtEl>
                                          <p:spTgt spid="64"/>
                                        </p:tgtEl>
                                        <p:attrNameLst>
                                          <p:attrName>style.visibility</p:attrName>
                                        </p:attrNameLst>
                                      </p:cBhvr>
                                      <p:to>
                                        <p:strVal val="visible"/>
                                      </p:to>
                                    </p:set>
                                    <p:animEffect transition="in" filter="fade">
                                      <p:cBhvr>
                                        <p:cTn id="128" dur="500"/>
                                        <p:tgtEl>
                                          <p:spTgt spid="64"/>
                                        </p:tgtEl>
                                      </p:cBhvr>
                                    </p:animEffect>
                                  </p:childTnLst>
                                </p:cTn>
                              </p:par>
                              <p:par>
                                <p:cTn id="129" presetID="10" presetClass="entr" presetSubtype="0" fill="hold" grpId="0" nodeType="withEffect">
                                  <p:stCondLst>
                                    <p:cond delay="0"/>
                                  </p:stCondLst>
                                  <p:childTnLst>
                                    <p:set>
                                      <p:cBhvr>
                                        <p:cTn id="130" dur="1" fill="hold">
                                          <p:stCondLst>
                                            <p:cond delay="0"/>
                                          </p:stCondLst>
                                        </p:cTn>
                                        <p:tgtEl>
                                          <p:spTgt spid="65"/>
                                        </p:tgtEl>
                                        <p:attrNameLst>
                                          <p:attrName>style.visibility</p:attrName>
                                        </p:attrNameLst>
                                      </p:cBhvr>
                                      <p:to>
                                        <p:strVal val="visible"/>
                                      </p:to>
                                    </p:set>
                                    <p:animEffect transition="in" filter="fade">
                                      <p:cBhvr>
                                        <p:cTn id="131" dur="500"/>
                                        <p:tgtEl>
                                          <p:spTgt spid="65"/>
                                        </p:tgtEl>
                                      </p:cBhvr>
                                    </p:animEffect>
                                  </p:childTnLst>
                                </p:cTn>
                              </p:par>
                              <p:par>
                                <p:cTn id="132" presetID="10" presetClass="entr" presetSubtype="0" fill="hold" grpId="0" nodeType="withEffect">
                                  <p:stCondLst>
                                    <p:cond delay="0"/>
                                  </p:stCondLst>
                                  <p:childTnLst>
                                    <p:set>
                                      <p:cBhvr>
                                        <p:cTn id="133" dur="1" fill="hold">
                                          <p:stCondLst>
                                            <p:cond delay="0"/>
                                          </p:stCondLst>
                                        </p:cTn>
                                        <p:tgtEl>
                                          <p:spTgt spid="57"/>
                                        </p:tgtEl>
                                        <p:attrNameLst>
                                          <p:attrName>style.visibility</p:attrName>
                                        </p:attrNameLst>
                                      </p:cBhvr>
                                      <p:to>
                                        <p:strVal val="visible"/>
                                      </p:to>
                                    </p:set>
                                    <p:animEffect transition="in" filter="fade">
                                      <p:cBhvr>
                                        <p:cTn id="134" dur="500"/>
                                        <p:tgtEl>
                                          <p:spTgt spid="57"/>
                                        </p:tgtEl>
                                      </p:cBhvr>
                                    </p:animEffect>
                                  </p:childTnLst>
                                </p:cTn>
                              </p:par>
                              <p:par>
                                <p:cTn id="135" presetID="10" presetClass="entr" presetSubtype="0" fill="hold" grpId="0" nodeType="withEffect">
                                  <p:stCondLst>
                                    <p:cond delay="0"/>
                                  </p:stCondLst>
                                  <p:childTnLst>
                                    <p:set>
                                      <p:cBhvr>
                                        <p:cTn id="136" dur="1" fill="hold">
                                          <p:stCondLst>
                                            <p:cond delay="0"/>
                                          </p:stCondLst>
                                        </p:cTn>
                                        <p:tgtEl>
                                          <p:spTgt spid="58"/>
                                        </p:tgtEl>
                                        <p:attrNameLst>
                                          <p:attrName>style.visibility</p:attrName>
                                        </p:attrNameLst>
                                      </p:cBhvr>
                                      <p:to>
                                        <p:strVal val="visible"/>
                                      </p:to>
                                    </p:set>
                                    <p:animEffect transition="in" filter="fade">
                                      <p:cBhvr>
                                        <p:cTn id="137" dur="500"/>
                                        <p:tgtEl>
                                          <p:spTgt spid="58"/>
                                        </p:tgtEl>
                                      </p:cBhvr>
                                    </p:animEffect>
                                  </p:childTnLst>
                                </p:cTn>
                              </p:par>
                              <p:par>
                                <p:cTn id="138" presetID="10" presetClass="entr" presetSubtype="0" fill="hold" grpId="0" nodeType="withEffect">
                                  <p:stCondLst>
                                    <p:cond delay="0"/>
                                  </p:stCondLst>
                                  <p:childTnLst>
                                    <p:set>
                                      <p:cBhvr>
                                        <p:cTn id="139" dur="1" fill="hold">
                                          <p:stCondLst>
                                            <p:cond delay="0"/>
                                          </p:stCondLst>
                                        </p:cTn>
                                        <p:tgtEl>
                                          <p:spTgt spid="59"/>
                                        </p:tgtEl>
                                        <p:attrNameLst>
                                          <p:attrName>style.visibility</p:attrName>
                                        </p:attrNameLst>
                                      </p:cBhvr>
                                      <p:to>
                                        <p:strVal val="visible"/>
                                      </p:to>
                                    </p:set>
                                    <p:animEffect transition="in" filter="fade">
                                      <p:cBhvr>
                                        <p:cTn id="140" dur="500"/>
                                        <p:tgtEl>
                                          <p:spTgt spid="59"/>
                                        </p:tgtEl>
                                      </p:cBhvr>
                                    </p:animEffect>
                                  </p:childTnLst>
                                </p:cTn>
                              </p:par>
                              <p:par>
                                <p:cTn id="141" presetID="10" presetClass="entr" presetSubtype="0" fill="hold" grpId="0" nodeType="withEffect">
                                  <p:stCondLst>
                                    <p:cond delay="0"/>
                                  </p:stCondLst>
                                  <p:childTnLst>
                                    <p:set>
                                      <p:cBhvr>
                                        <p:cTn id="142" dur="1" fill="hold">
                                          <p:stCondLst>
                                            <p:cond delay="0"/>
                                          </p:stCondLst>
                                        </p:cTn>
                                        <p:tgtEl>
                                          <p:spTgt spid="60"/>
                                        </p:tgtEl>
                                        <p:attrNameLst>
                                          <p:attrName>style.visibility</p:attrName>
                                        </p:attrNameLst>
                                      </p:cBhvr>
                                      <p:to>
                                        <p:strVal val="visible"/>
                                      </p:to>
                                    </p:set>
                                    <p:animEffect transition="in" filter="fade">
                                      <p:cBhvr>
                                        <p:cTn id="143" dur="500"/>
                                        <p:tgtEl>
                                          <p:spTgt spid="60"/>
                                        </p:tgtEl>
                                      </p:cBhvr>
                                    </p:animEffect>
                                  </p:childTnLst>
                                </p:cTn>
                              </p:par>
                              <p:par>
                                <p:cTn id="144" presetID="10" presetClass="entr" presetSubtype="0" fill="hold" grpId="0" nodeType="withEffect">
                                  <p:stCondLst>
                                    <p:cond delay="0"/>
                                  </p:stCondLst>
                                  <p:childTnLst>
                                    <p:set>
                                      <p:cBhvr>
                                        <p:cTn id="145" dur="1" fill="hold">
                                          <p:stCondLst>
                                            <p:cond delay="0"/>
                                          </p:stCondLst>
                                        </p:cTn>
                                        <p:tgtEl>
                                          <p:spTgt spid="61"/>
                                        </p:tgtEl>
                                        <p:attrNameLst>
                                          <p:attrName>style.visibility</p:attrName>
                                        </p:attrNameLst>
                                      </p:cBhvr>
                                      <p:to>
                                        <p:strVal val="visible"/>
                                      </p:to>
                                    </p:set>
                                    <p:animEffect transition="in" filter="fade">
                                      <p:cBhvr>
                                        <p:cTn id="146"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4" grpId="1"/>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P spid="51" grpId="0" animBg="1"/>
      <p:bldP spid="51" grpId="1" animBg="1"/>
      <p:bldP spid="52" grpId="0" animBg="1"/>
      <p:bldP spid="52" grpId="1" animBg="1"/>
      <p:bldP spid="53" grpId="0" animBg="1"/>
      <p:bldP spid="53" grpId="1" animBg="1"/>
      <p:bldP spid="54" grpId="0" animBg="1"/>
      <p:bldP spid="54" grpId="1" animBg="1"/>
      <p:bldP spid="55" grpId="0"/>
      <p:bldP spid="55" grpId="1"/>
      <p:bldP spid="56" grpId="0"/>
      <p:bldP spid="56" grpId="1"/>
      <p:bldP spid="57" grpId="0" animBg="1"/>
      <p:bldP spid="58" grpId="0" animBg="1"/>
      <p:bldP spid="59" grpId="0" animBg="1"/>
      <p:bldP spid="60" grpId="0" animBg="1"/>
      <p:bldP spid="61" grpId="0" animBg="1"/>
      <p:bldP spid="62" grpId="0" animBg="1"/>
      <p:bldP spid="63" grpId="0" animBg="1"/>
      <p:bldP spid="64" grpId="0" animBg="1"/>
      <p:bldP spid="6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A888CB-C1CD-CF02-A0E5-FDAEEA0DD4C7}"/>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76677B8-5963-B09F-777F-5501770C14EF}"/>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7" name="Picture 6" descr="chart illustrating Menu of resiliency pattern based on application criticality">
            <a:extLst>
              <a:ext uri="{FF2B5EF4-FFF2-40B4-BE49-F238E27FC236}">
                <a16:creationId xmlns:a16="http://schemas.microsoft.com/office/drawing/2014/main" id="{96B45183-4B84-BB8C-8ABF-422EB2BA276C}"/>
              </a:ext>
            </a:extLst>
          </p:cNvPr>
          <p:cNvPicPr>
            <a:picLocks noChangeAspect="1"/>
          </p:cNvPicPr>
          <p:nvPr/>
        </p:nvPicPr>
        <p:blipFill rotWithShape="1">
          <a:blip r:embed="rId4"/>
          <a:srcRect t="15373" r="5709" b="12937"/>
          <a:stretch/>
        </p:blipFill>
        <p:spPr>
          <a:xfrm>
            <a:off x="1729698" y="234778"/>
            <a:ext cx="8732603" cy="7515438"/>
          </a:xfrm>
          <a:prstGeom prst="rect">
            <a:avLst/>
          </a:prstGeom>
        </p:spPr>
      </p:pic>
    </p:spTree>
    <p:extLst>
      <p:ext uri="{BB962C8B-B14F-4D97-AF65-F5344CB8AC3E}">
        <p14:creationId xmlns:p14="http://schemas.microsoft.com/office/powerpoint/2010/main" val="37975697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750"/>
                                        <p:tgtEl>
                                          <p:spTgt spid="7"/>
                                        </p:tgtEl>
                                      </p:cBhvr>
                                    </p:animEffect>
                                  </p:childTnLst>
                                </p:cTn>
                              </p:par>
                              <p:par>
                                <p:cTn id="8" presetID="42" presetClass="path" presetSubtype="0" decel="100000" fill="hold" nodeType="withEffect">
                                  <p:stCondLst>
                                    <p:cond delay="150"/>
                                  </p:stCondLst>
                                  <p:childTnLst>
                                    <p:animMotion origin="layout" path="M -2.08333E-7 3.33333E-6 L -2.08333E-7 0.03541 " pathEditMode="relative" rAng="0" ptsTypes="AA">
                                      <p:cBhvr>
                                        <p:cTn id="9" dur="750" spd="-100000" fill="hold"/>
                                        <p:tgtEl>
                                          <p:spTgt spid="7"/>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dirty="0">
                <a:ln>
                  <a:noFill/>
                </a:ln>
                <a:solidFill>
                  <a:srgbClr val="000000"/>
                </a:solidFill>
                <a:effectLst/>
                <a:uLnTx/>
                <a:uFillTx/>
                <a:latin typeface="Segoe UI"/>
                <a:ea typeface="+mn-ea"/>
                <a:cs typeface="+mn-cs"/>
              </a:rPr>
              <a:t>Luke Murray</a:t>
            </a: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Segoe UI"/>
                <a:ea typeface="+mn-ea"/>
                <a:cs typeface="+mn-cs"/>
              </a:rPr>
              <a:t>Microsoft Learn Expert and Microsoft Azure MVP, and ISM Service Lead, at HSO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8330088"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3"/>
              </a:rPr>
              <a:t>https://x.com/lukemurraynz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4"/>
              </a:rPr>
              <a:t>https://www.linkedin.com/in/ljmurray/</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5"/>
              </a:rPr>
              <a:t>https://luke.geek.nz/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6"/>
              </a:rPr>
              <a:t>https://www.youtube.com/@lukemurraynz</a:t>
            </a:r>
            <a:endParaRPr lang="en-US" sz="20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1" y="1761474"/>
            <a:ext cx="5969000" cy="3032449"/>
          </a:xfrm>
          <a:prstGeom prst="rect">
            <a:avLst/>
          </a:prstGeom>
        </p:spPr>
      </p:pic>
      <p:pic>
        <p:nvPicPr>
          <p:cNvPr id="3" name="Picture 2" descr="A toy in a package&#10;&#10;AI-generated content may be incorrect.">
            <a:extLst>
              <a:ext uri="{FF2B5EF4-FFF2-40B4-BE49-F238E27FC236}">
                <a16:creationId xmlns:a16="http://schemas.microsoft.com/office/drawing/2014/main" id="{B4986BD0-C08C-C365-CE2F-65832909956E}"/>
              </a:ext>
            </a:extLst>
          </p:cNvPr>
          <p:cNvPicPr>
            <a:picLocks noChangeAspect="1"/>
          </p:cNvPicPr>
          <p:nvPr/>
        </p:nvPicPr>
        <p:blipFill>
          <a:blip r:embed="rId9"/>
          <a:stretch>
            <a:fillRect/>
          </a:stretch>
        </p:blipFill>
        <p:spPr>
          <a:xfrm>
            <a:off x="6683741" y="700966"/>
            <a:ext cx="5456068" cy="545606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2" name="Picture 2" descr="HSO | LinkedIn">
            <a:extLst>
              <a:ext uri="{FF2B5EF4-FFF2-40B4-BE49-F238E27FC236}">
                <a16:creationId xmlns:a16="http://schemas.microsoft.com/office/drawing/2014/main" id="{1B0F6A0D-7F7A-120B-1169-798A300EBD9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848726" y="3536003"/>
            <a:ext cx="472111" cy="31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1431672"/>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C0B8A5-31F1-B3F0-47E6-A5BE7F0C5BF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CE4EE62-CC65-00A4-DDFE-DFA151A1B092}"/>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D82A2284-9B81-7F5B-EE94-E1405973234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BF4A8E34-531D-B154-6B35-69E354DEE8FB}"/>
              </a:ext>
            </a:extLst>
          </p:cNvPr>
          <p:cNvSpPr txBox="1"/>
          <p:nvPr/>
        </p:nvSpPr>
        <p:spPr>
          <a:xfrm>
            <a:off x="1302343" y="3649029"/>
            <a:ext cx="9587311" cy="947311"/>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(Well-Architected Reliability Assessment)</a:t>
            </a:r>
          </a:p>
        </p:txBody>
      </p:sp>
      <p:sp>
        <p:nvSpPr>
          <p:cNvPr id="2" name="TextBox 1">
            <a:extLst>
              <a:ext uri="{FF2B5EF4-FFF2-40B4-BE49-F238E27FC236}">
                <a16:creationId xmlns:a16="http://schemas.microsoft.com/office/drawing/2014/main" id="{25356830-FCBA-38C0-F913-1FE85AB89C26}"/>
              </a:ext>
            </a:extLst>
          </p:cNvPr>
          <p:cNvSpPr txBox="1"/>
          <p:nvPr/>
        </p:nvSpPr>
        <p:spPr>
          <a:xfrm>
            <a:off x="1242270" y="2850444"/>
            <a:ext cx="9707455"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a:ln>
                  <a:noFill/>
                </a:ln>
                <a:effectLst/>
                <a:uLnTx/>
                <a:uFillTx/>
                <a:latin typeface="+mj-lt"/>
                <a:ea typeface="+mn-ea"/>
                <a:cs typeface="Segoe UI" pitchFamily="34" charset="0"/>
              </a:rPr>
              <a:t>WARA</a:t>
            </a:r>
          </a:p>
        </p:txBody>
      </p:sp>
    </p:spTree>
    <p:extLst>
      <p:ext uri="{BB962C8B-B14F-4D97-AF65-F5344CB8AC3E}">
        <p14:creationId xmlns:p14="http://schemas.microsoft.com/office/powerpoint/2010/main" val="1506743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FFD61-1D2E-9778-5FB3-8305A975E41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62E844E9-602C-0665-D695-7A4D69E54597}"/>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6" name="TextBox 5">
            <a:extLst>
              <a:ext uri="{FF2B5EF4-FFF2-40B4-BE49-F238E27FC236}">
                <a16:creationId xmlns:a16="http://schemas.microsoft.com/office/drawing/2014/main" id="{2CB93679-55B8-214B-A17B-022876B4191F}"/>
              </a:ext>
            </a:extLst>
          </p:cNvPr>
          <p:cNvSpPr txBox="1"/>
          <p:nvPr/>
        </p:nvSpPr>
        <p:spPr>
          <a:xfrm>
            <a:off x="6969211" y="6340996"/>
            <a:ext cx="5064211" cy="400110"/>
          </a:xfrm>
          <a:prstGeom prst="rect">
            <a:avLst/>
          </a:prstGeom>
          <a:noFill/>
        </p:spPr>
        <p:txBody>
          <a:bodyPr wrap="square">
            <a:spAutoFit/>
          </a:bodyPr>
          <a:lstStyle/>
          <a:p>
            <a:r>
              <a:rPr lang="en-NZ" sz="2000" dirty="0"/>
              <a:t>https://github.com/rob-foulkrod/TollBooth</a:t>
            </a:r>
          </a:p>
        </p:txBody>
      </p:sp>
      <p:pic>
        <p:nvPicPr>
          <p:cNvPr id="2050" name="Picture 2" descr="Tollbooth Architecture Diagram">
            <a:extLst>
              <a:ext uri="{FF2B5EF4-FFF2-40B4-BE49-F238E27FC236}">
                <a16:creationId xmlns:a16="http://schemas.microsoft.com/office/drawing/2014/main" id="{E795096D-81C4-F09D-80E2-DF51A457D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049" y="71486"/>
            <a:ext cx="11145795" cy="62695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56645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730997-0BF2-D3B9-1C30-6EE96E1F085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3E9B55E0-A460-540A-8AA9-0799B70757D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5" name="Picture 4">
            <a:extLst>
              <a:ext uri="{FF2B5EF4-FFF2-40B4-BE49-F238E27FC236}">
                <a16:creationId xmlns:a16="http://schemas.microsoft.com/office/drawing/2014/main" id="{049F5344-0B07-2244-C967-097254EE13C9}"/>
              </a:ext>
            </a:extLst>
          </p:cNvPr>
          <p:cNvPicPr>
            <a:picLocks noChangeAspect="1"/>
          </p:cNvPicPr>
          <p:nvPr/>
        </p:nvPicPr>
        <p:blipFill>
          <a:blip r:embed="rId4"/>
          <a:stretch>
            <a:fillRect/>
          </a:stretch>
        </p:blipFill>
        <p:spPr>
          <a:xfrm>
            <a:off x="2627606" y="280967"/>
            <a:ext cx="9354329" cy="5261810"/>
          </a:xfrm>
          <a:prstGeom prst="rect">
            <a:avLst/>
          </a:prstGeom>
        </p:spPr>
      </p:pic>
      <p:pic>
        <p:nvPicPr>
          <p:cNvPr id="2" name="Picture 1">
            <a:extLst>
              <a:ext uri="{FF2B5EF4-FFF2-40B4-BE49-F238E27FC236}">
                <a16:creationId xmlns:a16="http://schemas.microsoft.com/office/drawing/2014/main" id="{2F34832E-A60F-C3BE-D02A-36C8D4096B79}"/>
              </a:ext>
            </a:extLst>
          </p:cNvPr>
          <p:cNvPicPr>
            <a:picLocks noChangeAspect="1"/>
          </p:cNvPicPr>
          <p:nvPr/>
        </p:nvPicPr>
        <p:blipFill>
          <a:blip r:embed="rId5"/>
          <a:stretch>
            <a:fillRect/>
          </a:stretch>
        </p:blipFill>
        <p:spPr>
          <a:xfrm>
            <a:off x="210065" y="1418789"/>
            <a:ext cx="9170212" cy="5158244"/>
          </a:xfrm>
          <a:prstGeom prst="rect">
            <a:avLst/>
          </a:prstGeom>
        </p:spPr>
      </p:pic>
    </p:spTree>
    <p:extLst>
      <p:ext uri="{BB962C8B-B14F-4D97-AF65-F5344CB8AC3E}">
        <p14:creationId xmlns:p14="http://schemas.microsoft.com/office/powerpoint/2010/main" val="559079824"/>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C6FB3F-3B9B-772E-3A7C-A8A6CF6E5252}"/>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9ADD3ED-54B5-57EC-4159-B05E84FDFAF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graphicFrame>
        <p:nvGraphicFramePr>
          <p:cNvPr id="2" name="Diagram 1">
            <a:extLst>
              <a:ext uri="{FF2B5EF4-FFF2-40B4-BE49-F238E27FC236}">
                <a16:creationId xmlns:a16="http://schemas.microsoft.com/office/drawing/2014/main" id="{B17CD046-649D-ABAB-633D-C7457968544E}"/>
              </a:ext>
            </a:extLst>
          </p:cNvPr>
          <p:cNvGraphicFramePr/>
          <p:nvPr>
            <p:extLst>
              <p:ext uri="{D42A27DB-BD31-4B8C-83A1-F6EECF244321}">
                <p14:modId xmlns:p14="http://schemas.microsoft.com/office/powerpoint/2010/main" val="4203127516"/>
              </p:ext>
            </p:extLst>
          </p:nvPr>
        </p:nvGraphicFramePr>
        <p:xfrm>
          <a:off x="2032000" y="1226293"/>
          <a:ext cx="8128000" cy="5418667"/>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TextBox 3">
            <a:extLst>
              <a:ext uri="{FF2B5EF4-FFF2-40B4-BE49-F238E27FC236}">
                <a16:creationId xmlns:a16="http://schemas.microsoft.com/office/drawing/2014/main" id="{40902B73-185B-65F1-7D05-59308C39CE32}"/>
              </a:ext>
            </a:extLst>
          </p:cNvPr>
          <p:cNvSpPr txBox="1"/>
          <p:nvPr/>
        </p:nvSpPr>
        <p:spPr>
          <a:xfrm>
            <a:off x="1367864" y="1821512"/>
            <a:ext cx="9456271" cy="947311"/>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Well-Architected Reliability Assessment script</a:t>
            </a:r>
          </a:p>
        </p:txBody>
      </p:sp>
      <p:sp>
        <p:nvSpPr>
          <p:cNvPr id="6" name="TextBox 5">
            <a:extLst>
              <a:ext uri="{FF2B5EF4-FFF2-40B4-BE49-F238E27FC236}">
                <a16:creationId xmlns:a16="http://schemas.microsoft.com/office/drawing/2014/main" id="{7C86FC7E-6F4B-B29A-1115-9C8CFE4D8B5E}"/>
              </a:ext>
            </a:extLst>
          </p:cNvPr>
          <p:cNvSpPr txBox="1"/>
          <p:nvPr/>
        </p:nvSpPr>
        <p:spPr>
          <a:xfrm>
            <a:off x="1586059" y="6023011"/>
            <a:ext cx="9456271" cy="48564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Install-Module WARA</a:t>
            </a:r>
          </a:p>
        </p:txBody>
      </p:sp>
    </p:spTree>
    <p:extLst>
      <p:ext uri="{BB962C8B-B14F-4D97-AF65-F5344CB8AC3E}">
        <p14:creationId xmlns:p14="http://schemas.microsoft.com/office/powerpoint/2010/main" val="363064817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291FC0B-B902-3F69-B16E-86797CFC4F5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1203ACAB-754F-F5A6-549E-581E73BB385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Tree>
    <p:extLst>
      <p:ext uri="{BB962C8B-B14F-4D97-AF65-F5344CB8AC3E}">
        <p14:creationId xmlns:p14="http://schemas.microsoft.com/office/powerpoint/2010/main" val="1130161405"/>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DEBD4D-D501-296F-F051-19AAF297919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F157352E-4396-DBDD-2A81-03DA09DF135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4" name="Title 6">
            <a:extLst>
              <a:ext uri="{FF2B5EF4-FFF2-40B4-BE49-F238E27FC236}">
                <a16:creationId xmlns:a16="http://schemas.microsoft.com/office/drawing/2014/main" id="{5D4B269D-A97A-5677-9D78-4FCDDF598025}"/>
              </a:ext>
            </a:extLst>
          </p:cNvPr>
          <p:cNvSpPr txBox="1">
            <a:spLocks/>
          </p:cNvSpPr>
          <p:nvPr/>
        </p:nvSpPr>
        <p:spPr>
          <a:xfrm>
            <a:off x="588263" y="1871544"/>
            <a:ext cx="4339337" cy="1661993"/>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r>
              <a:rPr lang="en-US" dirty="0">
                <a:cs typeface="Segoe UI"/>
              </a:rPr>
              <a:t>Thank you!</a:t>
            </a:r>
          </a:p>
        </p:txBody>
      </p:sp>
    </p:spTree>
    <p:extLst>
      <p:ext uri="{BB962C8B-B14F-4D97-AF65-F5344CB8AC3E}">
        <p14:creationId xmlns:p14="http://schemas.microsoft.com/office/powerpoint/2010/main" val="4231949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D5BB0A-1955-A782-450C-1D8117E7433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12A1DA4-D9DA-76B0-8491-3984242326BB}"/>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pic>
        <p:nvPicPr>
          <p:cNvPr id="1026" name="Picture 2" descr="Azure Back to School">
            <a:extLst>
              <a:ext uri="{FF2B5EF4-FFF2-40B4-BE49-F238E27FC236}">
                <a16:creationId xmlns:a16="http://schemas.microsoft.com/office/drawing/2014/main" id="{03C734BF-E844-5C1B-8821-AF284FC57E1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86979" y="1680519"/>
            <a:ext cx="8603908" cy="31189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583B65B-BD04-F7B5-FD9F-B20F793DF7F5}"/>
              </a:ext>
            </a:extLst>
          </p:cNvPr>
          <p:cNvSpPr txBox="1"/>
          <p:nvPr/>
        </p:nvSpPr>
        <p:spPr>
          <a:xfrm>
            <a:off x="2100648" y="5187038"/>
            <a:ext cx="9449313" cy="1107996"/>
          </a:xfrm>
          <a:prstGeom prst="rect">
            <a:avLst/>
          </a:prstGeom>
          <a:noFill/>
        </p:spPr>
        <p:txBody>
          <a:bodyPr wrap="square">
            <a:spAutoFit/>
          </a:bodyPr>
          <a:lstStyle/>
          <a:p>
            <a:r>
              <a:rPr lang="en-NZ" sz="6600" dirty="0"/>
              <a:t>azurebacktoschool.com</a:t>
            </a:r>
          </a:p>
        </p:txBody>
      </p:sp>
    </p:spTree>
    <p:extLst>
      <p:ext uri="{BB962C8B-B14F-4D97-AF65-F5344CB8AC3E}">
        <p14:creationId xmlns:p14="http://schemas.microsoft.com/office/powerpoint/2010/main" val="422632531"/>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F0240-7423-E61D-172B-A14A2EC582C0}"/>
              </a:ext>
            </a:extLst>
          </p:cNvPr>
          <p:cNvSpPr>
            <a:spLocks noGrp="1"/>
          </p:cNvSpPr>
          <p:nvPr>
            <p:ph type="title"/>
          </p:nvPr>
        </p:nvSpPr>
        <p:spPr/>
        <p:txBody>
          <a:bodyPr/>
          <a:lstStyle/>
          <a:p>
            <a:r>
              <a:rPr lang="en-US" dirty="0"/>
              <a:t>Why do bad </a:t>
            </a:r>
            <a:br>
              <a:rPr lang="uk-UA" dirty="0"/>
            </a:br>
            <a:r>
              <a:rPr lang="en-US" dirty="0"/>
              <a:t>things happen?</a:t>
            </a:r>
          </a:p>
        </p:txBody>
      </p:sp>
      <p:pic>
        <p:nvPicPr>
          <p:cNvPr id="3" name="Picture 2">
            <a:extLst>
              <a:ext uri="{FF2B5EF4-FFF2-40B4-BE49-F238E27FC236}">
                <a16:creationId xmlns:a16="http://schemas.microsoft.com/office/drawing/2014/main" id="{FDE7F98E-8E70-680D-7906-666A12BBF525}"/>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18" name="Oval 17">
            <a:extLst>
              <a:ext uri="{FF2B5EF4-FFF2-40B4-BE49-F238E27FC236}">
                <a16:creationId xmlns:a16="http://schemas.microsoft.com/office/drawing/2014/main" id="{D5D93D62-292E-0C81-BA3F-32F2A7FC3DCB}"/>
              </a:ext>
              <a:ext uri="{C183D7F6-B498-43B3-948B-1728B52AA6E4}">
                <adec:decorative xmlns:adec="http://schemas.microsoft.com/office/drawing/2017/decorative" val="1"/>
              </a:ext>
            </a:extLst>
          </p:cNvPr>
          <p:cNvSpPr/>
          <p:nvPr/>
        </p:nvSpPr>
        <p:spPr bwMode="auto">
          <a:xfrm>
            <a:off x="5483101" y="1010652"/>
            <a:ext cx="741520" cy="741520"/>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4" name="Рисунок 3">
            <a:extLst>
              <a:ext uri="{FF2B5EF4-FFF2-40B4-BE49-F238E27FC236}">
                <a16:creationId xmlns:a16="http://schemas.microsoft.com/office/drawing/2014/main" id="{618FF266-74F0-428D-9024-FB53ECFE91D8}"/>
              </a:ext>
              <a:ext uri="{C183D7F6-B498-43B3-948B-1728B52AA6E4}">
                <adec:decorative xmlns:adec="http://schemas.microsoft.com/office/drawing/2017/decorative" val="1"/>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5699494" y="1203895"/>
            <a:ext cx="331884" cy="331884"/>
          </a:xfrm>
          <a:prstGeom prst="rect">
            <a:avLst/>
          </a:prstGeom>
          <a:effectLst>
            <a:outerShdw blurRad="63500" dist="63500" dir="2700000" algn="ctr" rotWithShape="0">
              <a:srgbClr val="000000">
                <a:alpha val="20000"/>
              </a:srgbClr>
            </a:outerShdw>
          </a:effectLst>
        </p:spPr>
      </p:pic>
      <p:sp>
        <p:nvSpPr>
          <p:cNvPr id="28" name="TextBox 27">
            <a:extLst>
              <a:ext uri="{FF2B5EF4-FFF2-40B4-BE49-F238E27FC236}">
                <a16:creationId xmlns:a16="http://schemas.microsoft.com/office/drawing/2014/main" id="{A4DDBC2D-63F8-DC6F-4037-FBF408F450B1}"/>
              </a:ext>
            </a:extLst>
          </p:cNvPr>
          <p:cNvSpPr txBox="1"/>
          <p:nvPr/>
        </p:nvSpPr>
        <p:spPr>
          <a:xfrm>
            <a:off x="6474115" y="937161"/>
            <a:ext cx="5135273"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Hardware will fail</a:t>
            </a:r>
            <a:br>
              <a:rPr kumimoji="0" lang="uk-UA"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So we incorporate physical</a:t>
            </a:r>
            <a:r>
              <a:rPr kumimoji="0" lang="uk-UA" sz="1800" b="0" i="0" u="none" strike="noStrike" kern="1200" cap="none" spc="0" normalizeH="0" baseline="0" noProof="0" dirty="0">
                <a:ln>
                  <a:noFill/>
                </a:ln>
                <a:solidFill>
                  <a:srgbClr val="FFFFFF"/>
                </a:solidFill>
                <a:effectLst/>
                <a:uLnTx/>
                <a:uFillTx/>
                <a:latin typeface="Segoe UI"/>
                <a:ea typeface="+mn-ea"/>
                <a:cs typeface="Segoe UI"/>
              </a:rPr>
              <a:t> </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redundancies </a:t>
            </a:r>
            <a:br>
              <a:rPr kumimoji="0" lang="uk-UA"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wherever possible</a:t>
            </a:r>
            <a:endParaRPr kumimoji="0" lang="en-US" sz="1400" b="0" i="0" u="none" strike="noStrike" kern="1200" cap="none" spc="0" normalizeH="0" baseline="0" noProof="0" dirty="0">
              <a:ln>
                <a:noFill/>
              </a:ln>
              <a:solidFill>
                <a:srgbClr val="FFFFFF"/>
              </a:solidFill>
              <a:effectLst/>
              <a:uLnTx/>
              <a:uFillTx/>
              <a:latin typeface="Segoe UI"/>
              <a:ea typeface="+mn-ea"/>
              <a:cs typeface="Segoe UI"/>
            </a:endParaRPr>
          </a:p>
        </p:txBody>
      </p:sp>
      <p:sp>
        <p:nvSpPr>
          <p:cNvPr id="21" name="Oval 20">
            <a:extLst>
              <a:ext uri="{FF2B5EF4-FFF2-40B4-BE49-F238E27FC236}">
                <a16:creationId xmlns:a16="http://schemas.microsoft.com/office/drawing/2014/main" id="{5E5F18C3-E616-B58D-916E-3297C43B1E96}"/>
              </a:ext>
              <a:ext uri="{C183D7F6-B498-43B3-948B-1728B52AA6E4}">
                <adec:decorative xmlns:adec="http://schemas.microsoft.com/office/drawing/2017/decorative" val="1"/>
              </a:ext>
            </a:extLst>
          </p:cNvPr>
          <p:cNvSpPr/>
          <p:nvPr/>
        </p:nvSpPr>
        <p:spPr bwMode="auto">
          <a:xfrm>
            <a:off x="5483101" y="2829927"/>
            <a:ext cx="741520" cy="74152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Semibold"/>
              <a:ea typeface="+mn-ea"/>
              <a:cs typeface="+mn-cs"/>
            </a:endParaRPr>
          </a:p>
        </p:txBody>
      </p:sp>
      <p:pic>
        <p:nvPicPr>
          <p:cNvPr id="6" name="Рисунок 5">
            <a:extLst>
              <a:ext uri="{FF2B5EF4-FFF2-40B4-BE49-F238E27FC236}">
                <a16:creationId xmlns:a16="http://schemas.microsoft.com/office/drawing/2014/main" id="{A728A1A9-2897-432A-8288-50EBF671CB61}"/>
              </a:ext>
              <a:ext uri="{C183D7F6-B498-43B3-948B-1728B52AA6E4}">
                <adec:decorative xmlns:adec="http://schemas.microsoft.com/office/drawing/2017/decorative" val="1"/>
              </a:ext>
            </a:extLst>
          </p:cNvPr>
          <p:cNvPicPr>
            <a:picLocks noChangeAspect="1"/>
          </p:cNvPicPr>
          <p:nvPr/>
        </p:nvPicPr>
        <p:blipFill>
          <a:blip r:embed="rId6">
            <a:extLst>
              <a:ext uri="{96DAC541-7B7A-43D3-8B79-37D633B846F1}">
                <asvg:svgBlip xmlns:asvg="http://schemas.microsoft.com/office/drawing/2016/SVG/main" r:embed="rId7"/>
              </a:ext>
            </a:extLst>
          </a:blip>
          <a:srcRect/>
          <a:stretch/>
        </p:blipFill>
        <p:spPr>
          <a:xfrm>
            <a:off x="5677995" y="3024821"/>
            <a:ext cx="351732" cy="351732"/>
          </a:xfrm>
          <a:prstGeom prst="rect">
            <a:avLst/>
          </a:prstGeom>
          <a:effectLst>
            <a:outerShdw blurRad="63500" dist="63500" dir="2700000" algn="ctr" rotWithShape="0">
              <a:srgbClr val="000000">
                <a:alpha val="20000"/>
              </a:srgbClr>
            </a:outerShdw>
          </a:effectLst>
        </p:spPr>
      </p:pic>
      <p:sp>
        <p:nvSpPr>
          <p:cNvPr id="29" name="TextBox 28">
            <a:extLst>
              <a:ext uri="{FF2B5EF4-FFF2-40B4-BE49-F238E27FC236}">
                <a16:creationId xmlns:a16="http://schemas.microsoft.com/office/drawing/2014/main" id="{5D3C771B-A9E9-E388-CAC0-21D939340DD9}"/>
              </a:ext>
            </a:extLst>
          </p:cNvPr>
          <p:cNvSpPr txBox="1"/>
          <p:nvPr/>
        </p:nvSpPr>
        <p:spPr>
          <a:xfrm>
            <a:off x="6474115" y="2726199"/>
            <a:ext cx="4884447" cy="94897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Software will have bugs</a:t>
            </a:r>
            <a:endParaRPr kumimoji="0" lang="uk-UA"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endParaRPr>
          </a:p>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So we deploy code changes</a:t>
            </a:r>
            <a:r>
              <a:rPr kumimoji="0" lang="uk-UA" sz="1800" b="0" i="0" u="none" strike="noStrike" kern="1200" cap="none" spc="0" normalizeH="0" baseline="0" noProof="0" dirty="0">
                <a:ln>
                  <a:noFill/>
                </a:ln>
                <a:solidFill>
                  <a:srgbClr val="FFFFFF"/>
                </a:solidFill>
                <a:effectLst/>
                <a:uLnTx/>
                <a:uFillTx/>
                <a:latin typeface="Segoe UI"/>
                <a:ea typeface="+mn-ea"/>
                <a:cs typeface="Segoe UI"/>
              </a:rPr>
              <a:t> </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cautiously </a:t>
            </a:r>
            <a:br>
              <a:rPr kumimoji="0" lang="uk-UA"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to reduce the impact</a:t>
            </a:r>
          </a:p>
        </p:txBody>
      </p:sp>
      <p:sp>
        <p:nvSpPr>
          <p:cNvPr id="23" name="Oval 22">
            <a:extLst>
              <a:ext uri="{FF2B5EF4-FFF2-40B4-BE49-F238E27FC236}">
                <a16:creationId xmlns:a16="http://schemas.microsoft.com/office/drawing/2014/main" id="{27FA5C8A-FEDC-B441-2E76-0B4D2CA8FEEA}"/>
              </a:ext>
              <a:ext uri="{C183D7F6-B498-43B3-948B-1728B52AA6E4}">
                <adec:decorative xmlns:adec="http://schemas.microsoft.com/office/drawing/2017/decorative" val="1"/>
              </a:ext>
            </a:extLst>
          </p:cNvPr>
          <p:cNvSpPr/>
          <p:nvPr/>
        </p:nvSpPr>
        <p:spPr bwMode="auto">
          <a:xfrm>
            <a:off x="5483101" y="4649202"/>
            <a:ext cx="741520" cy="741520"/>
          </a:xfrm>
          <a:prstGeom prst="ellipse">
            <a:avLst/>
          </a:prstGeom>
          <a:gradFill flip="none" rotWithShape="1">
            <a:gsLst>
              <a:gs pos="0">
                <a:srgbClr val="FF5C39"/>
              </a:gs>
              <a:gs pos="80000">
                <a:srgbClr val="C03BC4"/>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defTabSz="914400"/>
            <a:endParaRPr lang="en-US" sz="700">
              <a:solidFill>
                <a:srgbClr val="FFFFFF"/>
              </a:solidFill>
              <a:latin typeface="Segoe UI"/>
            </a:endParaRPr>
          </a:p>
        </p:txBody>
      </p:sp>
      <p:pic>
        <p:nvPicPr>
          <p:cNvPr id="8" name="Рисунок 7">
            <a:extLst>
              <a:ext uri="{FF2B5EF4-FFF2-40B4-BE49-F238E27FC236}">
                <a16:creationId xmlns:a16="http://schemas.microsoft.com/office/drawing/2014/main" id="{CED5C799-ECE6-4C02-BE44-755B7D2BE190}"/>
              </a:ext>
              <a:ext uri="{C183D7F6-B498-43B3-948B-1728B52AA6E4}">
                <adec:decorative xmlns:adec="http://schemas.microsoft.com/office/drawing/2017/decorative" val="1"/>
              </a:ext>
            </a:extLst>
          </p:cNvPr>
          <p:cNvPicPr>
            <a:picLocks noChangeAspect="1"/>
          </p:cNvPicPr>
          <p:nvPr/>
        </p:nvPicPr>
        <p:blipFill>
          <a:blip r:embed="rId8">
            <a:extLst>
              <a:ext uri="{96DAC541-7B7A-43D3-8B79-37D633B846F1}">
                <asvg:svgBlip xmlns:asvg="http://schemas.microsoft.com/office/drawing/2016/SVG/main" r:embed="rId9"/>
              </a:ext>
            </a:extLst>
          </a:blip>
          <a:srcRect/>
          <a:stretch/>
        </p:blipFill>
        <p:spPr>
          <a:xfrm>
            <a:off x="5672682" y="4838783"/>
            <a:ext cx="362358" cy="362358"/>
          </a:xfrm>
          <a:prstGeom prst="rect">
            <a:avLst/>
          </a:prstGeom>
          <a:effectLst>
            <a:outerShdw blurRad="63500" dist="63500" dir="2700000" algn="ctr" rotWithShape="0">
              <a:srgbClr val="000000">
                <a:alpha val="20000"/>
              </a:srgbClr>
            </a:outerShdw>
          </a:effectLst>
        </p:spPr>
      </p:pic>
      <p:sp>
        <p:nvSpPr>
          <p:cNvPr id="30" name="TextBox 29">
            <a:extLst>
              <a:ext uri="{FF2B5EF4-FFF2-40B4-BE49-F238E27FC236}">
                <a16:creationId xmlns:a16="http://schemas.microsoft.com/office/drawing/2014/main" id="{02740DC9-DD85-E947-6782-3AF3AD3806CE}"/>
              </a:ext>
            </a:extLst>
          </p:cNvPr>
          <p:cNvSpPr txBox="1"/>
          <p:nvPr/>
        </p:nvSpPr>
        <p:spPr>
          <a:xfrm>
            <a:off x="6474115" y="4558298"/>
            <a:ext cx="4884447"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defTabSz="932449">
              <a:spcBef>
                <a:spcPts val="200"/>
              </a:spcBef>
              <a:defRPr sz="2400">
                <a:gradFill>
                  <a:gsLst>
                    <a:gs pos="6993">
                      <a:schemeClr val="tx1"/>
                    </a:gs>
                    <a:gs pos="20280">
                      <a:schemeClr val="tx1"/>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l" defTabSz="932449" rtl="0" eaLnBrk="1" fontAlgn="auto" latinLnBrk="0" hangingPunct="1">
              <a:lnSpc>
                <a:spcPct val="100000"/>
              </a:lnSpc>
              <a:spcBef>
                <a:spcPts val="200"/>
              </a:spcBef>
              <a:spcAft>
                <a:spcPts val="0"/>
              </a:spcAft>
              <a:buClrTx/>
              <a:buSzTx/>
              <a:buFontTx/>
              <a:buNone/>
              <a:tabLst/>
              <a:defRPr/>
            </a:pPr>
            <a:r>
              <a:rPr kumimoji="0" lang="en-US"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t>People will make mistakes</a:t>
            </a:r>
            <a:br>
              <a:rPr kumimoji="0" lang="uk-UA" sz="2400" b="0" i="0" u="none" strike="noStrike" kern="1200" cap="none" spc="0" normalizeH="0" baseline="0" noProof="0" dirty="0">
                <a:ln>
                  <a:noFill/>
                </a:ln>
                <a:gradFill>
                  <a:gsLst>
                    <a:gs pos="6993">
                      <a:srgbClr val="FFFFFF"/>
                    </a:gs>
                    <a:gs pos="20280">
                      <a:srgbClr val="FFFFFF"/>
                    </a:gs>
                  </a:gsLst>
                  <a:lin ang="0" scaled="0"/>
                </a:gradFill>
                <a:effectLst/>
                <a:uLnTx/>
                <a:uFillTx/>
                <a:latin typeface="Segoe UI Semibold"/>
                <a:ea typeface="+mn-ea"/>
                <a:cs typeface="+mn-cs"/>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So we automate people out of</a:t>
            </a:r>
            <a:r>
              <a:rPr kumimoji="0" lang="uk-UA" sz="1800" b="0" i="0" u="none" strike="noStrike" kern="1200" cap="none" spc="0" normalizeH="0" baseline="0" noProof="0" dirty="0">
                <a:ln>
                  <a:noFill/>
                </a:ln>
                <a:solidFill>
                  <a:srgbClr val="FFFFFF"/>
                </a:solidFill>
                <a:effectLst/>
                <a:uLnTx/>
                <a:uFillTx/>
                <a:latin typeface="Segoe UI"/>
                <a:ea typeface="+mn-ea"/>
                <a:cs typeface="Segoe UI"/>
              </a:rPr>
              <a:t> </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the equation where it makes sense</a:t>
            </a:r>
          </a:p>
        </p:txBody>
      </p:sp>
    </p:spTree>
    <p:extLst>
      <p:ext uri="{BB962C8B-B14F-4D97-AF65-F5344CB8AC3E}">
        <p14:creationId xmlns:p14="http://schemas.microsoft.com/office/powerpoint/2010/main" val="1107553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42" presetClass="path" presetSubtype="0" decel="100000" fill="hold" grpId="1" nodeType="withEffect">
                                  <p:stCondLst>
                                    <p:cond delay="200"/>
                                  </p:stCondLst>
                                  <p:childTnLst>
                                    <p:animMotion origin="layout" path="M 1.875E-6 1.11111E-6 L 1.875E-6 0.03542 " pathEditMode="relative" rAng="0" ptsTypes="AA">
                                      <p:cBhvr>
                                        <p:cTn id="9" dur="700" spd="-100000" fill="hold"/>
                                        <p:tgtEl>
                                          <p:spTgt spid="18"/>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21"/>
                                        </p:tgtEl>
                                        <p:attrNameLst>
                                          <p:attrName>style.visibility</p:attrName>
                                        </p:attrNameLst>
                                      </p:cBhvr>
                                      <p:to>
                                        <p:strVal val="visible"/>
                                      </p:to>
                                    </p:set>
                                    <p:animEffect transition="in" filter="fade">
                                      <p:cBhvr>
                                        <p:cTn id="12" dur="500"/>
                                        <p:tgtEl>
                                          <p:spTgt spid="21"/>
                                        </p:tgtEl>
                                      </p:cBhvr>
                                    </p:animEffect>
                                  </p:childTnLst>
                                </p:cTn>
                              </p:par>
                              <p:par>
                                <p:cTn id="13" presetID="42" presetClass="path" presetSubtype="0" decel="100000" fill="hold" grpId="1" nodeType="withEffect">
                                  <p:stCondLst>
                                    <p:cond delay="200"/>
                                  </p:stCondLst>
                                  <p:childTnLst>
                                    <p:animMotion origin="layout" path="M 1.875E-6 3.33333E-6 L 1.875E-6 0.03541 " pathEditMode="relative" rAng="0" ptsTypes="AA">
                                      <p:cBhvr>
                                        <p:cTn id="14" dur="700" spd="-100000" fill="hold"/>
                                        <p:tgtEl>
                                          <p:spTgt spid="21"/>
                                        </p:tgtEl>
                                        <p:attrNameLst>
                                          <p:attrName>ppt_x</p:attrName>
                                          <p:attrName>ppt_y</p:attrName>
                                        </p:attrNameLst>
                                      </p:cBhvr>
                                      <p:rCtr x="0" y="1759"/>
                                    </p:animMotion>
                                  </p:childTnLst>
                                </p:cTn>
                              </p:par>
                              <p:par>
                                <p:cTn id="15" presetID="10" presetClass="entr" presetSubtype="0" fill="hold" grpId="0" nodeType="withEffect">
                                  <p:stCondLst>
                                    <p:cond delay="20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par>
                                <p:cTn id="18" presetID="42" presetClass="path" presetSubtype="0" decel="100000" fill="hold" grpId="1" nodeType="withEffect">
                                  <p:stCondLst>
                                    <p:cond delay="200"/>
                                  </p:stCondLst>
                                  <p:childTnLst>
                                    <p:animMotion origin="layout" path="M 1.875E-6 -4.44444E-6 L 1.875E-6 0.03542 " pathEditMode="relative" rAng="0" ptsTypes="AA">
                                      <p:cBhvr>
                                        <p:cTn id="19" dur="700" spd="-100000" fill="hold"/>
                                        <p:tgtEl>
                                          <p:spTgt spid="23"/>
                                        </p:tgtEl>
                                        <p:attrNameLst>
                                          <p:attrName>ppt_x</p:attrName>
                                          <p:attrName>ppt_y</p:attrName>
                                        </p:attrNameLst>
                                      </p:cBhvr>
                                      <p:rCtr x="0" y="1759"/>
                                    </p:animMotion>
                                  </p:childTnLst>
                                </p:cTn>
                              </p:par>
                              <p:par>
                                <p:cTn id="20" presetID="10" presetClass="entr" presetSubtype="0" fill="hold" grpId="0" nodeType="withEffect">
                                  <p:stCondLst>
                                    <p:cond delay="3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grpId="1" nodeType="withEffect">
                                  <p:stCondLst>
                                    <p:cond delay="300"/>
                                  </p:stCondLst>
                                  <p:childTnLst>
                                    <p:animMotion origin="layout" path="M 3.54167E-6 4.81481E-6 L 3.54167E-6 0.03541 " pathEditMode="relative" rAng="0" ptsTypes="AA">
                                      <p:cBhvr>
                                        <p:cTn id="24" dur="700" spd="-100000" fill="hold"/>
                                        <p:tgtEl>
                                          <p:spTgt spid="28"/>
                                        </p:tgtEl>
                                        <p:attrNameLst>
                                          <p:attrName>ppt_x</p:attrName>
                                          <p:attrName>ppt_y</p:attrName>
                                        </p:attrNameLst>
                                      </p:cBhvr>
                                      <p:rCtr x="0" y="1759"/>
                                    </p:animMotion>
                                  </p:childTnLst>
                                </p:cTn>
                              </p:par>
                              <p:par>
                                <p:cTn id="25" presetID="10" presetClass="entr" presetSubtype="0" fill="hold" grpId="0" nodeType="withEffect">
                                  <p:stCondLst>
                                    <p:cond delay="30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par>
                                <p:cTn id="28" presetID="42" presetClass="path" presetSubtype="0" decel="100000" fill="hold" grpId="1" nodeType="withEffect">
                                  <p:stCondLst>
                                    <p:cond delay="300"/>
                                  </p:stCondLst>
                                  <p:childTnLst>
                                    <p:animMotion origin="layout" path="M 1.11022E-16 3.33333E-6 L 1.11022E-16 0.03541 " pathEditMode="relative" rAng="0" ptsTypes="AA">
                                      <p:cBhvr>
                                        <p:cTn id="29" dur="700" spd="-100000" fill="hold"/>
                                        <p:tgtEl>
                                          <p:spTgt spid="29"/>
                                        </p:tgtEl>
                                        <p:attrNameLst>
                                          <p:attrName>ppt_x</p:attrName>
                                          <p:attrName>ppt_y</p:attrName>
                                        </p:attrNameLst>
                                      </p:cBhvr>
                                      <p:rCtr x="0" y="1759"/>
                                    </p:animMotion>
                                  </p:childTnLst>
                                </p:cTn>
                              </p:par>
                              <p:par>
                                <p:cTn id="30" presetID="10" presetClass="entr" presetSubtype="0" fill="hold" grpId="0" nodeType="withEffect">
                                  <p:stCondLst>
                                    <p:cond delay="300"/>
                                  </p:stCondLst>
                                  <p:childTnLst>
                                    <p:set>
                                      <p:cBhvr>
                                        <p:cTn id="31" dur="1" fill="hold">
                                          <p:stCondLst>
                                            <p:cond delay="0"/>
                                          </p:stCondLst>
                                        </p:cTn>
                                        <p:tgtEl>
                                          <p:spTgt spid="30"/>
                                        </p:tgtEl>
                                        <p:attrNameLst>
                                          <p:attrName>style.visibility</p:attrName>
                                        </p:attrNameLst>
                                      </p:cBhvr>
                                      <p:to>
                                        <p:strVal val="visible"/>
                                      </p:to>
                                    </p:set>
                                    <p:animEffect transition="in" filter="fade">
                                      <p:cBhvr>
                                        <p:cTn id="32" dur="500"/>
                                        <p:tgtEl>
                                          <p:spTgt spid="30"/>
                                        </p:tgtEl>
                                      </p:cBhvr>
                                    </p:animEffect>
                                  </p:childTnLst>
                                </p:cTn>
                              </p:par>
                              <p:par>
                                <p:cTn id="33" presetID="42" presetClass="path" presetSubtype="0" decel="100000" fill="hold" grpId="1" nodeType="withEffect">
                                  <p:stCondLst>
                                    <p:cond delay="300"/>
                                  </p:stCondLst>
                                  <p:childTnLst>
                                    <p:animMotion origin="layout" path="M 0 -4.44444E-6 L 0 0.03542 " pathEditMode="relative" rAng="0" ptsTypes="AA">
                                      <p:cBhvr>
                                        <p:cTn id="34" dur="700" spd="-100000" fill="hold"/>
                                        <p:tgtEl>
                                          <p:spTgt spid="30"/>
                                        </p:tgtEl>
                                        <p:attrNameLst>
                                          <p:attrName>ppt_x</p:attrName>
                                          <p:attrName>ppt_y</p:attrName>
                                        </p:attrNameLst>
                                      </p:cBhvr>
                                      <p:rCtr x="0" y="1759"/>
                                    </p:animMotion>
                                  </p:childTnLst>
                                </p:cTn>
                              </p:par>
                              <p:par>
                                <p:cTn id="35" presetID="10" presetClass="entr" presetSubtype="0" fill="hold" nodeType="withEffect">
                                  <p:stCondLst>
                                    <p:cond delay="200"/>
                                  </p:stCondLst>
                                  <p:childTnLst>
                                    <p:set>
                                      <p:cBhvr>
                                        <p:cTn id="36" dur="1" fill="hold">
                                          <p:stCondLst>
                                            <p:cond delay="0"/>
                                          </p:stCondLst>
                                        </p:cTn>
                                        <p:tgtEl>
                                          <p:spTgt spid="4"/>
                                        </p:tgtEl>
                                        <p:attrNameLst>
                                          <p:attrName>style.visibility</p:attrName>
                                        </p:attrNameLst>
                                      </p:cBhvr>
                                      <p:to>
                                        <p:strVal val="visible"/>
                                      </p:to>
                                    </p:set>
                                    <p:animEffect transition="in" filter="fade">
                                      <p:cBhvr>
                                        <p:cTn id="37" dur="500"/>
                                        <p:tgtEl>
                                          <p:spTgt spid="4"/>
                                        </p:tgtEl>
                                      </p:cBhvr>
                                    </p:animEffect>
                                  </p:childTnLst>
                                </p:cTn>
                              </p:par>
                              <p:par>
                                <p:cTn id="38" presetID="42" presetClass="path" presetSubtype="0" decel="100000" fill="hold" nodeType="withEffect">
                                  <p:stCondLst>
                                    <p:cond delay="200"/>
                                  </p:stCondLst>
                                  <p:childTnLst>
                                    <p:animMotion origin="layout" path="M 4.16667E-7 2.96296E-6 L 4.16667E-7 0.03541 " pathEditMode="relative" rAng="0" ptsTypes="AA">
                                      <p:cBhvr>
                                        <p:cTn id="39" dur="700" spd="-100000" fill="hold"/>
                                        <p:tgtEl>
                                          <p:spTgt spid="4"/>
                                        </p:tgtEl>
                                        <p:attrNameLst>
                                          <p:attrName>ppt_x</p:attrName>
                                          <p:attrName>ppt_y</p:attrName>
                                        </p:attrNameLst>
                                      </p:cBhvr>
                                      <p:rCtr x="0" y="1759"/>
                                    </p:animMotion>
                                  </p:childTnLst>
                                </p:cTn>
                              </p:par>
                              <p:par>
                                <p:cTn id="40" presetID="10" presetClass="entr" presetSubtype="0" fill="hold" nodeType="withEffect">
                                  <p:stCondLst>
                                    <p:cond delay="200"/>
                                  </p:stCondLst>
                                  <p:childTnLst>
                                    <p:set>
                                      <p:cBhvr>
                                        <p:cTn id="41" dur="1" fill="hold">
                                          <p:stCondLst>
                                            <p:cond delay="0"/>
                                          </p:stCondLst>
                                        </p:cTn>
                                        <p:tgtEl>
                                          <p:spTgt spid="6"/>
                                        </p:tgtEl>
                                        <p:attrNameLst>
                                          <p:attrName>style.visibility</p:attrName>
                                        </p:attrNameLst>
                                      </p:cBhvr>
                                      <p:to>
                                        <p:strVal val="visible"/>
                                      </p:to>
                                    </p:set>
                                    <p:animEffect transition="in" filter="fade">
                                      <p:cBhvr>
                                        <p:cTn id="42" dur="500"/>
                                        <p:tgtEl>
                                          <p:spTgt spid="6"/>
                                        </p:tgtEl>
                                      </p:cBhvr>
                                    </p:animEffect>
                                  </p:childTnLst>
                                </p:cTn>
                              </p:par>
                              <p:par>
                                <p:cTn id="43" presetID="42" presetClass="path" presetSubtype="0" decel="100000" fill="hold" nodeType="withEffect">
                                  <p:stCondLst>
                                    <p:cond delay="200"/>
                                  </p:stCondLst>
                                  <p:childTnLst>
                                    <p:animMotion origin="layout" path="M 1.875E-6 1.11111E-6 L 1.875E-6 0.03542 " pathEditMode="relative" rAng="0" ptsTypes="AA">
                                      <p:cBhvr>
                                        <p:cTn id="44" dur="700" spd="-100000" fill="hold"/>
                                        <p:tgtEl>
                                          <p:spTgt spid="6"/>
                                        </p:tgtEl>
                                        <p:attrNameLst>
                                          <p:attrName>ppt_x</p:attrName>
                                          <p:attrName>ppt_y</p:attrName>
                                        </p:attrNameLst>
                                      </p:cBhvr>
                                      <p:rCtr x="0" y="1759"/>
                                    </p:animMotion>
                                  </p:childTnLst>
                                </p:cTn>
                              </p:par>
                              <p:par>
                                <p:cTn id="45" presetID="10" presetClass="entr" presetSubtype="0" fill="hold" nodeType="withEffect">
                                  <p:stCondLst>
                                    <p:cond delay="20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500"/>
                                        <p:tgtEl>
                                          <p:spTgt spid="8"/>
                                        </p:tgtEl>
                                      </p:cBhvr>
                                    </p:animEffect>
                                  </p:childTnLst>
                                </p:cTn>
                              </p:par>
                              <p:par>
                                <p:cTn id="48" presetID="42" presetClass="path" presetSubtype="0" decel="100000" fill="hold" nodeType="withEffect">
                                  <p:stCondLst>
                                    <p:cond delay="200"/>
                                  </p:stCondLst>
                                  <p:childTnLst>
                                    <p:animMotion origin="layout" path="M 1.875E-6 1.11111E-6 L 1.875E-6 0.03542 " pathEditMode="relative" rAng="0" ptsTypes="AA">
                                      <p:cBhvr>
                                        <p:cTn id="49" dur="700" spd="-100000" fill="hold"/>
                                        <p:tgtEl>
                                          <p:spTgt spid="8"/>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8" grpId="1" animBg="1"/>
      <p:bldP spid="28" grpId="0"/>
      <p:bldP spid="28" grpId="1"/>
      <p:bldP spid="21" grpId="0" animBg="1"/>
      <p:bldP spid="21" grpId="1" animBg="1"/>
      <p:bldP spid="29" grpId="0"/>
      <p:bldP spid="29" grpId="1"/>
      <p:bldP spid="23" grpId="0" animBg="1"/>
      <p:bldP spid="23" grpId="1" animBg="1"/>
      <p:bldP spid="30" grpId="0"/>
      <p:bldP spid="30"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DBA3F-EC39-EF66-D247-BF93C56DE1E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43C0643-B134-9E00-5F7C-B9E4C527503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3">
            <a:extLst>
              <a:ext uri="{FF2B5EF4-FFF2-40B4-BE49-F238E27FC236}">
                <a16:creationId xmlns:a16="http://schemas.microsoft.com/office/drawing/2014/main" id="{269CECDB-6BDC-2F68-0A72-92CE1F34BB71}"/>
              </a:ext>
              <a:ext uri="{C183D7F6-B498-43B3-948B-1728B52AA6E4}">
                <adec:decorative xmlns:adec="http://schemas.microsoft.com/office/drawing/2017/decorative" val="0"/>
              </a:ext>
            </a:extLst>
          </p:cNvPr>
          <p:cNvSpPr>
            <a:spLocks noGrp="1"/>
          </p:cNvSpPr>
          <p:nvPr>
            <p:ph type="title"/>
          </p:nvPr>
        </p:nvSpPr>
        <p:spPr>
          <a:xfrm>
            <a:off x="586740" y="457200"/>
            <a:ext cx="11018520" cy="553998"/>
          </a:xfrm>
        </p:spPr>
        <p:txBody>
          <a:bodyPr/>
          <a:lstStyle/>
          <a:p>
            <a:pPr algn="ctr"/>
            <a:r>
              <a:rPr lang="en-US" dirty="0"/>
              <a:t>Why do bad things happen?</a:t>
            </a:r>
          </a:p>
        </p:txBody>
      </p:sp>
      <p:sp>
        <p:nvSpPr>
          <p:cNvPr id="4" name="TextBox 3">
            <a:extLst>
              <a:ext uri="{FF2B5EF4-FFF2-40B4-BE49-F238E27FC236}">
                <a16:creationId xmlns:a16="http://schemas.microsoft.com/office/drawing/2014/main" id="{60E22695-DCAA-A069-C56B-387B43C256AF}"/>
              </a:ext>
            </a:extLst>
          </p:cNvPr>
          <p:cNvSpPr txBox="1"/>
          <p:nvPr/>
        </p:nvSpPr>
        <p:spPr>
          <a:xfrm>
            <a:off x="4262062" y="1022846"/>
            <a:ext cx="3667877" cy="338554"/>
          </a:xfrm>
          <a:prstGeom prst="rect">
            <a:avLst/>
          </a:prstGeom>
          <a:noFill/>
        </p:spPr>
        <p:txBody>
          <a:bodyPr wrap="square" lIns="0" rIns="0">
            <a:spAutoFit/>
          </a:bodyPr>
          <a:lstStyle/>
          <a:p>
            <a:pPr marL="0" marR="0" lvl="0" indent="0" algn="ctr" defTabSz="932742" rtl="0" eaLnBrk="1" fontAlgn="auto" latinLnBrk="0" hangingPunct="1">
              <a:lnSpc>
                <a:spcPct val="100000"/>
              </a:lnSpc>
              <a:spcBef>
                <a:spcPct val="20000"/>
              </a:spcBef>
              <a:spcAft>
                <a:spcPts val="0"/>
              </a:spcAft>
              <a:buClrTx/>
              <a:buSzPct val="90000"/>
              <a:buFontTx/>
              <a:buNone/>
              <a:tabLst/>
              <a:defRPr/>
            </a:pPr>
            <a:r>
              <a:rPr kumimoji="0" lang="en-US" sz="1600" b="0" i="0" u="none" strike="noStrike" kern="1200" cap="none" spc="0" normalizeH="0" baseline="0" noProof="0" dirty="0">
                <a:ln>
                  <a:noFill/>
                </a:ln>
                <a:solidFill>
                  <a:srgbClr val="FFFFFF"/>
                </a:solidFill>
                <a:effectLst/>
                <a:uLnTx/>
                <a:uFillTx/>
                <a:ea typeface="+mn-ea"/>
                <a:cs typeface="Segoe UI" panose="020B0502040204020203" pitchFamily="34" charset="0"/>
              </a:rPr>
              <a:t>Modified from Reason, 1991</a:t>
            </a:r>
          </a:p>
        </p:txBody>
      </p:sp>
      <p:sp>
        <p:nvSpPr>
          <p:cNvPr id="5" name="!!container">
            <a:extLst>
              <a:ext uri="{FF2B5EF4-FFF2-40B4-BE49-F238E27FC236}">
                <a16:creationId xmlns:a16="http://schemas.microsoft.com/office/drawing/2014/main" id="{D1D15543-F215-14BC-035A-B103B4EA8F39}"/>
              </a:ext>
              <a:ext uri="{C183D7F6-B498-43B3-948B-1728B52AA6E4}">
                <adec:decorative xmlns:adec="http://schemas.microsoft.com/office/drawing/2017/decorative" val="1"/>
              </a:ext>
            </a:extLst>
          </p:cNvPr>
          <p:cNvSpPr>
            <a:spLocks/>
          </p:cNvSpPr>
          <p:nvPr/>
        </p:nvSpPr>
        <p:spPr bwMode="auto">
          <a:xfrm>
            <a:off x="985031" y="1549640"/>
            <a:ext cx="10221939" cy="4636415"/>
          </a:xfrm>
          <a:prstGeom prst="roundRect">
            <a:avLst>
              <a:gd name="adj" fmla="val 3087"/>
            </a:avLst>
          </a:prstGeom>
          <a:ln w="15875" cap="rnd">
            <a:gradFill>
              <a:gsLst>
                <a:gs pos="3000">
                  <a:srgbClr val="3A4953"/>
                </a:gs>
                <a:gs pos="25000">
                  <a:srgbClr val="3A4953">
                    <a:alpha val="0"/>
                  </a:srgbClr>
                </a:gs>
                <a:gs pos="100000">
                  <a:srgbClr val="3A4953"/>
                </a:gs>
                <a:gs pos="75000">
                  <a:srgbClr val="3A4953">
                    <a:alpha val="0"/>
                  </a:srgbClr>
                </a:gs>
              </a:gsLst>
              <a:lin ang="16200000" scaled="0"/>
            </a:gra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765" b="1" u="none" strike="noStrike" kern="1200" cap="none" spc="0" normalizeH="0" baseline="0" noProof="0">
                <a:ln>
                  <a:noFill/>
                </a:ln>
                <a:noFill/>
                <a:effectLst/>
                <a:uLnTx/>
                <a:uFillTx/>
                <a:latin typeface="Segoe UI Semibold" panose="020B0502040204020203" pitchFamily="34" charset="0"/>
                <a:ea typeface="+mn-ea"/>
                <a:cs typeface="+mn-cs"/>
              </a:rPr>
              <a:t>a</a:t>
            </a:r>
          </a:p>
        </p:txBody>
      </p:sp>
      <p:sp>
        <p:nvSpPr>
          <p:cNvPr id="6" name="Freeform: Shape 5">
            <a:extLst>
              <a:ext uri="{FF2B5EF4-FFF2-40B4-BE49-F238E27FC236}">
                <a16:creationId xmlns:a16="http://schemas.microsoft.com/office/drawing/2014/main" id="{798B597B-8D5C-7816-89B7-861ED59DE4E8}"/>
              </a:ext>
              <a:ext uri="{C183D7F6-B498-43B3-948B-1728B52AA6E4}">
                <adec:decorative xmlns:adec="http://schemas.microsoft.com/office/drawing/2017/decorative" val="1"/>
              </a:ext>
            </a:extLst>
          </p:cNvPr>
          <p:cNvSpPr/>
          <p:nvPr/>
        </p:nvSpPr>
        <p:spPr bwMode="auto">
          <a:xfrm>
            <a:off x="1293192" y="4117203"/>
            <a:ext cx="987768" cy="1367350"/>
          </a:xfrm>
          <a:custGeom>
            <a:avLst/>
            <a:gdLst>
              <a:gd name="connsiteX0" fmla="*/ 38100 w 762000"/>
              <a:gd name="connsiteY0" fmla="*/ 0 h 1314450"/>
              <a:gd name="connsiteX1" fmla="*/ 762000 w 762000"/>
              <a:gd name="connsiteY1" fmla="*/ 619125 h 1314450"/>
              <a:gd name="connsiteX2" fmla="*/ 0 w 762000"/>
              <a:gd name="connsiteY2" fmla="*/ 1314450 h 1314450"/>
              <a:gd name="connsiteX0" fmla="*/ 38100 w 922042"/>
              <a:gd name="connsiteY0" fmla="*/ 0 h 1314450"/>
              <a:gd name="connsiteX1" fmla="*/ 922042 w 922042"/>
              <a:gd name="connsiteY1" fmla="*/ 573343 h 1314450"/>
              <a:gd name="connsiteX2" fmla="*/ 0 w 922042"/>
              <a:gd name="connsiteY2" fmla="*/ 1314450 h 1314450"/>
            </a:gdLst>
            <a:ahLst/>
            <a:cxnLst>
              <a:cxn ang="0">
                <a:pos x="connsiteX0" y="connsiteY0"/>
              </a:cxn>
              <a:cxn ang="0">
                <a:pos x="connsiteX1" y="connsiteY1"/>
              </a:cxn>
              <a:cxn ang="0">
                <a:pos x="connsiteX2" y="connsiteY2"/>
              </a:cxn>
            </a:cxnLst>
            <a:rect l="l" t="t" r="r" b="b"/>
            <a:pathLst>
              <a:path w="922042" h="1314450">
                <a:moveTo>
                  <a:pt x="38100" y="0"/>
                </a:moveTo>
                <a:lnTo>
                  <a:pt x="922042" y="573343"/>
                </a:lnTo>
                <a:lnTo>
                  <a:pt x="0" y="1314450"/>
                </a:lnTo>
              </a:path>
            </a:pathLst>
          </a:custGeom>
          <a:ln w="19050" cap="rnd">
            <a:gradFill>
              <a:gsLst>
                <a:gs pos="0">
                  <a:srgbClr val="318581"/>
                </a:gs>
                <a:gs pos="34000">
                  <a:srgbClr val="0A6BBA"/>
                </a:gs>
                <a:gs pos="68000">
                  <a:srgbClr val="AC35AF"/>
                </a:gs>
                <a:gs pos="100000">
                  <a:srgbClr val="F65567"/>
                </a:gs>
              </a:gsLst>
              <a:lin ang="5400000" scaled="1"/>
            </a:gradFill>
            <a:prstDash val="sysDash"/>
            <a:headEnd type="none" w="lg" len="sm"/>
            <a:tailEnd type="arrow" w="lg" len="med"/>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dirty="0">
              <a:solidFill>
                <a:srgbClr val="FFFFFF"/>
              </a:solidFill>
              <a:latin typeface="Segoe UI"/>
            </a:endParaRPr>
          </a:p>
        </p:txBody>
      </p:sp>
      <p:sp>
        <p:nvSpPr>
          <p:cNvPr id="7" name="TextBox 6">
            <a:extLst>
              <a:ext uri="{FF2B5EF4-FFF2-40B4-BE49-F238E27FC236}">
                <a16:creationId xmlns:a16="http://schemas.microsoft.com/office/drawing/2014/main" id="{D41FAF57-C737-3739-828C-AB7CD2783EAD}"/>
              </a:ext>
              <a:ext uri="{C183D7F6-B498-43B3-948B-1728B52AA6E4}">
                <adec:decorative xmlns:adec="http://schemas.microsoft.com/office/drawing/2017/decorative" val="1"/>
              </a:ext>
            </a:extLst>
          </p:cNvPr>
          <p:cNvSpPr txBox="1"/>
          <p:nvPr/>
        </p:nvSpPr>
        <p:spPr>
          <a:xfrm>
            <a:off x="4885752" y="5950850"/>
            <a:ext cx="2420496" cy="422910"/>
          </a:xfrm>
          <a:prstGeom prst="roundRect">
            <a:avLst>
              <a:gd name="adj" fmla="val 50000"/>
            </a:avLst>
          </a:prstGeom>
          <a:gradFill flip="none" rotWithShape="1">
            <a:gsLst>
              <a:gs pos="0">
                <a:srgbClr val="FF5C39"/>
              </a:gs>
              <a:gs pos="32000">
                <a:srgbClr val="C03BC4"/>
              </a:gs>
              <a:gs pos="68000">
                <a:srgbClr val="0078D4"/>
              </a:gs>
              <a:gs pos="100000">
                <a:srgbClr val="399A91"/>
              </a:gs>
            </a:gsLst>
            <a:path path="circle">
              <a:fillToRect l="100000" t="100000"/>
            </a:path>
            <a:tileRect r="-100000" b="-100000"/>
          </a:gradFill>
          <a:effectLst>
            <a:outerShdw blurRad="63500" dist="63500" dir="2700000" algn="tl" rotWithShape="0">
              <a:prstClr val="black">
                <a:alpha val="50000"/>
              </a:prstClr>
            </a:outerShdw>
          </a:effectLst>
        </p:spPr>
        <p:txBody>
          <a:bodyPr wrap="square" lIns="182880" tIns="18000" rIns="182880" bIns="36000" anchor="ctr" anchorCtr="0">
            <a:spAutoFit/>
          </a:bodyPr>
          <a:lstStyle>
            <a:defPPr>
              <a:defRPr lang="en-US"/>
            </a:defPPr>
            <a:lvl1pPr marR="0" lvl="0" indent="0" algn="ctr" defTabSz="299783" fontAlgn="base">
              <a:lnSpc>
                <a:spcPct val="100000"/>
              </a:lnSpc>
              <a:spcBef>
                <a:spcPts val="508"/>
              </a:spcBef>
              <a:spcAft>
                <a:spcPts val="508"/>
              </a:spcAft>
              <a:buClrTx/>
              <a:buSzPct val="90000"/>
              <a:buFontTx/>
              <a:buNone/>
              <a:tabLst/>
              <a:defRPr kumimoji="0" sz="2400" b="1" u="none" strike="noStrike" cap="none" spc="0" normalizeH="0" baseline="0">
                <a:ln w="3175">
                  <a:noFill/>
                </a:ln>
                <a:gradFill>
                  <a:gsLst>
                    <a:gs pos="48951">
                      <a:srgbClr val="FFFFFF"/>
                    </a:gs>
                    <a:gs pos="14943">
                      <a:srgbClr val="FFFFFF"/>
                    </a:gs>
                  </a:gsLst>
                  <a:lin ang="2700000" scaled="0"/>
                </a:gradFill>
                <a:effectLst/>
                <a:uLnTx/>
                <a:uFillTx/>
                <a:latin typeface="Segoe UI Semibold" panose="020B0502040204020203" pitchFamily="34" charset="0"/>
                <a:cs typeface="Segoe UI Semibold" panose="020B0702040204020203" pitchFamily="34" charset="0"/>
              </a:defRPr>
            </a:lvl1pPr>
          </a:lstStyle>
          <a:p>
            <a:r>
              <a:rPr lang="en-US" sz="1600" dirty="0"/>
              <a:t>Layers of defense</a:t>
            </a:r>
          </a:p>
        </p:txBody>
      </p:sp>
      <p:grpSp>
        <p:nvGrpSpPr>
          <p:cNvPr id="8" name="Group 7">
            <a:extLst>
              <a:ext uri="{FF2B5EF4-FFF2-40B4-BE49-F238E27FC236}">
                <a16:creationId xmlns:a16="http://schemas.microsoft.com/office/drawing/2014/main" id="{5F6DE93F-A055-A207-2C7C-655837967A44}"/>
              </a:ext>
              <a:ext uri="{C183D7F6-B498-43B3-948B-1728B52AA6E4}">
                <adec:decorative xmlns:adec="http://schemas.microsoft.com/office/drawing/2017/decorative" val="1"/>
              </a:ext>
            </a:extLst>
          </p:cNvPr>
          <p:cNvGrpSpPr/>
          <p:nvPr/>
        </p:nvGrpSpPr>
        <p:grpSpPr>
          <a:xfrm>
            <a:off x="1853931" y="2727628"/>
            <a:ext cx="1983711" cy="3026328"/>
            <a:chOff x="1879983" y="2734295"/>
            <a:chExt cx="1983711" cy="3026328"/>
          </a:xfrm>
          <a:solidFill>
            <a:schemeClr val="accent1">
              <a:lumMod val="40000"/>
              <a:lumOff val="60000"/>
            </a:schemeClr>
          </a:solidFill>
        </p:grpSpPr>
        <p:sp>
          <p:nvSpPr>
            <p:cNvPr id="9" name="Freeform: Shape 8" descr="Institution defense shape">
              <a:extLst>
                <a:ext uri="{FF2B5EF4-FFF2-40B4-BE49-F238E27FC236}">
                  <a16:creationId xmlns:a16="http://schemas.microsoft.com/office/drawing/2014/main" id="{87DC672D-8C7B-717C-5A90-CBF5BB3221E5}"/>
                </a:ext>
              </a:extLst>
            </p:cNvPr>
            <p:cNvSpPr/>
            <p:nvPr/>
          </p:nvSpPr>
          <p:spPr bwMode="auto">
            <a:xfrm>
              <a:off x="1879983" y="2734295"/>
              <a:ext cx="1983711" cy="2581275"/>
            </a:xfrm>
            <a:custGeom>
              <a:avLst/>
              <a:gdLst>
                <a:gd name="connsiteX0" fmla="*/ 1444579 w 1983711"/>
                <a:gd name="connsiteY0" fmla="*/ 1585697 h 2581275"/>
                <a:gd name="connsiteX1" fmla="*/ 1079356 w 1983711"/>
                <a:gd name="connsiteY1" fmla="*/ 1950920 h 2581275"/>
                <a:gd name="connsiteX2" fmla="*/ 1444579 w 1983711"/>
                <a:gd name="connsiteY2" fmla="*/ 2316143 h 2581275"/>
                <a:gd name="connsiteX3" fmla="*/ 1809802 w 1983711"/>
                <a:gd name="connsiteY3" fmla="*/ 1950920 h 2581275"/>
                <a:gd name="connsiteX4" fmla="*/ 1444579 w 1983711"/>
                <a:gd name="connsiteY4" fmla="*/ 1585697 h 2581275"/>
                <a:gd name="connsiteX5" fmla="*/ 496820 w 1983711"/>
                <a:gd name="connsiteY5" fmla="*/ 1078294 h 2581275"/>
                <a:gd name="connsiteX6" fmla="*/ 228128 w 1983711"/>
                <a:gd name="connsiteY6" fmla="*/ 1346986 h 2581275"/>
                <a:gd name="connsiteX7" fmla="*/ 496820 w 1983711"/>
                <a:gd name="connsiteY7" fmla="*/ 1615678 h 2581275"/>
                <a:gd name="connsiteX8" fmla="*/ 765512 w 1983711"/>
                <a:gd name="connsiteY8" fmla="*/ 1346986 h 2581275"/>
                <a:gd name="connsiteX9" fmla="*/ 496820 w 1983711"/>
                <a:gd name="connsiteY9" fmla="*/ 1078294 h 2581275"/>
                <a:gd name="connsiteX10" fmla="*/ 1023580 w 1983711"/>
                <a:gd name="connsiteY10" fmla="*/ 881575 h 2581275"/>
                <a:gd name="connsiteX11" fmla="*/ 845495 w 1983711"/>
                <a:gd name="connsiteY11" fmla="*/ 1059660 h 2581275"/>
                <a:gd name="connsiteX12" fmla="*/ 1023580 w 1983711"/>
                <a:gd name="connsiteY12" fmla="*/ 1237745 h 2581275"/>
                <a:gd name="connsiteX13" fmla="*/ 1201665 w 1983711"/>
                <a:gd name="connsiteY13" fmla="*/ 1059660 h 2581275"/>
                <a:gd name="connsiteX14" fmla="*/ 1023580 w 1983711"/>
                <a:gd name="connsiteY14" fmla="*/ 881575 h 2581275"/>
                <a:gd name="connsiteX15" fmla="*/ 1437089 w 1983711"/>
                <a:gd name="connsiteY15" fmla="*/ 337558 h 2581275"/>
                <a:gd name="connsiteX16" fmla="*/ 1168397 w 1983711"/>
                <a:gd name="connsiteY16" fmla="*/ 606250 h 2581275"/>
                <a:gd name="connsiteX17" fmla="*/ 1437089 w 1983711"/>
                <a:gd name="connsiteY17" fmla="*/ 874942 h 2581275"/>
                <a:gd name="connsiteX18" fmla="*/ 1705781 w 1983711"/>
                <a:gd name="connsiteY18" fmla="*/ 606250 h 2581275"/>
                <a:gd name="connsiteX19" fmla="*/ 1437089 w 1983711"/>
                <a:gd name="connsiteY19" fmla="*/ 337558 h 2581275"/>
                <a:gd name="connsiteX20" fmla="*/ 589219 w 1983711"/>
                <a:gd name="connsiteY20" fmla="*/ 294534 h 2581275"/>
                <a:gd name="connsiteX21" fmla="*/ 386043 w 1983711"/>
                <a:gd name="connsiteY21" fmla="*/ 497710 h 2581275"/>
                <a:gd name="connsiteX22" fmla="*/ 589219 w 1983711"/>
                <a:gd name="connsiteY22" fmla="*/ 700886 h 2581275"/>
                <a:gd name="connsiteX23" fmla="*/ 792395 w 1983711"/>
                <a:gd name="connsiteY23" fmla="*/ 497710 h 2581275"/>
                <a:gd name="connsiteX24" fmla="*/ 589219 w 1983711"/>
                <a:gd name="connsiteY24" fmla="*/ 294534 h 2581275"/>
                <a:gd name="connsiteX25" fmla="*/ 0 w 1983711"/>
                <a:gd name="connsiteY25" fmla="*/ 0 h 2581275"/>
                <a:gd name="connsiteX26" fmla="*/ 1983711 w 1983711"/>
                <a:gd name="connsiteY26" fmla="*/ 0 h 2581275"/>
                <a:gd name="connsiteX27" fmla="*/ 1983711 w 1983711"/>
                <a:gd name="connsiteY27" fmla="*/ 2581275 h 2581275"/>
                <a:gd name="connsiteX28" fmla="*/ 0 w 1983711"/>
                <a:gd name="connsiteY28"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1983711" h="2581275">
                  <a:moveTo>
                    <a:pt x="1444579" y="1585697"/>
                  </a:moveTo>
                  <a:cubicBezTo>
                    <a:pt x="1242872" y="1585697"/>
                    <a:pt x="1079356" y="1749213"/>
                    <a:pt x="1079356" y="1950920"/>
                  </a:cubicBezTo>
                  <a:cubicBezTo>
                    <a:pt x="1079356" y="2152627"/>
                    <a:pt x="1242872" y="2316143"/>
                    <a:pt x="1444579" y="2316143"/>
                  </a:cubicBezTo>
                  <a:cubicBezTo>
                    <a:pt x="1646286" y="2316143"/>
                    <a:pt x="1809802" y="2152627"/>
                    <a:pt x="1809802" y="1950920"/>
                  </a:cubicBezTo>
                  <a:cubicBezTo>
                    <a:pt x="1809802" y="1749213"/>
                    <a:pt x="1646286" y="1585697"/>
                    <a:pt x="1444579" y="1585697"/>
                  </a:cubicBezTo>
                  <a:close/>
                  <a:moveTo>
                    <a:pt x="496820" y="1078294"/>
                  </a:moveTo>
                  <a:cubicBezTo>
                    <a:pt x="348426" y="1078294"/>
                    <a:pt x="228128" y="1198592"/>
                    <a:pt x="228128" y="1346986"/>
                  </a:cubicBezTo>
                  <a:cubicBezTo>
                    <a:pt x="228128" y="1495380"/>
                    <a:pt x="348426" y="1615678"/>
                    <a:pt x="496820" y="1615678"/>
                  </a:cubicBezTo>
                  <a:cubicBezTo>
                    <a:pt x="645214" y="1615678"/>
                    <a:pt x="765512" y="1495380"/>
                    <a:pt x="765512" y="1346986"/>
                  </a:cubicBezTo>
                  <a:cubicBezTo>
                    <a:pt x="765512" y="1198592"/>
                    <a:pt x="645214" y="1078294"/>
                    <a:pt x="496820" y="1078294"/>
                  </a:cubicBezTo>
                  <a:close/>
                  <a:moveTo>
                    <a:pt x="1023580" y="881575"/>
                  </a:moveTo>
                  <a:cubicBezTo>
                    <a:pt x="925226" y="881575"/>
                    <a:pt x="845495" y="961306"/>
                    <a:pt x="845495" y="1059660"/>
                  </a:cubicBezTo>
                  <a:cubicBezTo>
                    <a:pt x="845495" y="1158014"/>
                    <a:pt x="925226" y="1237745"/>
                    <a:pt x="1023580" y="1237745"/>
                  </a:cubicBezTo>
                  <a:cubicBezTo>
                    <a:pt x="1121934" y="1237745"/>
                    <a:pt x="1201665" y="1158014"/>
                    <a:pt x="1201665" y="1059660"/>
                  </a:cubicBezTo>
                  <a:cubicBezTo>
                    <a:pt x="1201665" y="961306"/>
                    <a:pt x="1121934" y="881575"/>
                    <a:pt x="1023580" y="881575"/>
                  </a:cubicBezTo>
                  <a:close/>
                  <a:moveTo>
                    <a:pt x="1437089" y="337558"/>
                  </a:moveTo>
                  <a:cubicBezTo>
                    <a:pt x="1288695" y="337558"/>
                    <a:pt x="1168397" y="457856"/>
                    <a:pt x="1168397" y="606250"/>
                  </a:cubicBezTo>
                  <a:cubicBezTo>
                    <a:pt x="1168397" y="754644"/>
                    <a:pt x="1288695" y="874942"/>
                    <a:pt x="1437089" y="874942"/>
                  </a:cubicBezTo>
                  <a:cubicBezTo>
                    <a:pt x="1585483" y="874942"/>
                    <a:pt x="1705781" y="754644"/>
                    <a:pt x="1705781" y="606250"/>
                  </a:cubicBezTo>
                  <a:cubicBezTo>
                    <a:pt x="1705781" y="457856"/>
                    <a:pt x="1585483" y="337558"/>
                    <a:pt x="1437089" y="337558"/>
                  </a:cubicBezTo>
                  <a:close/>
                  <a:moveTo>
                    <a:pt x="589219" y="294534"/>
                  </a:moveTo>
                  <a:cubicBezTo>
                    <a:pt x="477008" y="294534"/>
                    <a:pt x="386043" y="385499"/>
                    <a:pt x="386043" y="497710"/>
                  </a:cubicBezTo>
                  <a:cubicBezTo>
                    <a:pt x="386043" y="609921"/>
                    <a:pt x="477008" y="700886"/>
                    <a:pt x="589219" y="700886"/>
                  </a:cubicBezTo>
                  <a:cubicBezTo>
                    <a:pt x="701430" y="700886"/>
                    <a:pt x="792395" y="609921"/>
                    <a:pt x="792395" y="497710"/>
                  </a:cubicBezTo>
                  <a:cubicBezTo>
                    <a:pt x="792395" y="385499"/>
                    <a:pt x="701430" y="294534"/>
                    <a:pt x="589219" y="294534"/>
                  </a:cubicBezTo>
                  <a:close/>
                  <a:moveTo>
                    <a:pt x="0" y="0"/>
                  </a:moveTo>
                  <a:lnTo>
                    <a:pt x="1983711" y="0"/>
                  </a:lnTo>
                  <a:lnTo>
                    <a:pt x="1983711" y="2581275"/>
                  </a:lnTo>
                  <a:lnTo>
                    <a:pt x="0" y="2581275"/>
                  </a:lnTo>
                  <a:close/>
                </a:path>
              </a:pathLst>
            </a:custGeom>
            <a:solidFill>
              <a:srgbClr val="091F2C"/>
            </a:solidFill>
            <a:ln>
              <a:noFill/>
              <a:headEnd type="none" w="med" len="med"/>
              <a:tailEnd type="none" w="med" len="med"/>
            </a:ln>
            <a:effectLst/>
            <a:scene3d>
              <a:camera prst="isometricOffAxis1Right">
                <a:rot lat="1800000" lon="19200000" rev="0"/>
              </a:camera>
              <a:lightRig rig="threePt" dir="t"/>
            </a:scene3d>
            <a:sp3d extrusionH="38100" prstMaterial="powder"/>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mj-lt"/>
                <a:ea typeface="+mn-ea"/>
                <a:cs typeface="Segoe UI" pitchFamily="34" charset="0"/>
              </a:endParaRPr>
            </a:p>
          </p:txBody>
        </p:sp>
        <p:sp>
          <p:nvSpPr>
            <p:cNvPr id="10" name="TextBox 9">
              <a:extLst>
                <a:ext uri="{FF2B5EF4-FFF2-40B4-BE49-F238E27FC236}">
                  <a16:creationId xmlns:a16="http://schemas.microsoft.com/office/drawing/2014/main" id="{1A57566F-E572-9123-C520-0E815944EAD5}"/>
                </a:ext>
              </a:extLst>
            </p:cNvPr>
            <p:cNvSpPr txBox="1"/>
            <p:nvPr/>
          </p:nvSpPr>
          <p:spPr>
            <a:xfrm>
              <a:off x="2047969" y="5575957"/>
              <a:ext cx="719749" cy="184666"/>
            </a:xfrm>
            <a:prstGeom prst="rect">
              <a:avLst/>
            </a:prstGeom>
            <a:solidFill>
              <a:srgbClr val="091F2C"/>
            </a:solidFill>
          </p:spPr>
          <p:txBody>
            <a:bodyPr wrap="none" lIns="0" tIns="0" rIns="0" bIns="0" rtlCol="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srgbClr val="FFFFFF"/>
                  </a:solidFill>
                  <a:effectLst/>
                  <a:uLnTx/>
                  <a:uFillTx/>
                  <a:latin typeface="+mj-lt"/>
                  <a:ea typeface="+mn-ea"/>
                  <a:cs typeface="+mn-cs"/>
                </a:rPr>
                <a:t>Institution</a:t>
              </a:r>
            </a:p>
          </p:txBody>
        </p:sp>
      </p:grpSp>
      <p:grpSp>
        <p:nvGrpSpPr>
          <p:cNvPr id="11" name="Group 10">
            <a:extLst>
              <a:ext uri="{FF2B5EF4-FFF2-40B4-BE49-F238E27FC236}">
                <a16:creationId xmlns:a16="http://schemas.microsoft.com/office/drawing/2014/main" id="{9BB15771-67FA-3CAC-36CA-5703355255D5}"/>
              </a:ext>
              <a:ext uri="{C183D7F6-B498-43B3-948B-1728B52AA6E4}">
                <adec:decorative xmlns:adec="http://schemas.microsoft.com/office/drawing/2017/decorative" val="1"/>
              </a:ext>
            </a:extLst>
          </p:cNvPr>
          <p:cNvGrpSpPr/>
          <p:nvPr/>
        </p:nvGrpSpPr>
        <p:grpSpPr>
          <a:xfrm>
            <a:off x="3112746" y="2727628"/>
            <a:ext cx="1983711" cy="3026328"/>
            <a:chOff x="3138798" y="2734295"/>
            <a:chExt cx="1983711" cy="3026328"/>
          </a:xfrm>
          <a:solidFill>
            <a:schemeClr val="bg2"/>
          </a:solidFill>
        </p:grpSpPr>
        <p:sp>
          <p:nvSpPr>
            <p:cNvPr id="12" name="TextBox 11">
              <a:extLst>
                <a:ext uri="{FF2B5EF4-FFF2-40B4-BE49-F238E27FC236}">
                  <a16:creationId xmlns:a16="http://schemas.microsoft.com/office/drawing/2014/main" id="{B67C49A6-6D91-9580-8837-BCCE77E9EB3D}"/>
                </a:ext>
              </a:extLst>
            </p:cNvPr>
            <p:cNvSpPr txBox="1"/>
            <p:nvPr/>
          </p:nvSpPr>
          <p:spPr>
            <a:xfrm>
              <a:off x="3339749" y="5575957"/>
              <a:ext cx="905954" cy="184666"/>
            </a:xfrm>
            <a:prstGeom prst="rect">
              <a:avLst/>
            </a:prstGeom>
            <a:noFill/>
          </p:spPr>
          <p:txBody>
            <a:bodyPr wrap="none" lIns="0" tIns="0" rIns="0" bIns="0" rtlCol="0">
              <a:spAutoFit/>
            </a:bodyPr>
            <a:lstStyle/>
            <a:p>
              <a:pPr defTabSz="914400">
                <a:defRPr/>
              </a:pPr>
              <a:r>
                <a:rPr lang="en-US" sz="1200" dirty="0">
                  <a:solidFill>
                    <a:srgbClr val="FFFFFF"/>
                  </a:solidFill>
                  <a:latin typeface="+mj-lt"/>
                </a:rPr>
                <a:t>Organization</a:t>
              </a:r>
            </a:p>
          </p:txBody>
        </p:sp>
        <p:sp>
          <p:nvSpPr>
            <p:cNvPr id="13" name="Freeform: Shape 12" descr="Organization defense shape">
              <a:extLst>
                <a:ext uri="{FF2B5EF4-FFF2-40B4-BE49-F238E27FC236}">
                  <a16:creationId xmlns:a16="http://schemas.microsoft.com/office/drawing/2014/main" id="{9E9BD102-CBFA-F62D-D73F-AD345BD5CB2B}"/>
                </a:ext>
              </a:extLst>
            </p:cNvPr>
            <p:cNvSpPr/>
            <p:nvPr/>
          </p:nvSpPr>
          <p:spPr bwMode="auto">
            <a:xfrm>
              <a:off x="3138798" y="2734295"/>
              <a:ext cx="1983711" cy="2581275"/>
            </a:xfrm>
            <a:custGeom>
              <a:avLst/>
              <a:gdLst>
                <a:gd name="connsiteX0" fmla="*/ 1184923 w 1983711"/>
                <a:gd name="connsiteY0" fmla="*/ 1876130 h 2581275"/>
                <a:gd name="connsiteX1" fmla="*/ 1184923 w 1983711"/>
                <a:gd name="connsiteY1" fmla="*/ 2420678 h 2581275"/>
                <a:gd name="connsiteX2" fmla="*/ 1729471 w 1983711"/>
                <a:gd name="connsiteY2" fmla="*/ 2420678 h 2581275"/>
                <a:gd name="connsiteX3" fmla="*/ 1729471 w 1983711"/>
                <a:gd name="connsiteY3" fmla="*/ 1876130 h 2581275"/>
                <a:gd name="connsiteX4" fmla="*/ 269819 w 1983711"/>
                <a:gd name="connsiteY4" fmla="*/ 1119700 h 2581275"/>
                <a:gd name="connsiteX5" fmla="*/ 269819 w 1983711"/>
                <a:gd name="connsiteY5" fmla="*/ 1664248 h 2581275"/>
                <a:gd name="connsiteX6" fmla="*/ 814367 w 1983711"/>
                <a:gd name="connsiteY6" fmla="*/ 1664248 h 2581275"/>
                <a:gd name="connsiteX7" fmla="*/ 814367 w 1983711"/>
                <a:gd name="connsiteY7" fmla="*/ 1119700 h 2581275"/>
                <a:gd name="connsiteX8" fmla="*/ 1407182 w 1983711"/>
                <a:gd name="connsiteY8" fmla="*/ 778352 h 2581275"/>
                <a:gd name="connsiteX9" fmla="*/ 1134908 w 1983711"/>
                <a:gd name="connsiteY9" fmla="*/ 1050626 h 2581275"/>
                <a:gd name="connsiteX10" fmla="*/ 1407182 w 1983711"/>
                <a:gd name="connsiteY10" fmla="*/ 1322900 h 2581275"/>
                <a:gd name="connsiteX11" fmla="*/ 1679456 w 1983711"/>
                <a:gd name="connsiteY11" fmla="*/ 1050626 h 2581275"/>
                <a:gd name="connsiteX12" fmla="*/ 1407182 w 1983711"/>
                <a:gd name="connsiteY12" fmla="*/ 778352 h 2581275"/>
                <a:gd name="connsiteX13" fmla="*/ 788227 w 1983711"/>
                <a:gd name="connsiteY13" fmla="*/ 143269 h 2581275"/>
                <a:gd name="connsiteX14" fmla="*/ 515953 w 1983711"/>
                <a:gd name="connsiteY14" fmla="*/ 687817 h 2581275"/>
                <a:gd name="connsiteX15" fmla="*/ 1060501 w 1983711"/>
                <a:gd name="connsiteY15" fmla="*/ 687817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184923" y="1876130"/>
                  </a:moveTo>
                  <a:lnTo>
                    <a:pt x="1184923" y="2420678"/>
                  </a:lnTo>
                  <a:lnTo>
                    <a:pt x="1729471" y="2420678"/>
                  </a:lnTo>
                  <a:lnTo>
                    <a:pt x="1729471" y="1876130"/>
                  </a:lnTo>
                  <a:close/>
                  <a:moveTo>
                    <a:pt x="269819" y="1119700"/>
                  </a:moveTo>
                  <a:lnTo>
                    <a:pt x="269819" y="1664248"/>
                  </a:lnTo>
                  <a:lnTo>
                    <a:pt x="814367" y="1664248"/>
                  </a:lnTo>
                  <a:lnTo>
                    <a:pt x="814367" y="1119700"/>
                  </a:lnTo>
                  <a:close/>
                  <a:moveTo>
                    <a:pt x="1407182" y="778352"/>
                  </a:moveTo>
                  <a:cubicBezTo>
                    <a:pt x="1256809" y="778352"/>
                    <a:pt x="1134908" y="900253"/>
                    <a:pt x="1134908" y="1050626"/>
                  </a:cubicBezTo>
                  <a:cubicBezTo>
                    <a:pt x="1134908" y="1200999"/>
                    <a:pt x="1256809" y="1322900"/>
                    <a:pt x="1407182" y="1322900"/>
                  </a:cubicBezTo>
                  <a:cubicBezTo>
                    <a:pt x="1557555" y="1322900"/>
                    <a:pt x="1679456" y="1200999"/>
                    <a:pt x="1679456" y="1050626"/>
                  </a:cubicBezTo>
                  <a:cubicBezTo>
                    <a:pt x="1679456" y="900253"/>
                    <a:pt x="1557555" y="778352"/>
                    <a:pt x="1407182" y="778352"/>
                  </a:cubicBezTo>
                  <a:close/>
                  <a:moveTo>
                    <a:pt x="788227" y="143269"/>
                  </a:moveTo>
                  <a:lnTo>
                    <a:pt x="515953" y="687817"/>
                  </a:lnTo>
                  <a:lnTo>
                    <a:pt x="1060501" y="687817"/>
                  </a:lnTo>
                  <a:close/>
                  <a:moveTo>
                    <a:pt x="0" y="0"/>
                  </a:moveTo>
                  <a:lnTo>
                    <a:pt x="1983711" y="0"/>
                  </a:lnTo>
                  <a:lnTo>
                    <a:pt x="1983711" y="2581275"/>
                  </a:lnTo>
                  <a:lnTo>
                    <a:pt x="0" y="2581275"/>
                  </a:lnTo>
                  <a:close/>
                </a:path>
              </a:pathLst>
            </a:custGeom>
            <a:solidFill>
              <a:srgbClr val="3A4953"/>
            </a:solidFill>
            <a:ln>
              <a:noFill/>
              <a:headEnd type="none" w="med" len="med"/>
              <a:tailEnd type="none" w="med" len="med"/>
            </a:ln>
            <a:effectLst/>
            <a:scene3d>
              <a:camera prst="isometricOffAxis1Right">
                <a:rot lat="1800000" lon="19200000" rev="0"/>
              </a:camera>
              <a:lightRig rig="threePt" dir="t"/>
            </a:scene3d>
            <a:sp3d extrusionH="38100" prstMaterial="softEdg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mj-lt"/>
                <a:ea typeface="+mn-ea"/>
                <a:cs typeface="Segoe UI" pitchFamily="34" charset="0"/>
              </a:endParaRPr>
            </a:p>
          </p:txBody>
        </p:sp>
      </p:grpSp>
      <p:grpSp>
        <p:nvGrpSpPr>
          <p:cNvPr id="14" name="Group 13">
            <a:extLst>
              <a:ext uri="{FF2B5EF4-FFF2-40B4-BE49-F238E27FC236}">
                <a16:creationId xmlns:a16="http://schemas.microsoft.com/office/drawing/2014/main" id="{0224CE22-2F1F-59E9-FE55-198B04C03B6D}"/>
              </a:ext>
              <a:ext uri="{C183D7F6-B498-43B3-948B-1728B52AA6E4}">
                <adec:decorative xmlns:adec="http://schemas.microsoft.com/office/drawing/2017/decorative" val="1"/>
              </a:ext>
            </a:extLst>
          </p:cNvPr>
          <p:cNvGrpSpPr/>
          <p:nvPr/>
        </p:nvGrpSpPr>
        <p:grpSpPr>
          <a:xfrm>
            <a:off x="7566856" y="2727628"/>
            <a:ext cx="1983711" cy="3026328"/>
            <a:chOff x="7566856" y="2734295"/>
            <a:chExt cx="1983711" cy="3026328"/>
          </a:xfrm>
          <a:solidFill>
            <a:schemeClr val="accent1">
              <a:lumMod val="40000"/>
              <a:lumOff val="60000"/>
            </a:schemeClr>
          </a:solidFill>
        </p:grpSpPr>
        <p:sp>
          <p:nvSpPr>
            <p:cNvPr id="15" name="TextBox 14">
              <a:extLst>
                <a:ext uri="{FF2B5EF4-FFF2-40B4-BE49-F238E27FC236}">
                  <a16:creationId xmlns:a16="http://schemas.microsoft.com/office/drawing/2014/main" id="{62191243-268B-9784-73FD-4805D7AD14D5}"/>
                </a:ext>
              </a:extLst>
            </p:cNvPr>
            <p:cNvSpPr txBox="1"/>
            <p:nvPr/>
          </p:nvSpPr>
          <p:spPr>
            <a:xfrm>
              <a:off x="7757443" y="5575957"/>
              <a:ext cx="689291" cy="184666"/>
            </a:xfrm>
            <a:prstGeom prst="rect">
              <a:avLst/>
            </a:prstGeom>
            <a:solidFill>
              <a:srgbClr val="091F2C"/>
            </a:solidFill>
          </p:spPr>
          <p:txBody>
            <a:bodyPr wrap="none" lIns="0" tIns="0" rIns="0" bIns="0" rtlCol="0">
              <a:spAutoFit/>
            </a:bodyPr>
            <a:lstStyle/>
            <a:p>
              <a:pPr defTabSz="914400">
                <a:defRPr/>
              </a:pPr>
              <a:r>
                <a:rPr lang="en-US" sz="1200" dirty="0">
                  <a:solidFill>
                    <a:srgbClr val="FFFFFF"/>
                  </a:solidFill>
                  <a:latin typeface="+mj-lt"/>
                </a:rPr>
                <a:t>Individual</a:t>
              </a:r>
            </a:p>
          </p:txBody>
        </p:sp>
        <p:sp>
          <p:nvSpPr>
            <p:cNvPr id="16" name="Freeform: Shape 15" descr="Individual defense shape">
              <a:extLst>
                <a:ext uri="{FF2B5EF4-FFF2-40B4-BE49-F238E27FC236}">
                  <a16:creationId xmlns:a16="http://schemas.microsoft.com/office/drawing/2014/main" id="{A3BBCAAD-F760-12D2-5281-82369F9AE228}"/>
                </a:ext>
              </a:extLst>
            </p:cNvPr>
            <p:cNvSpPr/>
            <p:nvPr/>
          </p:nvSpPr>
          <p:spPr bwMode="auto">
            <a:xfrm>
              <a:off x="7566856" y="2734295"/>
              <a:ext cx="1983711" cy="2581275"/>
            </a:xfrm>
            <a:custGeom>
              <a:avLst/>
              <a:gdLst>
                <a:gd name="connsiteX0" fmla="*/ 494565 w 1983711"/>
                <a:gd name="connsiteY0" fmla="*/ 1865218 h 2581275"/>
                <a:gd name="connsiteX1" fmla="*/ 215662 w 1983711"/>
                <a:gd name="connsiteY1" fmla="*/ 2144121 h 2581275"/>
                <a:gd name="connsiteX2" fmla="*/ 494565 w 1983711"/>
                <a:gd name="connsiteY2" fmla="*/ 2423024 h 2581275"/>
                <a:gd name="connsiteX3" fmla="*/ 773468 w 1983711"/>
                <a:gd name="connsiteY3" fmla="*/ 2144121 h 2581275"/>
                <a:gd name="connsiteX4" fmla="*/ 494565 w 1983711"/>
                <a:gd name="connsiteY4" fmla="*/ 1865218 h 2581275"/>
                <a:gd name="connsiteX5" fmla="*/ 1258815 w 1983711"/>
                <a:gd name="connsiteY5" fmla="*/ 1400395 h 2581275"/>
                <a:gd name="connsiteX6" fmla="*/ 1006073 w 1983711"/>
                <a:gd name="connsiteY6" fmla="*/ 1653137 h 2581275"/>
                <a:gd name="connsiteX7" fmla="*/ 1258815 w 1983711"/>
                <a:gd name="connsiteY7" fmla="*/ 1905878 h 2581275"/>
                <a:gd name="connsiteX8" fmla="*/ 1511556 w 1983711"/>
                <a:gd name="connsiteY8" fmla="*/ 1653137 h 2581275"/>
                <a:gd name="connsiteX9" fmla="*/ 912464 w 1983711"/>
                <a:gd name="connsiteY9" fmla="*/ 583861 h 2581275"/>
                <a:gd name="connsiteX10" fmla="*/ 607202 w 1983711"/>
                <a:gd name="connsiteY10" fmla="*/ 1110175 h 2581275"/>
                <a:gd name="connsiteX11" fmla="*/ 1217726 w 1983711"/>
                <a:gd name="connsiteY11" fmla="*/ 1110175 h 2581275"/>
                <a:gd name="connsiteX12" fmla="*/ 1343842 w 1983711"/>
                <a:gd name="connsiteY12" fmla="*/ 214825 h 2581275"/>
                <a:gd name="connsiteX13" fmla="*/ 1258814 w 1983711"/>
                <a:gd name="connsiteY13" fmla="*/ 384881 h 2581275"/>
                <a:gd name="connsiteX14" fmla="*/ 1343842 w 1983711"/>
                <a:gd name="connsiteY14" fmla="*/ 554937 h 2581275"/>
                <a:gd name="connsiteX15" fmla="*/ 1568316 w 1983711"/>
                <a:gd name="connsiteY15" fmla="*/ 554937 h 2581275"/>
                <a:gd name="connsiteX16" fmla="*/ 1653344 w 1983711"/>
                <a:gd name="connsiteY16" fmla="*/ 384881 h 2581275"/>
                <a:gd name="connsiteX17" fmla="*/ 1568316 w 1983711"/>
                <a:gd name="connsiteY17" fmla="*/ 214825 h 2581275"/>
                <a:gd name="connsiteX18" fmla="*/ 384782 w 1983711"/>
                <a:gd name="connsiteY18" fmla="*/ 160266 h 2581275"/>
                <a:gd name="connsiteX19" fmla="*/ 237859 w 1983711"/>
                <a:gd name="connsiteY19" fmla="*/ 307189 h 2581275"/>
                <a:gd name="connsiteX20" fmla="*/ 384782 w 1983711"/>
                <a:gd name="connsiteY20" fmla="*/ 454112 h 2581275"/>
                <a:gd name="connsiteX21" fmla="*/ 531705 w 1983711"/>
                <a:gd name="connsiteY21" fmla="*/ 307189 h 2581275"/>
                <a:gd name="connsiteX22" fmla="*/ 384782 w 1983711"/>
                <a:gd name="connsiteY22" fmla="*/ 160266 h 2581275"/>
                <a:gd name="connsiteX23" fmla="*/ 0 w 1983711"/>
                <a:gd name="connsiteY23" fmla="*/ 0 h 2581275"/>
                <a:gd name="connsiteX24" fmla="*/ 1983711 w 1983711"/>
                <a:gd name="connsiteY24" fmla="*/ 0 h 2581275"/>
                <a:gd name="connsiteX25" fmla="*/ 1983711 w 1983711"/>
                <a:gd name="connsiteY25" fmla="*/ 2581275 h 2581275"/>
                <a:gd name="connsiteX26" fmla="*/ 0 w 1983711"/>
                <a:gd name="connsiteY26"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983711" h="2581275">
                  <a:moveTo>
                    <a:pt x="494565" y="1865218"/>
                  </a:moveTo>
                  <a:cubicBezTo>
                    <a:pt x="340531" y="1865218"/>
                    <a:pt x="215662" y="1990087"/>
                    <a:pt x="215662" y="2144121"/>
                  </a:cubicBezTo>
                  <a:cubicBezTo>
                    <a:pt x="215662" y="2298155"/>
                    <a:pt x="340531" y="2423024"/>
                    <a:pt x="494565" y="2423024"/>
                  </a:cubicBezTo>
                  <a:cubicBezTo>
                    <a:pt x="648599" y="2423024"/>
                    <a:pt x="773468" y="2298155"/>
                    <a:pt x="773468" y="2144121"/>
                  </a:cubicBezTo>
                  <a:cubicBezTo>
                    <a:pt x="773468" y="1990087"/>
                    <a:pt x="648599" y="1865218"/>
                    <a:pt x="494565" y="1865218"/>
                  </a:cubicBezTo>
                  <a:close/>
                  <a:moveTo>
                    <a:pt x="1258815" y="1400395"/>
                  </a:moveTo>
                  <a:lnTo>
                    <a:pt x="1006073" y="1653137"/>
                  </a:lnTo>
                  <a:lnTo>
                    <a:pt x="1258815" y="1905878"/>
                  </a:lnTo>
                  <a:lnTo>
                    <a:pt x="1511556" y="1653137"/>
                  </a:lnTo>
                  <a:close/>
                  <a:moveTo>
                    <a:pt x="912464" y="583861"/>
                  </a:moveTo>
                  <a:lnTo>
                    <a:pt x="607202" y="1110175"/>
                  </a:lnTo>
                  <a:lnTo>
                    <a:pt x="1217726" y="1110175"/>
                  </a:lnTo>
                  <a:close/>
                  <a:moveTo>
                    <a:pt x="1343842" y="214825"/>
                  </a:moveTo>
                  <a:lnTo>
                    <a:pt x="1258814" y="384881"/>
                  </a:lnTo>
                  <a:lnTo>
                    <a:pt x="1343842" y="554937"/>
                  </a:lnTo>
                  <a:lnTo>
                    <a:pt x="1568316" y="554937"/>
                  </a:lnTo>
                  <a:lnTo>
                    <a:pt x="1653344" y="384881"/>
                  </a:lnTo>
                  <a:lnTo>
                    <a:pt x="1568316" y="214825"/>
                  </a:lnTo>
                  <a:close/>
                  <a:moveTo>
                    <a:pt x="384782" y="160266"/>
                  </a:moveTo>
                  <a:cubicBezTo>
                    <a:pt x="303639" y="160266"/>
                    <a:pt x="237859" y="226046"/>
                    <a:pt x="237859" y="307189"/>
                  </a:cubicBezTo>
                  <a:cubicBezTo>
                    <a:pt x="237859" y="388332"/>
                    <a:pt x="303639" y="454112"/>
                    <a:pt x="384782" y="454112"/>
                  </a:cubicBezTo>
                  <a:cubicBezTo>
                    <a:pt x="465925" y="454112"/>
                    <a:pt x="531705" y="388332"/>
                    <a:pt x="531705" y="307189"/>
                  </a:cubicBezTo>
                  <a:cubicBezTo>
                    <a:pt x="531705" y="226046"/>
                    <a:pt x="465925" y="160266"/>
                    <a:pt x="384782" y="160266"/>
                  </a:cubicBezTo>
                  <a:close/>
                  <a:moveTo>
                    <a:pt x="0" y="0"/>
                  </a:moveTo>
                  <a:lnTo>
                    <a:pt x="1983711" y="0"/>
                  </a:lnTo>
                  <a:lnTo>
                    <a:pt x="1983711" y="2581275"/>
                  </a:lnTo>
                  <a:lnTo>
                    <a:pt x="0" y="2581275"/>
                  </a:lnTo>
                  <a:close/>
                </a:path>
              </a:pathLst>
            </a:custGeom>
            <a:solidFill>
              <a:srgbClr val="091F2C"/>
            </a:solidFill>
            <a:ln>
              <a:noFill/>
              <a:headEnd type="none" w="med" len="med"/>
              <a:tailEnd type="none" w="med" len="med"/>
            </a:ln>
            <a:effectLst/>
            <a:scene3d>
              <a:camera prst="isometricOffAxis1Right">
                <a:rot lat="1800000" lon="19200000" rev="0"/>
              </a:camera>
              <a:lightRig rig="threePt" dir="t"/>
            </a:scene3d>
            <a:sp3d extrusionH="38100" prstMaterial="powder"/>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err="1">
                <a:solidFill>
                  <a:srgbClr val="FFFFFF"/>
                </a:solidFill>
                <a:latin typeface="+mj-lt"/>
                <a:cs typeface="Segoe UI" pitchFamily="34" charset="0"/>
              </a:endParaRPr>
            </a:p>
          </p:txBody>
        </p:sp>
      </p:grpSp>
      <p:grpSp>
        <p:nvGrpSpPr>
          <p:cNvPr id="17" name="Group 16">
            <a:extLst>
              <a:ext uri="{FF2B5EF4-FFF2-40B4-BE49-F238E27FC236}">
                <a16:creationId xmlns:a16="http://schemas.microsoft.com/office/drawing/2014/main" id="{0C18AB79-D7CF-12BB-0C68-C4B495E4F2CB}"/>
              </a:ext>
              <a:ext uri="{C183D7F6-B498-43B3-948B-1728B52AA6E4}">
                <adec:decorative xmlns:adec="http://schemas.microsoft.com/office/drawing/2017/decorative" val="1"/>
              </a:ext>
            </a:extLst>
          </p:cNvPr>
          <p:cNvGrpSpPr/>
          <p:nvPr/>
        </p:nvGrpSpPr>
        <p:grpSpPr>
          <a:xfrm>
            <a:off x="8698003" y="2727628"/>
            <a:ext cx="1983711" cy="3026328"/>
            <a:chOff x="8698003" y="2734295"/>
            <a:chExt cx="1983711" cy="3026328"/>
          </a:xfrm>
          <a:solidFill>
            <a:schemeClr val="accent1">
              <a:lumMod val="60000"/>
              <a:lumOff val="40000"/>
            </a:schemeClr>
          </a:solidFill>
        </p:grpSpPr>
        <p:sp>
          <p:nvSpPr>
            <p:cNvPr id="18" name="TextBox 17">
              <a:extLst>
                <a:ext uri="{FF2B5EF4-FFF2-40B4-BE49-F238E27FC236}">
                  <a16:creationId xmlns:a16="http://schemas.microsoft.com/office/drawing/2014/main" id="{EB7C3E79-22D4-3017-6531-B2774F55DB7A}"/>
                </a:ext>
              </a:extLst>
            </p:cNvPr>
            <p:cNvSpPr txBox="1"/>
            <p:nvPr/>
          </p:nvSpPr>
          <p:spPr>
            <a:xfrm>
              <a:off x="8901953" y="5575957"/>
              <a:ext cx="635880" cy="184666"/>
            </a:xfrm>
            <a:prstGeom prst="rect">
              <a:avLst/>
            </a:prstGeom>
            <a:solidFill>
              <a:srgbClr val="091F2C"/>
            </a:solidFill>
          </p:spPr>
          <p:txBody>
            <a:bodyPr wrap="none" lIns="0" tIns="0" rIns="0" bIns="0" rtlCol="0">
              <a:spAutoFit/>
            </a:bodyPr>
            <a:lstStyle/>
            <a:p>
              <a:pPr defTabSz="914400">
                <a:defRPr/>
              </a:pPr>
              <a:r>
                <a:rPr lang="en-US" sz="1200" dirty="0">
                  <a:solidFill>
                    <a:srgbClr val="FFFFFF"/>
                  </a:solidFill>
                  <a:latin typeface="+mj-lt"/>
                </a:rPr>
                <a:t>Technical</a:t>
              </a:r>
            </a:p>
          </p:txBody>
        </p:sp>
        <p:sp>
          <p:nvSpPr>
            <p:cNvPr id="19" name="Freeform: Shape 18" descr="Technical defense shape">
              <a:extLst>
                <a:ext uri="{FF2B5EF4-FFF2-40B4-BE49-F238E27FC236}">
                  <a16:creationId xmlns:a16="http://schemas.microsoft.com/office/drawing/2014/main" id="{7C6E33D3-18BE-1E77-0002-EEB34651E8E6}"/>
                </a:ext>
              </a:extLst>
            </p:cNvPr>
            <p:cNvSpPr/>
            <p:nvPr/>
          </p:nvSpPr>
          <p:spPr bwMode="auto">
            <a:xfrm>
              <a:off x="8698003" y="2734295"/>
              <a:ext cx="1983711" cy="2581275"/>
            </a:xfrm>
            <a:custGeom>
              <a:avLst/>
              <a:gdLst>
                <a:gd name="connsiteX0" fmla="*/ 1301453 w 1983711"/>
                <a:gd name="connsiteY0" fmla="*/ 1840438 h 2581275"/>
                <a:gd name="connsiteX1" fmla="*/ 1204878 w 1983711"/>
                <a:gd name="connsiteY1" fmla="*/ 2226736 h 2581275"/>
                <a:gd name="connsiteX2" fmla="*/ 1622080 w 1983711"/>
                <a:gd name="connsiteY2" fmla="*/ 2226736 h 2581275"/>
                <a:gd name="connsiteX3" fmla="*/ 1718654 w 1983711"/>
                <a:gd name="connsiteY3" fmla="*/ 1840438 h 2581275"/>
                <a:gd name="connsiteX4" fmla="*/ 596893 w 1983711"/>
                <a:gd name="connsiteY4" fmla="*/ 1290637 h 2581275"/>
                <a:gd name="connsiteX5" fmla="*/ 341222 w 1983711"/>
                <a:gd name="connsiteY5" fmla="*/ 1731449 h 2581275"/>
                <a:gd name="connsiteX6" fmla="*/ 852564 w 1983711"/>
                <a:gd name="connsiteY6" fmla="*/ 1731449 h 2581275"/>
                <a:gd name="connsiteX7" fmla="*/ 1039847 w 1983711"/>
                <a:gd name="connsiteY7" fmla="*/ 580700 h 2581275"/>
                <a:gd name="connsiteX8" fmla="*/ 741772 w 1983711"/>
                <a:gd name="connsiteY8" fmla="*/ 878775 h 2581275"/>
                <a:gd name="connsiteX9" fmla="*/ 1039847 w 1983711"/>
                <a:gd name="connsiteY9" fmla="*/ 1176850 h 2581275"/>
                <a:gd name="connsiteX10" fmla="*/ 1337922 w 1983711"/>
                <a:gd name="connsiteY10" fmla="*/ 878775 h 2581275"/>
                <a:gd name="connsiteX11" fmla="*/ 1039847 w 1983711"/>
                <a:gd name="connsiteY11" fmla="*/ 580700 h 2581275"/>
                <a:gd name="connsiteX12" fmla="*/ 1498975 w 1983711"/>
                <a:gd name="connsiteY12" fmla="*/ 143269 h 2581275"/>
                <a:gd name="connsiteX13" fmla="*/ 1498975 w 1983711"/>
                <a:gd name="connsiteY13" fmla="*/ 434851 h 2581275"/>
                <a:gd name="connsiteX14" fmla="*/ 1790557 w 1983711"/>
                <a:gd name="connsiteY14" fmla="*/ 434851 h 2581275"/>
                <a:gd name="connsiteX15" fmla="*/ 1790557 w 1983711"/>
                <a:gd name="connsiteY15" fmla="*/ 143269 h 2581275"/>
                <a:gd name="connsiteX16" fmla="*/ 0 w 1983711"/>
                <a:gd name="connsiteY16" fmla="*/ 0 h 2581275"/>
                <a:gd name="connsiteX17" fmla="*/ 1983711 w 1983711"/>
                <a:gd name="connsiteY17" fmla="*/ 0 h 2581275"/>
                <a:gd name="connsiteX18" fmla="*/ 1983711 w 1983711"/>
                <a:gd name="connsiteY18" fmla="*/ 2581275 h 2581275"/>
                <a:gd name="connsiteX19" fmla="*/ 0 w 1983711"/>
                <a:gd name="connsiteY19"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83711" h="2581275">
                  <a:moveTo>
                    <a:pt x="1301453" y="1840438"/>
                  </a:moveTo>
                  <a:lnTo>
                    <a:pt x="1204878" y="2226736"/>
                  </a:lnTo>
                  <a:lnTo>
                    <a:pt x="1622080" y="2226736"/>
                  </a:lnTo>
                  <a:lnTo>
                    <a:pt x="1718654" y="1840438"/>
                  </a:lnTo>
                  <a:close/>
                  <a:moveTo>
                    <a:pt x="596893" y="1290637"/>
                  </a:moveTo>
                  <a:lnTo>
                    <a:pt x="341222" y="1731449"/>
                  </a:lnTo>
                  <a:lnTo>
                    <a:pt x="852564" y="1731449"/>
                  </a:lnTo>
                  <a:close/>
                  <a:moveTo>
                    <a:pt x="1039847" y="580700"/>
                  </a:moveTo>
                  <a:cubicBezTo>
                    <a:pt x="875225" y="580700"/>
                    <a:pt x="741772" y="714153"/>
                    <a:pt x="741772" y="878775"/>
                  </a:cubicBezTo>
                  <a:cubicBezTo>
                    <a:pt x="741772" y="1043397"/>
                    <a:pt x="875225" y="1176850"/>
                    <a:pt x="1039847" y="1176850"/>
                  </a:cubicBezTo>
                  <a:cubicBezTo>
                    <a:pt x="1204469" y="1176850"/>
                    <a:pt x="1337922" y="1043397"/>
                    <a:pt x="1337922" y="878775"/>
                  </a:cubicBezTo>
                  <a:cubicBezTo>
                    <a:pt x="1337922" y="714153"/>
                    <a:pt x="1204469" y="580700"/>
                    <a:pt x="1039847" y="580700"/>
                  </a:cubicBezTo>
                  <a:close/>
                  <a:moveTo>
                    <a:pt x="1498975" y="143269"/>
                  </a:moveTo>
                  <a:lnTo>
                    <a:pt x="1498975" y="434851"/>
                  </a:lnTo>
                  <a:lnTo>
                    <a:pt x="1790557" y="434851"/>
                  </a:lnTo>
                  <a:lnTo>
                    <a:pt x="1790557" y="143269"/>
                  </a:lnTo>
                  <a:close/>
                  <a:moveTo>
                    <a:pt x="0" y="0"/>
                  </a:moveTo>
                  <a:lnTo>
                    <a:pt x="1983711" y="0"/>
                  </a:lnTo>
                  <a:lnTo>
                    <a:pt x="1983711" y="2581275"/>
                  </a:lnTo>
                  <a:lnTo>
                    <a:pt x="0" y="2581275"/>
                  </a:lnTo>
                  <a:close/>
                </a:path>
              </a:pathLst>
            </a:custGeom>
            <a:solidFill>
              <a:srgbClr val="3A4953"/>
            </a:solidFill>
            <a:ln>
              <a:noFill/>
              <a:headEnd type="none" w="med" len="med"/>
              <a:tailEnd type="none" w="med" len="med"/>
            </a:ln>
            <a:effectLst/>
            <a:scene3d>
              <a:camera prst="isometricOffAxis1Right">
                <a:rot lat="1800000" lon="19200000" rev="0"/>
              </a:camera>
              <a:lightRig rig="threePt" dir="t"/>
            </a:scene3d>
            <a:sp3d extrusionH="38100" prstMaterial="softEdg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err="1">
                <a:solidFill>
                  <a:srgbClr val="FFFFFF"/>
                </a:solidFill>
                <a:latin typeface="+mj-lt"/>
                <a:cs typeface="Segoe UI" pitchFamily="34" charset="0"/>
              </a:endParaRPr>
            </a:p>
          </p:txBody>
        </p:sp>
      </p:grpSp>
      <p:grpSp>
        <p:nvGrpSpPr>
          <p:cNvPr id="20" name="Group 19">
            <a:extLst>
              <a:ext uri="{FF2B5EF4-FFF2-40B4-BE49-F238E27FC236}">
                <a16:creationId xmlns:a16="http://schemas.microsoft.com/office/drawing/2014/main" id="{4668ACC2-C4D0-7028-0A3C-CD9859CB1BFC}"/>
              </a:ext>
              <a:ext uri="{C183D7F6-B498-43B3-948B-1728B52AA6E4}">
                <adec:decorative xmlns:adec="http://schemas.microsoft.com/office/drawing/2017/decorative" val="1"/>
              </a:ext>
            </a:extLst>
          </p:cNvPr>
          <p:cNvGrpSpPr/>
          <p:nvPr/>
        </p:nvGrpSpPr>
        <p:grpSpPr>
          <a:xfrm>
            <a:off x="1373505" y="4047353"/>
            <a:ext cx="3569970" cy="1437200"/>
            <a:chOff x="1373505" y="4054020"/>
            <a:chExt cx="3569970" cy="1437200"/>
          </a:xfrm>
        </p:grpSpPr>
        <p:sp>
          <p:nvSpPr>
            <p:cNvPr id="21" name="Freeform: Shape 20" descr="Red line">
              <a:extLst>
                <a:ext uri="{FF2B5EF4-FFF2-40B4-BE49-F238E27FC236}">
                  <a16:creationId xmlns:a16="http://schemas.microsoft.com/office/drawing/2014/main" id="{64F870E1-2179-81E5-345C-F14540B1DE94}"/>
                </a:ext>
              </a:extLst>
            </p:cNvPr>
            <p:cNvSpPr/>
            <p:nvPr/>
          </p:nvSpPr>
          <p:spPr bwMode="auto">
            <a:xfrm>
              <a:off x="1373505" y="4054020"/>
              <a:ext cx="671960" cy="91795"/>
            </a:xfrm>
            <a:custGeom>
              <a:avLst/>
              <a:gdLst>
                <a:gd name="connsiteX0" fmla="*/ 0 w 374650"/>
                <a:gd name="connsiteY0" fmla="*/ 0 h 57150"/>
                <a:gd name="connsiteX1" fmla="*/ 374650 w 374650"/>
                <a:gd name="connsiteY1" fmla="*/ 57150 h 57150"/>
              </a:gdLst>
              <a:ahLst/>
              <a:cxnLst>
                <a:cxn ang="0">
                  <a:pos x="connsiteX0" y="connsiteY0"/>
                </a:cxn>
                <a:cxn ang="0">
                  <a:pos x="connsiteX1" y="connsiteY1"/>
                </a:cxn>
              </a:cxnLst>
              <a:rect l="l" t="t" r="r" b="b"/>
              <a:pathLst>
                <a:path w="374650" h="57150">
                  <a:moveTo>
                    <a:pt x="0" y="0"/>
                  </a:moveTo>
                  <a:lnTo>
                    <a:pt x="374650" y="57150"/>
                  </a:lnTo>
                </a:path>
              </a:pathLst>
            </a:custGeom>
            <a:solidFill>
              <a:schemeClr val="bg1"/>
            </a:solidFill>
            <a:ln w="19050" cap="rnd">
              <a:gradFill flip="none" rotWithShape="1">
                <a:gsLst>
                  <a:gs pos="100000">
                    <a:srgbClr val="0A6BBA"/>
                  </a:gs>
                  <a:gs pos="0">
                    <a:srgbClr val="318581"/>
                  </a:gs>
                </a:gsLst>
                <a:lin ang="0" scaled="0"/>
                <a:tileRect/>
              </a:gradFill>
              <a:prstDash val="sys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Freeform: Shape 21" descr="Red line">
              <a:extLst>
                <a:ext uri="{FF2B5EF4-FFF2-40B4-BE49-F238E27FC236}">
                  <a16:creationId xmlns:a16="http://schemas.microsoft.com/office/drawing/2014/main" id="{4312E77E-5BF6-5885-EB0F-64991049FC2A}"/>
                </a:ext>
              </a:extLst>
            </p:cNvPr>
            <p:cNvSpPr/>
            <p:nvPr/>
          </p:nvSpPr>
          <p:spPr bwMode="auto">
            <a:xfrm>
              <a:off x="2317522" y="4177845"/>
              <a:ext cx="1053306" cy="147638"/>
            </a:xfrm>
            <a:custGeom>
              <a:avLst/>
              <a:gdLst>
                <a:gd name="connsiteX0" fmla="*/ 0 w 1041400"/>
                <a:gd name="connsiteY0" fmla="*/ 0 h 152400"/>
                <a:gd name="connsiteX1" fmla="*/ 1041400 w 1041400"/>
                <a:gd name="connsiteY1" fmla="*/ 152400 h 152400"/>
              </a:gdLst>
              <a:ahLst/>
              <a:cxnLst>
                <a:cxn ang="0">
                  <a:pos x="connsiteX0" y="connsiteY0"/>
                </a:cxn>
                <a:cxn ang="0">
                  <a:pos x="connsiteX1" y="connsiteY1"/>
                </a:cxn>
              </a:cxnLst>
              <a:rect l="l" t="t" r="r" b="b"/>
              <a:pathLst>
                <a:path w="1041400" h="152400">
                  <a:moveTo>
                    <a:pt x="0" y="0"/>
                  </a:moveTo>
                  <a:lnTo>
                    <a:pt x="1041400" y="152400"/>
                  </a:lnTo>
                </a:path>
              </a:pathLst>
            </a:custGeom>
            <a:solidFill>
              <a:schemeClr val="bg1"/>
            </a:solidFill>
            <a:ln w="19050" cap="rnd">
              <a:gradFill flip="none" rotWithShape="1">
                <a:gsLst>
                  <a:gs pos="0">
                    <a:srgbClr val="0A6BBA"/>
                  </a:gs>
                  <a:gs pos="100000">
                    <a:srgbClr val="AC35AF"/>
                  </a:gs>
                </a:gsLst>
                <a:lin ang="0" scaled="0"/>
                <a:tileRect/>
              </a:gradFill>
              <a:prstDash val="sys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FFFFFF"/>
                </a:solidFill>
                <a:latin typeface="Segoe UI"/>
              </a:endParaRPr>
            </a:p>
          </p:txBody>
        </p:sp>
        <p:sp>
          <p:nvSpPr>
            <p:cNvPr id="23" name="Freeform: Shape 22" descr="Red line">
              <a:extLst>
                <a:ext uri="{FF2B5EF4-FFF2-40B4-BE49-F238E27FC236}">
                  <a16:creationId xmlns:a16="http://schemas.microsoft.com/office/drawing/2014/main" id="{3A150561-FC4D-8CD7-9D58-09898FEE15D4}"/>
                </a:ext>
              </a:extLst>
            </p:cNvPr>
            <p:cNvSpPr/>
            <p:nvPr/>
          </p:nvSpPr>
          <p:spPr bwMode="auto">
            <a:xfrm>
              <a:off x="3575615" y="4346913"/>
              <a:ext cx="1265465" cy="183355"/>
            </a:xfrm>
            <a:custGeom>
              <a:avLst/>
              <a:gdLst>
                <a:gd name="connsiteX0" fmla="*/ 0 w 1003300"/>
                <a:gd name="connsiteY0" fmla="*/ 0 h 133350"/>
                <a:gd name="connsiteX1" fmla="*/ 1003300 w 1003300"/>
                <a:gd name="connsiteY1" fmla="*/ 133350 h 133350"/>
                <a:gd name="connsiteX0" fmla="*/ 0 w 1003300"/>
                <a:gd name="connsiteY0" fmla="*/ 0 h 120799"/>
                <a:gd name="connsiteX1" fmla="*/ 1003300 w 1003300"/>
                <a:gd name="connsiteY1" fmla="*/ 120799 h 120799"/>
              </a:gdLst>
              <a:ahLst/>
              <a:cxnLst>
                <a:cxn ang="0">
                  <a:pos x="connsiteX0" y="connsiteY0"/>
                </a:cxn>
                <a:cxn ang="0">
                  <a:pos x="connsiteX1" y="connsiteY1"/>
                </a:cxn>
              </a:cxnLst>
              <a:rect l="l" t="t" r="r" b="b"/>
              <a:pathLst>
                <a:path w="1003300" h="120799">
                  <a:moveTo>
                    <a:pt x="0" y="0"/>
                  </a:moveTo>
                  <a:lnTo>
                    <a:pt x="1003300" y="120799"/>
                  </a:lnTo>
                </a:path>
              </a:pathLst>
            </a:custGeom>
            <a:solidFill>
              <a:schemeClr val="bg1"/>
            </a:solidFill>
            <a:ln w="19050" cap="rnd">
              <a:gradFill flip="none" rotWithShape="1">
                <a:gsLst>
                  <a:gs pos="100000">
                    <a:srgbClr val="F65567"/>
                  </a:gs>
                  <a:gs pos="0">
                    <a:srgbClr val="AC35AF"/>
                  </a:gs>
                </a:gsLst>
                <a:lin ang="0" scaled="0"/>
                <a:tileRect/>
              </a:gradFill>
              <a:prstDash val="sysDash"/>
              <a:headEnd type="none" w="lg" len="sm"/>
              <a:tailEnd type="none" w="lg" len="sm"/>
            </a:ln>
            <a:effectLst/>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sz="1800">
                <a:solidFill>
                  <a:srgbClr val="FFFFFF"/>
                </a:solidFill>
                <a:latin typeface="Segoe UI"/>
              </a:endParaRPr>
            </a:p>
          </p:txBody>
        </p:sp>
        <p:sp>
          <p:nvSpPr>
            <p:cNvPr id="24" name="Freeform: Shape 23" descr="Red line">
              <a:extLst>
                <a:ext uri="{FF2B5EF4-FFF2-40B4-BE49-F238E27FC236}">
                  <a16:creationId xmlns:a16="http://schemas.microsoft.com/office/drawing/2014/main" id="{491C9DB9-69F5-4F76-C907-DDF2DF656AEC}"/>
                </a:ext>
              </a:extLst>
            </p:cNvPr>
            <p:cNvSpPr/>
            <p:nvPr/>
          </p:nvSpPr>
          <p:spPr bwMode="auto">
            <a:xfrm>
              <a:off x="3781425" y="4530270"/>
              <a:ext cx="1162050" cy="960950"/>
            </a:xfrm>
            <a:custGeom>
              <a:avLst/>
              <a:gdLst>
                <a:gd name="connsiteX0" fmla="*/ 1162050 w 1162050"/>
                <a:gd name="connsiteY0" fmla="*/ 0 h 866775"/>
                <a:gd name="connsiteX1" fmla="*/ 0 w 1162050"/>
                <a:gd name="connsiteY1" fmla="*/ 866775 h 866775"/>
              </a:gdLst>
              <a:ahLst/>
              <a:cxnLst>
                <a:cxn ang="0">
                  <a:pos x="connsiteX0" y="connsiteY0"/>
                </a:cxn>
                <a:cxn ang="0">
                  <a:pos x="connsiteX1" y="connsiteY1"/>
                </a:cxn>
              </a:cxnLst>
              <a:rect l="l" t="t" r="r" b="b"/>
              <a:pathLst>
                <a:path w="1162050" h="866775">
                  <a:moveTo>
                    <a:pt x="1162050" y="0"/>
                  </a:moveTo>
                  <a:lnTo>
                    <a:pt x="0" y="866775"/>
                  </a:lnTo>
                </a:path>
              </a:pathLst>
            </a:custGeom>
            <a:ln w="19050" cap="rnd">
              <a:solidFill>
                <a:srgbClr val="F65567"/>
              </a:solidFill>
              <a:prstDash val="sysDash"/>
              <a:headEnd type="none" w="lg" len="sm"/>
              <a:tailEnd type="arrow" w="lg" len="med"/>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25" name="Group 24">
            <a:extLst>
              <a:ext uri="{FF2B5EF4-FFF2-40B4-BE49-F238E27FC236}">
                <a16:creationId xmlns:a16="http://schemas.microsoft.com/office/drawing/2014/main" id="{D19F2914-1070-12E3-D7A2-7A1D3611A80F}"/>
              </a:ext>
              <a:ext uri="{C183D7F6-B498-43B3-948B-1728B52AA6E4}">
                <adec:decorative xmlns:adec="http://schemas.microsoft.com/office/drawing/2017/decorative" val="1"/>
              </a:ext>
            </a:extLst>
          </p:cNvPr>
          <p:cNvGrpSpPr/>
          <p:nvPr/>
        </p:nvGrpSpPr>
        <p:grpSpPr>
          <a:xfrm>
            <a:off x="4371561" y="2727628"/>
            <a:ext cx="1983711" cy="3026328"/>
            <a:chOff x="4397613" y="2734295"/>
            <a:chExt cx="1983711" cy="3026328"/>
          </a:xfrm>
          <a:solidFill>
            <a:schemeClr val="accent1">
              <a:lumMod val="40000"/>
              <a:lumOff val="60000"/>
            </a:schemeClr>
          </a:solidFill>
        </p:grpSpPr>
        <p:sp>
          <p:nvSpPr>
            <p:cNvPr id="26" name="TextBox 25">
              <a:extLst>
                <a:ext uri="{FF2B5EF4-FFF2-40B4-BE49-F238E27FC236}">
                  <a16:creationId xmlns:a16="http://schemas.microsoft.com/office/drawing/2014/main" id="{2AC755F6-B9FE-FDCE-F7E7-7F8A6CBB4349}"/>
                </a:ext>
              </a:extLst>
            </p:cNvPr>
            <p:cNvSpPr txBox="1"/>
            <p:nvPr/>
          </p:nvSpPr>
          <p:spPr>
            <a:xfrm>
              <a:off x="4582742" y="5575957"/>
              <a:ext cx="722249" cy="184666"/>
            </a:xfrm>
            <a:prstGeom prst="rect">
              <a:avLst/>
            </a:prstGeom>
            <a:solidFill>
              <a:srgbClr val="091F2C"/>
            </a:solidFill>
          </p:spPr>
          <p:txBody>
            <a:bodyPr wrap="none" lIns="0" tIns="0" rIns="0" bIns="0" rtlCol="0">
              <a:spAutoFit/>
            </a:bodyPr>
            <a:lstStyle/>
            <a:p>
              <a:pPr defTabSz="914400">
                <a:defRPr/>
              </a:pPr>
              <a:r>
                <a:rPr lang="en-US" sz="1200" dirty="0">
                  <a:solidFill>
                    <a:srgbClr val="FFFFFF"/>
                  </a:solidFill>
                  <a:latin typeface="+mj-lt"/>
                </a:rPr>
                <a:t>Profession</a:t>
              </a:r>
            </a:p>
          </p:txBody>
        </p:sp>
        <p:sp>
          <p:nvSpPr>
            <p:cNvPr id="27" name="Freeform: Shape 26" descr="Profession defense shape">
              <a:extLst>
                <a:ext uri="{FF2B5EF4-FFF2-40B4-BE49-F238E27FC236}">
                  <a16:creationId xmlns:a16="http://schemas.microsoft.com/office/drawing/2014/main" id="{79D7A063-C162-0426-75D8-028D1D2D6AF2}"/>
                </a:ext>
              </a:extLst>
            </p:cNvPr>
            <p:cNvSpPr/>
            <p:nvPr/>
          </p:nvSpPr>
          <p:spPr bwMode="auto">
            <a:xfrm>
              <a:off x="4397613" y="2734295"/>
              <a:ext cx="1983711" cy="2581275"/>
            </a:xfrm>
            <a:custGeom>
              <a:avLst/>
              <a:gdLst>
                <a:gd name="connsiteX0" fmla="*/ 597281 w 1983711"/>
                <a:gd name="connsiteY0" fmla="*/ 1752619 h 2581275"/>
                <a:gd name="connsiteX1" fmla="*/ 387350 w 1983711"/>
                <a:gd name="connsiteY1" fmla="*/ 2114569 h 2581275"/>
                <a:gd name="connsiteX2" fmla="*/ 807212 w 1983711"/>
                <a:gd name="connsiteY2" fmla="*/ 2114569 h 2581275"/>
                <a:gd name="connsiteX3" fmla="*/ 1496786 w 1983711"/>
                <a:gd name="connsiteY3" fmla="*/ 1524000 h 2581275"/>
                <a:gd name="connsiteX4" fmla="*/ 1210811 w 1983711"/>
                <a:gd name="connsiteY4" fmla="*/ 1809975 h 2581275"/>
                <a:gd name="connsiteX5" fmla="*/ 1496786 w 1983711"/>
                <a:gd name="connsiteY5" fmla="*/ 2095950 h 2581275"/>
                <a:gd name="connsiteX6" fmla="*/ 1782761 w 1983711"/>
                <a:gd name="connsiteY6" fmla="*/ 1809975 h 2581275"/>
                <a:gd name="connsiteX7" fmla="*/ 1496786 w 1983711"/>
                <a:gd name="connsiteY7" fmla="*/ 1524000 h 2581275"/>
                <a:gd name="connsiteX8" fmla="*/ 785624 w 1983711"/>
                <a:gd name="connsiteY8" fmla="*/ 802200 h 2581275"/>
                <a:gd name="connsiteX9" fmla="*/ 785624 w 1983711"/>
                <a:gd name="connsiteY9" fmla="*/ 1305977 h 2581275"/>
                <a:gd name="connsiteX10" fmla="*/ 1289401 w 1983711"/>
                <a:gd name="connsiteY10" fmla="*/ 1305977 h 2581275"/>
                <a:gd name="connsiteX11" fmla="*/ 1289401 w 1983711"/>
                <a:gd name="connsiteY11" fmla="*/ 802200 h 2581275"/>
                <a:gd name="connsiteX12" fmla="*/ 1516685 w 1983711"/>
                <a:gd name="connsiteY12" fmla="*/ 143269 h 2581275"/>
                <a:gd name="connsiteX13" fmla="*/ 1516685 w 1983711"/>
                <a:gd name="connsiteY13" fmla="*/ 379131 h 2581275"/>
                <a:gd name="connsiteX14" fmla="*/ 1752547 w 1983711"/>
                <a:gd name="connsiteY14" fmla="*/ 379131 h 2581275"/>
                <a:gd name="connsiteX15" fmla="*/ 1752547 w 1983711"/>
                <a:gd name="connsiteY15" fmla="*/ 143269 h 2581275"/>
                <a:gd name="connsiteX16" fmla="*/ 413511 w 1983711"/>
                <a:gd name="connsiteY16" fmla="*/ 143269 h 2581275"/>
                <a:gd name="connsiteX17" fmla="*/ 229794 w 1983711"/>
                <a:gd name="connsiteY17" fmla="*/ 326986 h 2581275"/>
                <a:gd name="connsiteX18" fmla="*/ 413511 w 1983711"/>
                <a:gd name="connsiteY18" fmla="*/ 510703 h 2581275"/>
                <a:gd name="connsiteX19" fmla="*/ 597228 w 1983711"/>
                <a:gd name="connsiteY19" fmla="*/ 326986 h 2581275"/>
                <a:gd name="connsiteX20" fmla="*/ 413511 w 1983711"/>
                <a:gd name="connsiteY20" fmla="*/ 143269 h 2581275"/>
                <a:gd name="connsiteX21" fmla="*/ 0 w 1983711"/>
                <a:gd name="connsiteY21" fmla="*/ 0 h 2581275"/>
                <a:gd name="connsiteX22" fmla="*/ 1983711 w 1983711"/>
                <a:gd name="connsiteY22" fmla="*/ 0 h 2581275"/>
                <a:gd name="connsiteX23" fmla="*/ 1983711 w 1983711"/>
                <a:gd name="connsiteY23" fmla="*/ 2581275 h 2581275"/>
                <a:gd name="connsiteX24" fmla="*/ 0 w 1983711"/>
                <a:gd name="connsiteY24"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983711" h="2581275">
                  <a:moveTo>
                    <a:pt x="597281" y="1752619"/>
                  </a:moveTo>
                  <a:lnTo>
                    <a:pt x="387350" y="2114569"/>
                  </a:lnTo>
                  <a:lnTo>
                    <a:pt x="807212" y="2114569"/>
                  </a:lnTo>
                  <a:close/>
                  <a:moveTo>
                    <a:pt x="1496786" y="1524000"/>
                  </a:moveTo>
                  <a:cubicBezTo>
                    <a:pt x="1338846" y="1524000"/>
                    <a:pt x="1210811" y="1652035"/>
                    <a:pt x="1210811" y="1809975"/>
                  </a:cubicBezTo>
                  <a:cubicBezTo>
                    <a:pt x="1210811" y="1967915"/>
                    <a:pt x="1338846" y="2095950"/>
                    <a:pt x="1496786" y="2095950"/>
                  </a:cubicBezTo>
                  <a:cubicBezTo>
                    <a:pt x="1654726" y="2095950"/>
                    <a:pt x="1782761" y="1967915"/>
                    <a:pt x="1782761" y="1809975"/>
                  </a:cubicBezTo>
                  <a:cubicBezTo>
                    <a:pt x="1782761" y="1652035"/>
                    <a:pt x="1654726" y="1524000"/>
                    <a:pt x="1496786" y="1524000"/>
                  </a:cubicBezTo>
                  <a:close/>
                  <a:moveTo>
                    <a:pt x="785624" y="802200"/>
                  </a:moveTo>
                  <a:lnTo>
                    <a:pt x="785624" y="1305977"/>
                  </a:lnTo>
                  <a:lnTo>
                    <a:pt x="1289401" y="1305977"/>
                  </a:lnTo>
                  <a:lnTo>
                    <a:pt x="1289401" y="802200"/>
                  </a:lnTo>
                  <a:close/>
                  <a:moveTo>
                    <a:pt x="1516685" y="143269"/>
                  </a:moveTo>
                  <a:lnTo>
                    <a:pt x="1516685" y="379131"/>
                  </a:lnTo>
                  <a:lnTo>
                    <a:pt x="1752547" y="379131"/>
                  </a:lnTo>
                  <a:lnTo>
                    <a:pt x="1752547" y="143269"/>
                  </a:lnTo>
                  <a:close/>
                  <a:moveTo>
                    <a:pt x="413511" y="143269"/>
                  </a:moveTo>
                  <a:cubicBezTo>
                    <a:pt x="312047" y="143269"/>
                    <a:pt x="229794" y="225522"/>
                    <a:pt x="229794" y="326986"/>
                  </a:cubicBezTo>
                  <a:cubicBezTo>
                    <a:pt x="229794" y="428450"/>
                    <a:pt x="312047" y="510703"/>
                    <a:pt x="413511" y="510703"/>
                  </a:cubicBezTo>
                  <a:cubicBezTo>
                    <a:pt x="514975" y="510703"/>
                    <a:pt x="597228" y="428450"/>
                    <a:pt x="597228" y="326986"/>
                  </a:cubicBezTo>
                  <a:cubicBezTo>
                    <a:pt x="597228" y="225522"/>
                    <a:pt x="514975" y="143269"/>
                    <a:pt x="413511" y="143269"/>
                  </a:cubicBezTo>
                  <a:close/>
                  <a:moveTo>
                    <a:pt x="0" y="0"/>
                  </a:moveTo>
                  <a:lnTo>
                    <a:pt x="1983711" y="0"/>
                  </a:lnTo>
                  <a:lnTo>
                    <a:pt x="1983711" y="2581275"/>
                  </a:lnTo>
                  <a:lnTo>
                    <a:pt x="0" y="2581275"/>
                  </a:lnTo>
                  <a:close/>
                </a:path>
              </a:pathLst>
            </a:custGeom>
            <a:solidFill>
              <a:srgbClr val="091F2C"/>
            </a:solidFill>
            <a:ln>
              <a:noFill/>
              <a:headEnd type="none" w="med" len="med"/>
              <a:tailEnd type="none" w="med" len="med"/>
            </a:ln>
            <a:effectLst/>
            <a:scene3d>
              <a:camera prst="isometricOffAxis1Right">
                <a:rot lat="1800000" lon="19200000" rev="0"/>
              </a:camera>
              <a:lightRig rig="threePt" dir="t"/>
            </a:scene3d>
            <a:sp3d extrusionH="38100" prstMaterial="powder"/>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err="1">
                <a:solidFill>
                  <a:srgbClr val="FFFFFF"/>
                </a:solidFill>
                <a:latin typeface="+mj-lt"/>
                <a:cs typeface="Segoe UI" pitchFamily="34" charset="0"/>
              </a:endParaRPr>
            </a:p>
          </p:txBody>
        </p:sp>
      </p:grpSp>
      <p:grpSp>
        <p:nvGrpSpPr>
          <p:cNvPr id="28" name="Group 27">
            <a:extLst>
              <a:ext uri="{FF2B5EF4-FFF2-40B4-BE49-F238E27FC236}">
                <a16:creationId xmlns:a16="http://schemas.microsoft.com/office/drawing/2014/main" id="{F3F1DF89-C436-6706-7F49-C4316BB62ADF}"/>
              </a:ext>
              <a:ext uri="{C183D7F6-B498-43B3-948B-1728B52AA6E4}">
                <adec:decorative xmlns:adec="http://schemas.microsoft.com/office/drawing/2017/decorative" val="1"/>
              </a:ext>
            </a:extLst>
          </p:cNvPr>
          <p:cNvGrpSpPr/>
          <p:nvPr/>
        </p:nvGrpSpPr>
        <p:grpSpPr>
          <a:xfrm>
            <a:off x="5656428" y="2727628"/>
            <a:ext cx="1983711" cy="3026328"/>
            <a:chOff x="5656428" y="2734295"/>
            <a:chExt cx="1983711" cy="3026328"/>
          </a:xfrm>
          <a:solidFill>
            <a:schemeClr val="accent1">
              <a:lumMod val="60000"/>
              <a:lumOff val="40000"/>
            </a:schemeClr>
          </a:solidFill>
        </p:grpSpPr>
        <p:sp>
          <p:nvSpPr>
            <p:cNvPr id="29" name="TextBox 28">
              <a:extLst>
                <a:ext uri="{FF2B5EF4-FFF2-40B4-BE49-F238E27FC236}">
                  <a16:creationId xmlns:a16="http://schemas.microsoft.com/office/drawing/2014/main" id="{4096C042-680E-FD2F-B445-52478FED7EA2}"/>
                </a:ext>
              </a:extLst>
            </p:cNvPr>
            <p:cNvSpPr txBox="1"/>
            <p:nvPr/>
          </p:nvSpPr>
          <p:spPr>
            <a:xfrm>
              <a:off x="5869184" y="5575957"/>
              <a:ext cx="368178" cy="184666"/>
            </a:xfrm>
            <a:prstGeom prst="rect">
              <a:avLst/>
            </a:prstGeom>
            <a:solidFill>
              <a:srgbClr val="091F2C"/>
            </a:solidFill>
          </p:spPr>
          <p:txBody>
            <a:bodyPr wrap="none" lIns="0" tIns="0" rIns="0" bIns="0" rtlCol="0">
              <a:spAutoFit/>
            </a:bodyPr>
            <a:lstStyle/>
            <a:p>
              <a:pPr defTabSz="914400">
                <a:defRPr/>
              </a:pPr>
              <a:r>
                <a:rPr lang="en-US" sz="1200" dirty="0">
                  <a:solidFill>
                    <a:srgbClr val="FFFFFF"/>
                  </a:solidFill>
                  <a:latin typeface="+mj-lt"/>
                </a:rPr>
                <a:t>Team</a:t>
              </a:r>
            </a:p>
          </p:txBody>
        </p:sp>
        <p:sp>
          <p:nvSpPr>
            <p:cNvPr id="30" name="Freeform: Shape 29" descr="Team defense shape">
              <a:extLst>
                <a:ext uri="{FF2B5EF4-FFF2-40B4-BE49-F238E27FC236}">
                  <a16:creationId xmlns:a16="http://schemas.microsoft.com/office/drawing/2014/main" id="{185D77EE-22B2-2BEB-24B4-DC52D49E55A1}"/>
                </a:ext>
              </a:extLst>
            </p:cNvPr>
            <p:cNvSpPr/>
            <p:nvPr/>
          </p:nvSpPr>
          <p:spPr bwMode="auto">
            <a:xfrm>
              <a:off x="5656428" y="2734295"/>
              <a:ext cx="1983711" cy="2581275"/>
            </a:xfrm>
            <a:custGeom>
              <a:avLst/>
              <a:gdLst>
                <a:gd name="connsiteX0" fmla="*/ 425469 w 1983711"/>
                <a:gd name="connsiteY0" fmla="*/ 1623016 h 2581275"/>
                <a:gd name="connsiteX1" fmla="*/ 299400 w 1983711"/>
                <a:gd name="connsiteY1" fmla="*/ 2127290 h 2581275"/>
                <a:gd name="connsiteX2" fmla="*/ 677606 w 1983711"/>
                <a:gd name="connsiteY2" fmla="*/ 2127290 h 2581275"/>
                <a:gd name="connsiteX3" fmla="*/ 803674 w 1983711"/>
                <a:gd name="connsiteY3" fmla="*/ 1623016 h 2581275"/>
                <a:gd name="connsiteX4" fmla="*/ 1356255 w 1983711"/>
                <a:gd name="connsiteY4" fmla="*/ 1569544 h 2581275"/>
                <a:gd name="connsiteX5" fmla="*/ 1169244 w 1983711"/>
                <a:gd name="connsiteY5" fmla="*/ 1756555 h 2581275"/>
                <a:gd name="connsiteX6" fmla="*/ 1356255 w 1983711"/>
                <a:gd name="connsiteY6" fmla="*/ 1943566 h 2581275"/>
                <a:gd name="connsiteX7" fmla="*/ 1543266 w 1983711"/>
                <a:gd name="connsiteY7" fmla="*/ 1756555 h 2581275"/>
                <a:gd name="connsiteX8" fmla="*/ 1356255 w 1983711"/>
                <a:gd name="connsiteY8" fmla="*/ 1569544 h 2581275"/>
                <a:gd name="connsiteX9" fmla="*/ 1032704 w 1983711"/>
                <a:gd name="connsiteY9" fmla="*/ 771078 h 2581275"/>
                <a:gd name="connsiteX10" fmla="*/ 845693 w 1983711"/>
                <a:gd name="connsiteY10" fmla="*/ 958089 h 2581275"/>
                <a:gd name="connsiteX11" fmla="*/ 1032704 w 1983711"/>
                <a:gd name="connsiteY11" fmla="*/ 1145100 h 2581275"/>
                <a:gd name="connsiteX12" fmla="*/ 1219715 w 1983711"/>
                <a:gd name="connsiteY12" fmla="*/ 958089 h 2581275"/>
                <a:gd name="connsiteX13" fmla="*/ 1032704 w 1983711"/>
                <a:gd name="connsiteY13" fmla="*/ 771078 h 2581275"/>
                <a:gd name="connsiteX14" fmla="*/ 1226158 w 1983711"/>
                <a:gd name="connsiteY14" fmla="*/ 174178 h 2581275"/>
                <a:gd name="connsiteX15" fmla="*/ 1226158 w 1983711"/>
                <a:gd name="connsiteY15" fmla="*/ 548200 h 2581275"/>
                <a:gd name="connsiteX16" fmla="*/ 1600180 w 1983711"/>
                <a:gd name="connsiteY16" fmla="*/ 548200 h 2581275"/>
                <a:gd name="connsiteX17" fmla="*/ 1600180 w 1983711"/>
                <a:gd name="connsiteY17" fmla="*/ 174178 h 2581275"/>
                <a:gd name="connsiteX18" fmla="*/ 0 w 1983711"/>
                <a:gd name="connsiteY18" fmla="*/ 0 h 2581275"/>
                <a:gd name="connsiteX19" fmla="*/ 1983711 w 1983711"/>
                <a:gd name="connsiteY19" fmla="*/ 0 h 2581275"/>
                <a:gd name="connsiteX20" fmla="*/ 1983711 w 1983711"/>
                <a:gd name="connsiteY20" fmla="*/ 2581275 h 2581275"/>
                <a:gd name="connsiteX21" fmla="*/ 0 w 1983711"/>
                <a:gd name="connsiteY21" fmla="*/ 2581275 h 25812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83711" h="2581275">
                  <a:moveTo>
                    <a:pt x="425469" y="1623016"/>
                  </a:moveTo>
                  <a:lnTo>
                    <a:pt x="299400" y="2127290"/>
                  </a:lnTo>
                  <a:lnTo>
                    <a:pt x="677606" y="2127290"/>
                  </a:lnTo>
                  <a:lnTo>
                    <a:pt x="803674" y="1623016"/>
                  </a:lnTo>
                  <a:close/>
                  <a:moveTo>
                    <a:pt x="1356255" y="1569544"/>
                  </a:moveTo>
                  <a:cubicBezTo>
                    <a:pt x="1252972" y="1569544"/>
                    <a:pt x="1169244" y="1653272"/>
                    <a:pt x="1169244" y="1756555"/>
                  </a:cubicBezTo>
                  <a:cubicBezTo>
                    <a:pt x="1169244" y="1859838"/>
                    <a:pt x="1252972" y="1943566"/>
                    <a:pt x="1356255" y="1943566"/>
                  </a:cubicBezTo>
                  <a:cubicBezTo>
                    <a:pt x="1459538" y="1943566"/>
                    <a:pt x="1543266" y="1859838"/>
                    <a:pt x="1543266" y="1756555"/>
                  </a:cubicBezTo>
                  <a:cubicBezTo>
                    <a:pt x="1543266" y="1653272"/>
                    <a:pt x="1459538" y="1569544"/>
                    <a:pt x="1356255" y="1569544"/>
                  </a:cubicBezTo>
                  <a:close/>
                  <a:moveTo>
                    <a:pt x="1032704" y="771078"/>
                  </a:moveTo>
                  <a:cubicBezTo>
                    <a:pt x="929421" y="771078"/>
                    <a:pt x="845693" y="854806"/>
                    <a:pt x="845693" y="958089"/>
                  </a:cubicBezTo>
                  <a:cubicBezTo>
                    <a:pt x="845693" y="1061372"/>
                    <a:pt x="929421" y="1145100"/>
                    <a:pt x="1032704" y="1145100"/>
                  </a:cubicBezTo>
                  <a:cubicBezTo>
                    <a:pt x="1135987" y="1145100"/>
                    <a:pt x="1219715" y="1061372"/>
                    <a:pt x="1219715" y="958089"/>
                  </a:cubicBezTo>
                  <a:cubicBezTo>
                    <a:pt x="1219715" y="854806"/>
                    <a:pt x="1135987" y="771078"/>
                    <a:pt x="1032704" y="771078"/>
                  </a:cubicBezTo>
                  <a:close/>
                  <a:moveTo>
                    <a:pt x="1226158" y="174178"/>
                  </a:moveTo>
                  <a:lnTo>
                    <a:pt x="1226158" y="548200"/>
                  </a:lnTo>
                  <a:lnTo>
                    <a:pt x="1600180" y="548200"/>
                  </a:lnTo>
                  <a:lnTo>
                    <a:pt x="1600180" y="174178"/>
                  </a:lnTo>
                  <a:close/>
                  <a:moveTo>
                    <a:pt x="0" y="0"/>
                  </a:moveTo>
                  <a:lnTo>
                    <a:pt x="1983711" y="0"/>
                  </a:lnTo>
                  <a:lnTo>
                    <a:pt x="1983711" y="2581275"/>
                  </a:lnTo>
                  <a:lnTo>
                    <a:pt x="0" y="2581275"/>
                  </a:lnTo>
                  <a:close/>
                </a:path>
              </a:pathLst>
            </a:custGeom>
            <a:solidFill>
              <a:srgbClr val="3A4953"/>
            </a:solidFill>
            <a:ln>
              <a:noFill/>
              <a:headEnd type="none" w="med" len="med"/>
              <a:tailEnd type="none" w="med" len="med"/>
            </a:ln>
            <a:effectLst/>
            <a:scene3d>
              <a:camera prst="isometricOffAxis1Right">
                <a:rot lat="1800000" lon="19200000" rev="0"/>
              </a:camera>
              <a:lightRig rig="threePt" dir="t"/>
            </a:scene3d>
            <a:sp3d extrusionH="38100" prstMaterial="softEdge"/>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1200" err="1">
                <a:solidFill>
                  <a:srgbClr val="FFFFFF"/>
                </a:solidFill>
                <a:latin typeface="+mj-lt"/>
                <a:cs typeface="Segoe UI" pitchFamily="34" charset="0"/>
              </a:endParaRPr>
            </a:p>
          </p:txBody>
        </p:sp>
      </p:grpSp>
      <p:grpSp>
        <p:nvGrpSpPr>
          <p:cNvPr id="31" name="Group 30">
            <a:extLst>
              <a:ext uri="{FF2B5EF4-FFF2-40B4-BE49-F238E27FC236}">
                <a16:creationId xmlns:a16="http://schemas.microsoft.com/office/drawing/2014/main" id="{8C1D8ED5-EC6B-B6DB-BD33-98E52305D098}"/>
              </a:ext>
              <a:ext uri="{C183D7F6-B498-43B3-948B-1728B52AA6E4}">
                <adec:decorative xmlns:adec="http://schemas.microsoft.com/office/drawing/2017/decorative" val="1"/>
              </a:ext>
            </a:extLst>
          </p:cNvPr>
          <p:cNvGrpSpPr/>
          <p:nvPr/>
        </p:nvGrpSpPr>
        <p:grpSpPr>
          <a:xfrm>
            <a:off x="1027953" y="3558629"/>
            <a:ext cx="9741000" cy="421010"/>
            <a:chOff x="1027953" y="3565296"/>
            <a:chExt cx="9741000" cy="421010"/>
          </a:xfrm>
        </p:grpSpPr>
        <p:cxnSp>
          <p:nvCxnSpPr>
            <p:cNvPr id="32" name="Straight Connector 31">
              <a:extLst>
                <a:ext uri="{FF2B5EF4-FFF2-40B4-BE49-F238E27FC236}">
                  <a16:creationId xmlns:a16="http://schemas.microsoft.com/office/drawing/2014/main" id="{071CF4D6-2AD5-5C2B-0517-856CB20E1EA4}"/>
                </a:ext>
              </a:extLst>
            </p:cNvPr>
            <p:cNvCxnSpPr>
              <a:cxnSpLocks/>
            </p:cNvCxnSpPr>
            <p:nvPr/>
          </p:nvCxnSpPr>
          <p:spPr>
            <a:xfrm flipV="1">
              <a:off x="1027953" y="3942120"/>
              <a:ext cx="1022352" cy="44186"/>
            </a:xfrm>
            <a:prstGeom prst="line">
              <a:avLst/>
            </a:prstGeom>
            <a:solidFill>
              <a:schemeClr val="bg1"/>
            </a:solidFill>
            <a:ln w="19050" cap="rnd">
              <a:gradFill flip="none" rotWithShape="1">
                <a:gsLst>
                  <a:gs pos="100000">
                    <a:srgbClr val="1E789D"/>
                  </a:gs>
                  <a:gs pos="0">
                    <a:srgbClr val="318581"/>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1229CEF-6A38-C4E1-58E9-544A60C8A175}"/>
                </a:ext>
              </a:extLst>
            </p:cNvPr>
            <p:cNvCxnSpPr>
              <a:cxnSpLocks/>
            </p:cNvCxnSpPr>
            <p:nvPr/>
          </p:nvCxnSpPr>
          <p:spPr>
            <a:xfrm flipV="1">
              <a:off x="9550567" y="3565296"/>
              <a:ext cx="1218386" cy="52659"/>
            </a:xfrm>
            <a:prstGeom prst="line">
              <a:avLst/>
            </a:prstGeom>
            <a:solidFill>
              <a:schemeClr val="bg1"/>
            </a:solidFill>
            <a:ln w="19050" cap="rnd">
              <a:gradFill flip="none" rotWithShape="1">
                <a:gsLst>
                  <a:gs pos="0">
                    <a:srgbClr val="E14C7B"/>
                  </a:gs>
                  <a:gs pos="41000">
                    <a:srgbClr val="F65567"/>
                  </a:gs>
                </a:gsLst>
                <a:lin ang="0" scaled="0"/>
                <a:tileRect/>
              </a:gradFill>
              <a:prstDash val="solid"/>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A7A899B7-45A1-A7EA-A2DC-2CAFF2C046F2}"/>
                </a:ext>
              </a:extLst>
            </p:cNvPr>
            <p:cNvCxnSpPr>
              <a:cxnSpLocks/>
            </p:cNvCxnSpPr>
            <p:nvPr/>
          </p:nvCxnSpPr>
          <p:spPr>
            <a:xfrm flipV="1">
              <a:off x="2758568" y="3885624"/>
              <a:ext cx="555129" cy="23993"/>
            </a:xfrm>
            <a:prstGeom prst="line">
              <a:avLst/>
            </a:prstGeom>
            <a:solidFill>
              <a:schemeClr val="bg1"/>
            </a:solidFill>
            <a:ln w="19050" cap="rnd">
              <a:gradFill flip="none" rotWithShape="1">
                <a:gsLst>
                  <a:gs pos="0">
                    <a:srgbClr val="1E789D"/>
                  </a:gs>
                  <a:gs pos="100000">
                    <a:srgbClr val="0A6BBA"/>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86C98AD1-C4A9-F4BD-C333-29FB343C21EF}"/>
                </a:ext>
              </a:extLst>
            </p:cNvPr>
            <p:cNvCxnSpPr>
              <a:cxnSpLocks/>
            </p:cNvCxnSpPr>
            <p:nvPr/>
          </p:nvCxnSpPr>
          <p:spPr>
            <a:xfrm flipV="1">
              <a:off x="4241587" y="3828870"/>
              <a:ext cx="330925" cy="14303"/>
            </a:xfrm>
            <a:prstGeom prst="line">
              <a:avLst/>
            </a:prstGeom>
            <a:solidFill>
              <a:schemeClr val="bg1"/>
            </a:solidFill>
            <a:ln w="19050" cap="rnd">
              <a:gradFill flip="none" rotWithShape="1">
                <a:gsLst>
                  <a:gs pos="100000">
                    <a:srgbClr val="5B50B5"/>
                  </a:gs>
                  <a:gs pos="0">
                    <a:srgbClr val="0A6BBA"/>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7874F224-0AEB-7D26-F58F-44FFF7CD08AE}"/>
                </a:ext>
              </a:extLst>
            </p:cNvPr>
            <p:cNvCxnSpPr>
              <a:cxnSpLocks/>
            </p:cNvCxnSpPr>
            <p:nvPr/>
          </p:nvCxnSpPr>
          <p:spPr>
            <a:xfrm flipV="1">
              <a:off x="5225143" y="3773533"/>
              <a:ext cx="632862" cy="27353"/>
            </a:xfrm>
            <a:prstGeom prst="line">
              <a:avLst/>
            </a:prstGeom>
            <a:solidFill>
              <a:schemeClr val="bg1"/>
            </a:solidFill>
            <a:ln w="19050" cap="rnd">
              <a:gradFill flip="none" rotWithShape="1">
                <a:gsLst>
                  <a:gs pos="0">
                    <a:srgbClr val="5B50B5"/>
                  </a:gs>
                  <a:gs pos="100000">
                    <a:srgbClr val="AC35AF"/>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98CB2B7-0428-D0BB-6556-92282F257034}"/>
                </a:ext>
              </a:extLst>
            </p:cNvPr>
            <p:cNvCxnSpPr>
              <a:cxnSpLocks/>
            </p:cNvCxnSpPr>
            <p:nvPr/>
          </p:nvCxnSpPr>
          <p:spPr>
            <a:xfrm flipV="1">
              <a:off x="6600585" y="3691606"/>
              <a:ext cx="1164131" cy="50315"/>
            </a:xfrm>
            <a:prstGeom prst="line">
              <a:avLst/>
            </a:prstGeom>
            <a:solidFill>
              <a:schemeClr val="bg1"/>
            </a:solidFill>
            <a:ln w="19050" cap="rnd">
              <a:gradFill flip="none" rotWithShape="1">
                <a:gsLst>
                  <a:gs pos="100000">
                    <a:srgbClr val="C74194"/>
                  </a:gs>
                  <a:gs pos="0">
                    <a:srgbClr val="AC35AF"/>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3A624A6-FA02-9A3A-DE2B-B41F0E98B7FB}"/>
                </a:ext>
              </a:extLst>
            </p:cNvPr>
            <p:cNvCxnSpPr>
              <a:cxnSpLocks/>
            </p:cNvCxnSpPr>
            <p:nvPr/>
          </p:nvCxnSpPr>
          <p:spPr>
            <a:xfrm flipV="1">
              <a:off x="8421701" y="3642454"/>
              <a:ext cx="480252" cy="20756"/>
            </a:xfrm>
            <a:prstGeom prst="line">
              <a:avLst/>
            </a:prstGeom>
            <a:solidFill>
              <a:schemeClr val="bg1"/>
            </a:solidFill>
            <a:ln w="19050" cap="rnd">
              <a:gradFill flip="none" rotWithShape="1">
                <a:gsLst>
                  <a:gs pos="0">
                    <a:srgbClr val="E14C7B"/>
                  </a:gs>
                  <a:gs pos="100000">
                    <a:srgbClr val="F65567"/>
                  </a:gs>
                </a:gsLst>
                <a:lin ang="0" scaled="0"/>
                <a:tileRect/>
              </a:gradFill>
              <a:prstDash val="solid"/>
              <a:headEnd type="none" w="lg" len="sm"/>
              <a:tailEnd type="none" w="lg" len="sm"/>
            </a:ln>
            <a:effectLst/>
          </p:spPr>
          <p:style>
            <a:lnRef idx="1">
              <a:schemeClr val="accent1"/>
            </a:lnRef>
            <a:fillRef idx="0">
              <a:schemeClr val="accent1"/>
            </a:fillRef>
            <a:effectRef idx="0">
              <a:schemeClr val="accent1"/>
            </a:effectRef>
            <a:fontRef idx="minor">
              <a:schemeClr val="tx1"/>
            </a:fontRef>
          </p:style>
        </p:cxnSp>
      </p:grpSp>
      <p:grpSp>
        <p:nvGrpSpPr>
          <p:cNvPr id="39" name="Группа 29">
            <a:extLst>
              <a:ext uri="{FF2B5EF4-FFF2-40B4-BE49-F238E27FC236}">
                <a16:creationId xmlns:a16="http://schemas.microsoft.com/office/drawing/2014/main" id="{24842F3E-BB7E-230E-667B-123A89FABDA9}"/>
              </a:ext>
              <a:ext uri="{C183D7F6-B498-43B3-948B-1728B52AA6E4}">
                <adec:decorative xmlns:adec="http://schemas.microsoft.com/office/drawing/2017/decorative" val="1"/>
              </a:ext>
            </a:extLst>
          </p:cNvPr>
          <p:cNvGrpSpPr/>
          <p:nvPr/>
        </p:nvGrpSpPr>
        <p:grpSpPr>
          <a:xfrm>
            <a:off x="535221" y="3141382"/>
            <a:ext cx="976086" cy="1495302"/>
            <a:chOff x="535221" y="3148049"/>
            <a:chExt cx="976086" cy="1495302"/>
          </a:xfrm>
        </p:grpSpPr>
        <p:sp>
          <p:nvSpPr>
            <p:cNvPr id="40" name="TextBox 39">
              <a:extLst>
                <a:ext uri="{FF2B5EF4-FFF2-40B4-BE49-F238E27FC236}">
                  <a16:creationId xmlns:a16="http://schemas.microsoft.com/office/drawing/2014/main" id="{6F636CA1-CE79-CDFD-2A78-B8BEF551AD5D}"/>
                </a:ext>
              </a:extLst>
            </p:cNvPr>
            <p:cNvSpPr txBox="1"/>
            <p:nvPr/>
          </p:nvSpPr>
          <p:spPr>
            <a:xfrm>
              <a:off x="535221" y="3148049"/>
              <a:ext cx="976086" cy="297742"/>
            </a:xfrm>
            <a:prstGeom prst="roundRect">
              <a:avLst/>
            </a:prstGeom>
            <a:noFill/>
          </p:spPr>
          <p:txBody>
            <a:bodyPr wrap="none" lIns="0" tIns="0" rIns="0" bIns="0" rtlCol="0">
              <a:spAutoFit/>
            </a:bodyPr>
            <a:lstStyle>
              <a:defPPr>
                <a:defRPr lang="en-US"/>
              </a:defPPr>
              <a:lvl1pPr algn="ctr" defTabSz="914400">
                <a:defRPr sz="1600">
                  <a:solidFill>
                    <a:srgbClr val="FFFFFF"/>
                  </a:solidFill>
                  <a:latin typeface="+mj-lt"/>
                </a:defRPr>
              </a:lvl1pPr>
            </a:lstStyle>
            <a:p>
              <a:r>
                <a:rPr lang="en-US" dirty="0"/>
                <a:t>Triggers</a:t>
              </a:r>
            </a:p>
          </p:txBody>
        </p:sp>
        <p:sp>
          <p:nvSpPr>
            <p:cNvPr id="41" name="TextBox 40">
              <a:extLst>
                <a:ext uri="{FF2B5EF4-FFF2-40B4-BE49-F238E27FC236}">
                  <a16:creationId xmlns:a16="http://schemas.microsoft.com/office/drawing/2014/main" id="{786EBFD2-5CFF-F7F6-735C-466C80FD5BE8}"/>
                </a:ext>
              </a:extLst>
            </p:cNvPr>
            <p:cNvSpPr txBox="1"/>
            <p:nvPr/>
          </p:nvSpPr>
          <p:spPr>
            <a:xfrm>
              <a:off x="673233" y="4458685"/>
              <a:ext cx="700064" cy="184666"/>
            </a:xfrm>
            <a:prstGeom prst="rect">
              <a:avLst/>
            </a:prstGeom>
            <a:noFill/>
          </p:spPr>
          <p:txBody>
            <a:bodyPr wrap="none" lIns="0" tIns="0" rIns="0" bIns="0" rtlCol="0">
              <a:spAutoFit/>
            </a:bodyPr>
            <a:lstStyle/>
            <a:p>
              <a:pPr algn="ctr" defTabSz="914400">
                <a:defRPr/>
              </a:pPr>
              <a:r>
                <a:rPr lang="en-US" sz="1200" dirty="0">
                  <a:solidFill>
                    <a:srgbClr val="FFFFFF"/>
                  </a:solidFill>
                </a:rPr>
                <a:t>The World</a:t>
              </a:r>
            </a:p>
          </p:txBody>
        </p:sp>
        <p:sp>
          <p:nvSpPr>
            <p:cNvPr id="42" name="Oval 14">
              <a:extLst>
                <a:ext uri="{FF2B5EF4-FFF2-40B4-BE49-F238E27FC236}">
                  <a16:creationId xmlns:a16="http://schemas.microsoft.com/office/drawing/2014/main" id="{9F3C3844-4191-320D-EFCD-FF00E08BC143}"/>
                </a:ext>
                <a:ext uri="{C183D7F6-B498-43B3-948B-1728B52AA6E4}">
                  <adec:decorative xmlns:adec="http://schemas.microsoft.com/office/drawing/2017/decorative" val="1"/>
                </a:ext>
              </a:extLst>
            </p:cNvPr>
            <p:cNvSpPr>
              <a:spLocks noChangeAspect="1"/>
            </p:cNvSpPr>
            <p:nvPr/>
          </p:nvSpPr>
          <p:spPr bwMode="auto">
            <a:xfrm>
              <a:off x="626941" y="3583312"/>
              <a:ext cx="792644" cy="792644"/>
            </a:xfrm>
            <a:prstGeom prst="ellipse">
              <a:avLst/>
            </a:prstGeom>
            <a:gradFill flip="none" rotWithShape="1">
              <a:gsLst>
                <a:gs pos="0">
                  <a:srgbClr val="0078D4"/>
                </a:gs>
                <a:gs pos="80000">
                  <a:srgbClr val="399A91"/>
                </a:gs>
              </a:gsLst>
              <a:path path="circle">
                <a:fillToRect l="100000" t="100000"/>
              </a:path>
              <a:tileRect r="-100000" b="-100000"/>
            </a:gradFill>
            <a:ln w="63897" cap="flat">
              <a:noFill/>
              <a:prstDash val="solid"/>
              <a:miter/>
            </a:ln>
            <a:effectLst>
              <a:outerShdw blurRad="63500" dist="63500" dir="2400000" algn="tl" rotWithShape="0">
                <a:srgbClr val="000000">
                  <a:alpha val="5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43" name="Рисунок 27">
              <a:extLst>
                <a:ext uri="{FF2B5EF4-FFF2-40B4-BE49-F238E27FC236}">
                  <a16:creationId xmlns:a16="http://schemas.microsoft.com/office/drawing/2014/main" id="{7E01601C-371F-90CB-E092-27A967A47F2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18381" y="3774752"/>
              <a:ext cx="409764" cy="409764"/>
            </a:xfrm>
            <a:prstGeom prst="rect">
              <a:avLst/>
            </a:prstGeom>
            <a:effectLst>
              <a:outerShdw blurRad="63500" dist="63500" dir="2700000" algn="ctr" rotWithShape="0">
                <a:srgbClr val="000000">
                  <a:alpha val="20000"/>
                </a:srgbClr>
              </a:outerShdw>
            </a:effectLst>
          </p:spPr>
        </p:pic>
      </p:grpSp>
      <p:grpSp>
        <p:nvGrpSpPr>
          <p:cNvPr id="44" name="Группа 48">
            <a:extLst>
              <a:ext uri="{FF2B5EF4-FFF2-40B4-BE49-F238E27FC236}">
                <a16:creationId xmlns:a16="http://schemas.microsoft.com/office/drawing/2014/main" id="{5F14149B-044B-438A-DBCB-40C006AD422F}"/>
              </a:ext>
              <a:ext uri="{C183D7F6-B498-43B3-948B-1728B52AA6E4}">
                <adec:decorative xmlns:adec="http://schemas.microsoft.com/office/drawing/2017/decorative" val="1"/>
              </a:ext>
            </a:extLst>
          </p:cNvPr>
          <p:cNvGrpSpPr/>
          <p:nvPr/>
        </p:nvGrpSpPr>
        <p:grpSpPr>
          <a:xfrm>
            <a:off x="10843906" y="2775982"/>
            <a:ext cx="809517" cy="1163731"/>
            <a:chOff x="10877908" y="4462773"/>
            <a:chExt cx="809517" cy="1163731"/>
          </a:xfrm>
        </p:grpSpPr>
        <p:sp>
          <p:nvSpPr>
            <p:cNvPr id="45" name="TextBox 44">
              <a:extLst>
                <a:ext uri="{FF2B5EF4-FFF2-40B4-BE49-F238E27FC236}">
                  <a16:creationId xmlns:a16="http://schemas.microsoft.com/office/drawing/2014/main" id="{EFE7DA2E-1D7D-7EB2-3A29-2FDF288A4994}"/>
                </a:ext>
              </a:extLst>
            </p:cNvPr>
            <p:cNvSpPr txBox="1"/>
            <p:nvPr/>
          </p:nvSpPr>
          <p:spPr>
            <a:xfrm>
              <a:off x="10877908" y="4462773"/>
              <a:ext cx="809517" cy="246221"/>
            </a:xfrm>
            <a:prstGeom prst="rect">
              <a:avLst/>
            </a:prstGeom>
            <a:noFill/>
          </p:spPr>
          <p:txBody>
            <a:bodyPr wrap="none" lIns="0" tIns="0" rIns="0" bIns="0" rtlCol="0">
              <a:spAutoFit/>
            </a:bodyPr>
            <a:lstStyle/>
            <a:p>
              <a:pPr algn="ctr" defTabSz="914400">
                <a:defRPr/>
              </a:pPr>
              <a:r>
                <a:rPr lang="en-US" sz="1600" dirty="0">
                  <a:solidFill>
                    <a:srgbClr val="FFFFFF"/>
                  </a:solidFill>
                  <a:latin typeface="+mj-lt"/>
                </a:rPr>
                <a:t>Accident</a:t>
              </a:r>
            </a:p>
          </p:txBody>
        </p:sp>
        <p:sp>
          <p:nvSpPr>
            <p:cNvPr id="46" name="Oval 14" descr="Label: Accident&#10;A warning label is underneath">
              <a:extLst>
                <a:ext uri="{FF2B5EF4-FFF2-40B4-BE49-F238E27FC236}">
                  <a16:creationId xmlns:a16="http://schemas.microsoft.com/office/drawing/2014/main" id="{1872A3F5-3AEA-8DFF-72AF-550CD23F1A32}"/>
                </a:ext>
                <a:ext uri="{C183D7F6-B498-43B3-948B-1728B52AA6E4}">
                  <adec:decorative xmlns:adec="http://schemas.microsoft.com/office/drawing/2017/decorative" val="0"/>
                </a:ext>
              </a:extLst>
            </p:cNvPr>
            <p:cNvSpPr>
              <a:spLocks noChangeAspect="1"/>
            </p:cNvSpPr>
            <p:nvPr/>
          </p:nvSpPr>
          <p:spPr bwMode="auto">
            <a:xfrm>
              <a:off x="10886344" y="4833860"/>
              <a:ext cx="792644" cy="792644"/>
            </a:xfrm>
            <a:prstGeom prst="ellipse">
              <a:avLst/>
            </a:prstGeom>
            <a:gradFill flip="none" rotWithShape="1">
              <a:gsLst>
                <a:gs pos="100000">
                  <a:srgbClr val="D84790"/>
                </a:gs>
                <a:gs pos="0">
                  <a:srgbClr val="FF5C39"/>
                </a:gs>
              </a:gsLst>
              <a:path path="circle">
                <a:fillToRect l="100000" t="100000"/>
              </a:path>
              <a:tileRect r="-100000" b="-100000"/>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36000" numCol="1" spcCol="0" rtlCol="0" fromWordArt="0" anchor="ctr" anchorCtr="0" forceAA="0" compatLnSpc="1">
              <a:prstTxWarp prst="textNoShape">
                <a:avLst/>
              </a:prstTxWarp>
              <a:noAutofit/>
            </a:bodyPr>
            <a:lstStyle/>
            <a:p>
              <a:pPr algn="ctr" defTabSz="914400" fontAlgn="base">
                <a:spcBef>
                  <a:spcPct val="0"/>
                </a:spcBef>
                <a:spcAft>
                  <a:spcPct val="0"/>
                </a:spcAft>
              </a:pPr>
              <a:endParaRPr lang="en-US" sz="1400" b="1" dirty="0">
                <a:ln w="3175">
                  <a:noFill/>
                </a:ln>
                <a:gradFill>
                  <a:gsLst>
                    <a:gs pos="53147">
                      <a:srgbClr val="FFFFFF"/>
                    </a:gs>
                    <a:gs pos="28000">
                      <a:srgbClr val="FFFFFF"/>
                    </a:gs>
                  </a:gsLst>
                  <a:path path="circle">
                    <a:fillToRect l="100000" b="100000"/>
                  </a:path>
                </a:gradFill>
                <a:latin typeface="+mj-lt"/>
                <a:cs typeface="Segoe UI" pitchFamily="34" charset="0"/>
              </a:endParaRPr>
            </a:p>
          </p:txBody>
        </p:sp>
        <p:pic>
          <p:nvPicPr>
            <p:cNvPr id="47" name="Рисунок 45">
              <a:extLst>
                <a:ext uri="{FF2B5EF4-FFF2-40B4-BE49-F238E27FC236}">
                  <a16:creationId xmlns:a16="http://schemas.microsoft.com/office/drawing/2014/main" id="{3295CC34-C9E6-32BF-002C-66EA2593EA6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040818" y="4965184"/>
              <a:ext cx="483696" cy="483696"/>
            </a:xfrm>
            <a:prstGeom prst="rect">
              <a:avLst/>
            </a:prstGeom>
            <a:effectLst>
              <a:outerShdw blurRad="63500" dist="63500" dir="2700000" algn="ctr" rotWithShape="0">
                <a:srgbClr val="000000">
                  <a:alpha val="20000"/>
                </a:srgbClr>
              </a:outerShdw>
            </a:effectLst>
          </p:spPr>
        </p:pic>
      </p:grpSp>
      <p:grpSp>
        <p:nvGrpSpPr>
          <p:cNvPr id="48" name="Group 47">
            <a:extLst>
              <a:ext uri="{FF2B5EF4-FFF2-40B4-BE49-F238E27FC236}">
                <a16:creationId xmlns:a16="http://schemas.microsoft.com/office/drawing/2014/main" id="{292A9CB7-B79C-EA9E-5FC8-59A171279610}"/>
              </a:ext>
              <a:ext uri="{C183D7F6-B498-43B3-948B-1728B52AA6E4}">
                <adec:decorative xmlns:adec="http://schemas.microsoft.com/office/drawing/2017/decorative" val="1"/>
              </a:ext>
            </a:extLst>
          </p:cNvPr>
          <p:cNvGrpSpPr/>
          <p:nvPr/>
        </p:nvGrpSpPr>
        <p:grpSpPr>
          <a:xfrm>
            <a:off x="2213827" y="1737541"/>
            <a:ext cx="636393" cy="1720352"/>
            <a:chOff x="2213827" y="1744208"/>
            <a:chExt cx="636393" cy="1720352"/>
          </a:xfrm>
        </p:grpSpPr>
        <p:sp>
          <p:nvSpPr>
            <p:cNvPr id="49" name="TextBox 48">
              <a:extLst>
                <a:ext uri="{FF2B5EF4-FFF2-40B4-BE49-F238E27FC236}">
                  <a16:creationId xmlns:a16="http://schemas.microsoft.com/office/drawing/2014/main" id="{40B7B764-66F8-C0A1-4BE7-E75E09411DC3}"/>
                </a:ext>
              </a:extLst>
            </p:cNvPr>
            <p:cNvSpPr txBox="1"/>
            <p:nvPr/>
          </p:nvSpPr>
          <p:spPr>
            <a:xfrm>
              <a:off x="2213827" y="1744208"/>
              <a:ext cx="636393"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Incomplete</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procedures</a:t>
              </a:r>
            </a:p>
          </p:txBody>
        </p:sp>
        <p:cxnSp>
          <p:nvCxnSpPr>
            <p:cNvPr id="50" name="Straight Connector 49">
              <a:extLst>
                <a:ext uri="{FF2B5EF4-FFF2-40B4-BE49-F238E27FC236}">
                  <a16:creationId xmlns:a16="http://schemas.microsoft.com/office/drawing/2014/main" id="{B0D9AF3A-3A52-BEFB-ABFF-5A84F6955B1D}"/>
                </a:ext>
              </a:extLst>
            </p:cNvPr>
            <p:cNvCxnSpPr>
              <a:cxnSpLocks/>
            </p:cNvCxnSpPr>
            <p:nvPr/>
          </p:nvCxnSpPr>
          <p:spPr>
            <a:xfrm>
              <a:off x="2532023" y="2180261"/>
              <a:ext cx="0" cy="1284299"/>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1" name="Group 50">
            <a:extLst>
              <a:ext uri="{FF2B5EF4-FFF2-40B4-BE49-F238E27FC236}">
                <a16:creationId xmlns:a16="http://schemas.microsoft.com/office/drawing/2014/main" id="{DD65CB31-6D4D-D402-247A-8A64228904CB}"/>
              </a:ext>
              <a:ext uri="{C183D7F6-B498-43B3-948B-1728B52AA6E4}">
                <adec:decorative xmlns:adec="http://schemas.microsoft.com/office/drawing/2017/decorative" val="1"/>
              </a:ext>
            </a:extLst>
          </p:cNvPr>
          <p:cNvGrpSpPr/>
          <p:nvPr/>
        </p:nvGrpSpPr>
        <p:grpSpPr>
          <a:xfrm>
            <a:off x="2856970" y="2084988"/>
            <a:ext cx="644407" cy="1127312"/>
            <a:chOff x="2856970" y="2169608"/>
            <a:chExt cx="644407" cy="1127312"/>
          </a:xfrm>
        </p:grpSpPr>
        <p:sp>
          <p:nvSpPr>
            <p:cNvPr id="52" name="TextBox 51">
              <a:extLst>
                <a:ext uri="{FF2B5EF4-FFF2-40B4-BE49-F238E27FC236}">
                  <a16:creationId xmlns:a16="http://schemas.microsoft.com/office/drawing/2014/main" id="{AD9C859F-E497-CDF9-480A-FBF2BB1E9B4A}"/>
                </a:ext>
              </a:extLst>
            </p:cNvPr>
            <p:cNvSpPr txBox="1"/>
            <p:nvPr/>
          </p:nvSpPr>
          <p:spPr>
            <a:xfrm>
              <a:off x="2856970" y="2169608"/>
              <a:ext cx="64440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Regulatory</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narrowness</a:t>
              </a:r>
            </a:p>
          </p:txBody>
        </p:sp>
        <p:cxnSp>
          <p:nvCxnSpPr>
            <p:cNvPr id="53" name="Straight Connector 52">
              <a:extLst>
                <a:ext uri="{FF2B5EF4-FFF2-40B4-BE49-F238E27FC236}">
                  <a16:creationId xmlns:a16="http://schemas.microsoft.com/office/drawing/2014/main" id="{EE2DFCD6-BEAF-6AED-785C-28D84D056C61}"/>
                </a:ext>
              </a:extLst>
            </p:cNvPr>
            <p:cNvCxnSpPr>
              <a:cxnSpLocks/>
            </p:cNvCxnSpPr>
            <p:nvPr/>
          </p:nvCxnSpPr>
          <p:spPr>
            <a:xfrm>
              <a:off x="3179173" y="2605661"/>
              <a:ext cx="0" cy="691259"/>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4" name="Group 53">
            <a:extLst>
              <a:ext uri="{FF2B5EF4-FFF2-40B4-BE49-F238E27FC236}">
                <a16:creationId xmlns:a16="http://schemas.microsoft.com/office/drawing/2014/main" id="{282E0792-7BFA-E636-D677-99EA6A966789}"/>
              </a:ext>
              <a:ext uri="{C183D7F6-B498-43B3-948B-1728B52AA6E4}">
                <adec:decorative xmlns:adec="http://schemas.microsoft.com/office/drawing/2017/decorative" val="1"/>
              </a:ext>
            </a:extLst>
          </p:cNvPr>
          <p:cNvGrpSpPr/>
          <p:nvPr/>
        </p:nvGrpSpPr>
        <p:grpSpPr>
          <a:xfrm>
            <a:off x="3712866" y="1737541"/>
            <a:ext cx="549831" cy="1634634"/>
            <a:chOff x="3712866" y="1766134"/>
            <a:chExt cx="549831" cy="1634634"/>
          </a:xfrm>
        </p:grpSpPr>
        <p:sp>
          <p:nvSpPr>
            <p:cNvPr id="55" name="TextBox 54">
              <a:extLst>
                <a:ext uri="{FF2B5EF4-FFF2-40B4-BE49-F238E27FC236}">
                  <a16:creationId xmlns:a16="http://schemas.microsoft.com/office/drawing/2014/main" id="{D39B4E36-F24B-7D85-588A-5338486C399D}"/>
                </a:ext>
              </a:extLst>
            </p:cNvPr>
            <p:cNvSpPr txBox="1"/>
            <p:nvPr/>
          </p:nvSpPr>
          <p:spPr>
            <a:xfrm>
              <a:off x="3712866" y="1766134"/>
              <a:ext cx="54983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Mixed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messages</a:t>
              </a:r>
            </a:p>
          </p:txBody>
        </p:sp>
        <p:cxnSp>
          <p:nvCxnSpPr>
            <p:cNvPr id="56" name="Straight Connector 55">
              <a:extLst>
                <a:ext uri="{FF2B5EF4-FFF2-40B4-BE49-F238E27FC236}">
                  <a16:creationId xmlns:a16="http://schemas.microsoft.com/office/drawing/2014/main" id="{586AA8A2-D31B-5494-8378-97EFF24505D2}"/>
                </a:ext>
              </a:extLst>
            </p:cNvPr>
            <p:cNvCxnSpPr>
              <a:cxnSpLocks/>
            </p:cNvCxnSpPr>
            <p:nvPr/>
          </p:nvCxnSpPr>
          <p:spPr>
            <a:xfrm>
              <a:off x="3987781" y="2202187"/>
              <a:ext cx="0" cy="1198581"/>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9E72EA5B-F139-BF4D-B1BF-9E01B42D0CE0}"/>
              </a:ext>
              <a:ext uri="{C183D7F6-B498-43B3-948B-1728B52AA6E4}">
                <adec:decorative xmlns:adec="http://schemas.microsoft.com/office/drawing/2017/decorative" val="1"/>
              </a:ext>
            </a:extLst>
          </p:cNvPr>
          <p:cNvGrpSpPr/>
          <p:nvPr/>
        </p:nvGrpSpPr>
        <p:grpSpPr>
          <a:xfrm>
            <a:off x="4593360" y="2084988"/>
            <a:ext cx="655629" cy="1287187"/>
            <a:chOff x="4593360" y="1810929"/>
            <a:chExt cx="655629" cy="1287187"/>
          </a:xfrm>
        </p:grpSpPr>
        <p:sp>
          <p:nvSpPr>
            <p:cNvPr id="58" name="TextBox 57">
              <a:extLst>
                <a:ext uri="{FF2B5EF4-FFF2-40B4-BE49-F238E27FC236}">
                  <a16:creationId xmlns:a16="http://schemas.microsoft.com/office/drawing/2014/main" id="{8949E7A6-814A-FA51-5BA1-D815E5AAF6C5}"/>
                </a:ext>
              </a:extLst>
            </p:cNvPr>
            <p:cNvSpPr txBox="1"/>
            <p:nvPr/>
          </p:nvSpPr>
          <p:spPr>
            <a:xfrm>
              <a:off x="4593360" y="1810929"/>
              <a:ext cx="655629"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Production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pressures</a:t>
              </a:r>
            </a:p>
          </p:txBody>
        </p:sp>
        <p:cxnSp>
          <p:nvCxnSpPr>
            <p:cNvPr id="59" name="Straight Connector 58">
              <a:extLst>
                <a:ext uri="{FF2B5EF4-FFF2-40B4-BE49-F238E27FC236}">
                  <a16:creationId xmlns:a16="http://schemas.microsoft.com/office/drawing/2014/main" id="{1F734E9A-3D04-5A70-2640-1654BED75D50}"/>
                </a:ext>
              </a:extLst>
            </p:cNvPr>
            <p:cNvCxnSpPr>
              <a:cxnSpLocks/>
            </p:cNvCxnSpPr>
            <p:nvPr/>
          </p:nvCxnSpPr>
          <p:spPr>
            <a:xfrm>
              <a:off x="4921175" y="2246982"/>
              <a:ext cx="0" cy="851134"/>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FB23203F-6419-5040-CD59-D8EBFC8858CD}"/>
              </a:ext>
              <a:ext uri="{C183D7F6-B498-43B3-948B-1728B52AA6E4}">
                <adec:decorative xmlns:adec="http://schemas.microsoft.com/office/drawing/2017/decorative" val="1"/>
              </a:ext>
            </a:extLst>
          </p:cNvPr>
          <p:cNvGrpSpPr/>
          <p:nvPr/>
        </p:nvGrpSpPr>
        <p:grpSpPr>
          <a:xfrm>
            <a:off x="5441241" y="1737541"/>
            <a:ext cx="814325" cy="1151132"/>
            <a:chOff x="5462022" y="1995595"/>
            <a:chExt cx="814325" cy="1151132"/>
          </a:xfrm>
        </p:grpSpPr>
        <p:sp>
          <p:nvSpPr>
            <p:cNvPr id="61" name="TextBox 60">
              <a:extLst>
                <a:ext uri="{FF2B5EF4-FFF2-40B4-BE49-F238E27FC236}">
                  <a16:creationId xmlns:a16="http://schemas.microsoft.com/office/drawing/2014/main" id="{B1B1556D-2988-DF67-3B7D-4DF913CB5314}"/>
                </a:ext>
              </a:extLst>
            </p:cNvPr>
            <p:cNvSpPr txBox="1"/>
            <p:nvPr/>
          </p:nvSpPr>
          <p:spPr>
            <a:xfrm>
              <a:off x="5462022" y="1995595"/>
              <a:ext cx="814325"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Responsibility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shifting</a:t>
              </a:r>
            </a:p>
          </p:txBody>
        </p:sp>
        <p:cxnSp>
          <p:nvCxnSpPr>
            <p:cNvPr id="62" name="Straight Connector 61">
              <a:extLst>
                <a:ext uri="{FF2B5EF4-FFF2-40B4-BE49-F238E27FC236}">
                  <a16:creationId xmlns:a16="http://schemas.microsoft.com/office/drawing/2014/main" id="{956FE76D-E40D-7241-1EE4-EB7CCDC798C3}"/>
                </a:ext>
              </a:extLst>
            </p:cNvPr>
            <p:cNvCxnSpPr>
              <a:cxnSpLocks/>
            </p:cNvCxnSpPr>
            <p:nvPr/>
          </p:nvCxnSpPr>
          <p:spPr>
            <a:xfrm>
              <a:off x="5869184" y="2431648"/>
              <a:ext cx="0" cy="715079"/>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63" name="Group 62">
            <a:extLst>
              <a:ext uri="{FF2B5EF4-FFF2-40B4-BE49-F238E27FC236}">
                <a16:creationId xmlns:a16="http://schemas.microsoft.com/office/drawing/2014/main" id="{7385FDB4-4582-B0B7-5E98-AD7A93EB1E7D}"/>
              </a:ext>
              <a:ext uri="{C183D7F6-B498-43B3-948B-1728B52AA6E4}">
                <adec:decorative xmlns:adec="http://schemas.microsoft.com/office/drawing/2017/decorative" val="1"/>
              </a:ext>
            </a:extLst>
          </p:cNvPr>
          <p:cNvGrpSpPr/>
          <p:nvPr/>
        </p:nvGrpSpPr>
        <p:grpSpPr>
          <a:xfrm>
            <a:off x="6632987" y="2084988"/>
            <a:ext cx="673261" cy="997648"/>
            <a:chOff x="6632987" y="1664559"/>
            <a:chExt cx="673261" cy="997648"/>
          </a:xfrm>
        </p:grpSpPr>
        <p:sp>
          <p:nvSpPr>
            <p:cNvPr id="64" name="TextBox 63">
              <a:extLst>
                <a:ext uri="{FF2B5EF4-FFF2-40B4-BE49-F238E27FC236}">
                  <a16:creationId xmlns:a16="http://schemas.microsoft.com/office/drawing/2014/main" id="{CBD9B7DE-5E49-03FD-23A7-63101EFDB31D}"/>
                </a:ext>
              </a:extLst>
            </p:cNvPr>
            <p:cNvSpPr txBox="1"/>
            <p:nvPr/>
          </p:nvSpPr>
          <p:spPr>
            <a:xfrm>
              <a:off x="6632987" y="1664559"/>
              <a:ext cx="673261"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Inadequate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training</a:t>
              </a:r>
            </a:p>
          </p:txBody>
        </p:sp>
        <p:cxnSp>
          <p:nvCxnSpPr>
            <p:cNvPr id="65" name="Straight Connector 64">
              <a:extLst>
                <a:ext uri="{FF2B5EF4-FFF2-40B4-BE49-F238E27FC236}">
                  <a16:creationId xmlns:a16="http://schemas.microsoft.com/office/drawing/2014/main" id="{A1396743-0F24-2012-AA0B-7A39226FF25D}"/>
                </a:ext>
              </a:extLst>
            </p:cNvPr>
            <p:cNvCxnSpPr>
              <a:cxnSpLocks/>
            </p:cNvCxnSpPr>
            <p:nvPr/>
          </p:nvCxnSpPr>
          <p:spPr>
            <a:xfrm>
              <a:off x="6969618" y="2100612"/>
              <a:ext cx="0" cy="561595"/>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66" name="Group 65">
            <a:extLst>
              <a:ext uri="{FF2B5EF4-FFF2-40B4-BE49-F238E27FC236}">
                <a16:creationId xmlns:a16="http://schemas.microsoft.com/office/drawing/2014/main" id="{44C3BF16-54D0-1C4F-EA7F-9DA877ACA723}"/>
              </a:ext>
              <a:ext uri="{C183D7F6-B498-43B3-948B-1728B52AA6E4}">
                <adec:decorative xmlns:adec="http://schemas.microsoft.com/office/drawing/2017/decorative" val="1"/>
              </a:ext>
            </a:extLst>
          </p:cNvPr>
          <p:cNvGrpSpPr/>
          <p:nvPr/>
        </p:nvGrpSpPr>
        <p:grpSpPr>
          <a:xfrm>
            <a:off x="7765690" y="1737541"/>
            <a:ext cx="649216" cy="1601404"/>
            <a:chOff x="7765690" y="2265463"/>
            <a:chExt cx="649216" cy="1601404"/>
          </a:xfrm>
        </p:grpSpPr>
        <p:sp>
          <p:nvSpPr>
            <p:cNvPr id="67" name="TextBox 66">
              <a:extLst>
                <a:ext uri="{FF2B5EF4-FFF2-40B4-BE49-F238E27FC236}">
                  <a16:creationId xmlns:a16="http://schemas.microsoft.com/office/drawing/2014/main" id="{E3D46DBC-C6E8-3CD7-C26E-B4B32449E453}"/>
                </a:ext>
              </a:extLst>
            </p:cNvPr>
            <p:cNvSpPr txBox="1"/>
            <p:nvPr/>
          </p:nvSpPr>
          <p:spPr>
            <a:xfrm>
              <a:off x="7765690" y="2265463"/>
              <a:ext cx="64921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Attention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distractions</a:t>
              </a:r>
            </a:p>
          </p:txBody>
        </p:sp>
        <p:cxnSp>
          <p:nvCxnSpPr>
            <p:cNvPr id="68" name="Straight Connector 67">
              <a:extLst>
                <a:ext uri="{FF2B5EF4-FFF2-40B4-BE49-F238E27FC236}">
                  <a16:creationId xmlns:a16="http://schemas.microsoft.com/office/drawing/2014/main" id="{1EAD58D5-150A-B58C-6AF3-3620A61A8A6D}"/>
                </a:ext>
              </a:extLst>
            </p:cNvPr>
            <p:cNvCxnSpPr>
              <a:cxnSpLocks/>
            </p:cNvCxnSpPr>
            <p:nvPr/>
          </p:nvCxnSpPr>
          <p:spPr>
            <a:xfrm>
              <a:off x="8090298" y="2701516"/>
              <a:ext cx="0" cy="1165351"/>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69" name="Group 68">
            <a:extLst>
              <a:ext uri="{FF2B5EF4-FFF2-40B4-BE49-F238E27FC236}">
                <a16:creationId xmlns:a16="http://schemas.microsoft.com/office/drawing/2014/main" id="{A0786D21-5DBA-0A57-7866-95F173534C5B}"/>
              </a:ext>
              <a:ext uri="{C183D7F6-B498-43B3-948B-1728B52AA6E4}">
                <adec:decorative xmlns:adec="http://schemas.microsoft.com/office/drawing/2017/decorative" val="1"/>
              </a:ext>
            </a:extLst>
          </p:cNvPr>
          <p:cNvGrpSpPr/>
          <p:nvPr/>
        </p:nvGrpSpPr>
        <p:grpSpPr>
          <a:xfrm>
            <a:off x="8600017" y="2084988"/>
            <a:ext cx="633187" cy="983794"/>
            <a:chOff x="8600017" y="1539402"/>
            <a:chExt cx="633187" cy="983794"/>
          </a:xfrm>
        </p:grpSpPr>
        <p:sp>
          <p:nvSpPr>
            <p:cNvPr id="70" name="TextBox 69">
              <a:extLst>
                <a:ext uri="{FF2B5EF4-FFF2-40B4-BE49-F238E27FC236}">
                  <a16:creationId xmlns:a16="http://schemas.microsoft.com/office/drawing/2014/main" id="{CD2D5225-E63D-E73B-A47A-1FBE8FBC0A43}"/>
                </a:ext>
              </a:extLst>
            </p:cNvPr>
            <p:cNvSpPr txBox="1"/>
            <p:nvPr/>
          </p:nvSpPr>
          <p:spPr>
            <a:xfrm>
              <a:off x="8600017" y="1539402"/>
              <a:ext cx="633187"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Clumsy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technology</a:t>
              </a:r>
            </a:p>
          </p:txBody>
        </p:sp>
        <p:cxnSp>
          <p:nvCxnSpPr>
            <p:cNvPr id="71" name="Straight Connector 70">
              <a:extLst>
                <a:ext uri="{FF2B5EF4-FFF2-40B4-BE49-F238E27FC236}">
                  <a16:creationId xmlns:a16="http://schemas.microsoft.com/office/drawing/2014/main" id="{E35623AA-385B-3CF7-B5D5-B652D9BB50AB}"/>
                </a:ext>
              </a:extLst>
            </p:cNvPr>
            <p:cNvCxnSpPr>
              <a:cxnSpLocks/>
            </p:cNvCxnSpPr>
            <p:nvPr/>
          </p:nvCxnSpPr>
          <p:spPr>
            <a:xfrm>
              <a:off x="8916611" y="1975455"/>
              <a:ext cx="0" cy="547741"/>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72" name="Group 71">
            <a:extLst>
              <a:ext uri="{FF2B5EF4-FFF2-40B4-BE49-F238E27FC236}">
                <a16:creationId xmlns:a16="http://schemas.microsoft.com/office/drawing/2014/main" id="{AE0EB56C-29B0-7BBC-B3CD-9A67804A3B16}"/>
              </a:ext>
              <a:ext uri="{C183D7F6-B498-43B3-948B-1728B52AA6E4}">
                <adec:decorative xmlns:adec="http://schemas.microsoft.com/office/drawing/2017/decorative" val="1"/>
              </a:ext>
            </a:extLst>
          </p:cNvPr>
          <p:cNvGrpSpPr/>
          <p:nvPr/>
        </p:nvGrpSpPr>
        <p:grpSpPr>
          <a:xfrm>
            <a:off x="9523605" y="1737541"/>
            <a:ext cx="408766" cy="1947398"/>
            <a:chOff x="9508365" y="2060799"/>
            <a:chExt cx="408766" cy="1947398"/>
          </a:xfrm>
        </p:grpSpPr>
        <p:sp>
          <p:nvSpPr>
            <p:cNvPr id="73" name="TextBox 72">
              <a:extLst>
                <a:ext uri="{FF2B5EF4-FFF2-40B4-BE49-F238E27FC236}">
                  <a16:creationId xmlns:a16="http://schemas.microsoft.com/office/drawing/2014/main" id="{0FE36A7E-892F-D22E-9FA1-999AFEC8FFB5}"/>
                </a:ext>
              </a:extLst>
            </p:cNvPr>
            <p:cNvSpPr txBox="1"/>
            <p:nvPr/>
          </p:nvSpPr>
          <p:spPr>
            <a:xfrm>
              <a:off x="9508365" y="2060799"/>
              <a:ext cx="408766"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Coding</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bugs</a:t>
              </a:r>
            </a:p>
          </p:txBody>
        </p:sp>
        <p:cxnSp>
          <p:nvCxnSpPr>
            <p:cNvPr id="74" name="Straight Connector 73">
              <a:extLst>
                <a:ext uri="{FF2B5EF4-FFF2-40B4-BE49-F238E27FC236}">
                  <a16:creationId xmlns:a16="http://schemas.microsoft.com/office/drawing/2014/main" id="{785ECDC2-8F57-D76F-6AA1-8543E1AFFF77}"/>
                </a:ext>
              </a:extLst>
            </p:cNvPr>
            <p:cNvCxnSpPr>
              <a:cxnSpLocks/>
            </p:cNvCxnSpPr>
            <p:nvPr/>
          </p:nvCxnSpPr>
          <p:spPr>
            <a:xfrm>
              <a:off x="9712748" y="2496852"/>
              <a:ext cx="0" cy="1511345"/>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grpSp>
      <p:grpSp>
        <p:nvGrpSpPr>
          <p:cNvPr id="75" name="Group 74">
            <a:extLst>
              <a:ext uri="{FF2B5EF4-FFF2-40B4-BE49-F238E27FC236}">
                <a16:creationId xmlns:a16="http://schemas.microsoft.com/office/drawing/2014/main" id="{C7F22C86-D359-2ADF-A1D7-C00F6B20DF81}"/>
              </a:ext>
              <a:ext uri="{C183D7F6-B498-43B3-948B-1728B52AA6E4}">
                <adec:decorative xmlns:adec="http://schemas.microsoft.com/office/drawing/2017/decorative" val="1"/>
              </a:ext>
            </a:extLst>
          </p:cNvPr>
          <p:cNvGrpSpPr/>
          <p:nvPr/>
        </p:nvGrpSpPr>
        <p:grpSpPr>
          <a:xfrm>
            <a:off x="9824542" y="2031154"/>
            <a:ext cx="726160" cy="898112"/>
            <a:chOff x="9839782" y="1294392"/>
            <a:chExt cx="726160" cy="898112"/>
          </a:xfrm>
        </p:grpSpPr>
        <p:cxnSp>
          <p:nvCxnSpPr>
            <p:cNvPr id="76" name="Straight Connector 75">
              <a:extLst>
                <a:ext uri="{FF2B5EF4-FFF2-40B4-BE49-F238E27FC236}">
                  <a16:creationId xmlns:a16="http://schemas.microsoft.com/office/drawing/2014/main" id="{0D57881F-1444-8B3B-7D40-7A24C7718897}"/>
                </a:ext>
              </a:extLst>
            </p:cNvPr>
            <p:cNvCxnSpPr>
              <a:cxnSpLocks/>
            </p:cNvCxnSpPr>
            <p:nvPr/>
          </p:nvCxnSpPr>
          <p:spPr>
            <a:xfrm>
              <a:off x="10202862" y="1730445"/>
              <a:ext cx="0" cy="462059"/>
            </a:xfrm>
            <a:prstGeom prst="line">
              <a:avLst/>
            </a:prstGeom>
            <a:ln w="12700">
              <a:solidFill>
                <a:schemeClr val="tx1"/>
              </a:solidFill>
              <a:headEnd type="none" w="lg" len="med"/>
              <a:tailEnd type="oval" w="sm" len="sm"/>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027C4846-42EF-CAA6-EB86-D5705B7E76A1}"/>
                </a:ext>
              </a:extLst>
            </p:cNvPr>
            <p:cNvSpPr txBox="1"/>
            <p:nvPr/>
          </p:nvSpPr>
          <p:spPr>
            <a:xfrm>
              <a:off x="9839782" y="1294392"/>
              <a:ext cx="726160" cy="307777"/>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00" b="0" i="0" u="none" strike="noStrike" kern="1200" cap="none" spc="0" normalizeH="0" baseline="0" noProof="0" dirty="0">
                  <a:ln>
                    <a:noFill/>
                  </a:ln>
                  <a:solidFill>
                    <a:srgbClr val="FFFFFF"/>
                  </a:solidFill>
                  <a:effectLst/>
                  <a:uLnTx/>
                  <a:uFillTx/>
                  <a:latin typeface="Segoe UI"/>
                  <a:ea typeface="+mn-ea"/>
                  <a:cs typeface="+mn-cs"/>
                </a:rPr>
                <a:t>Deferred </a:t>
              </a:r>
              <a:br>
                <a:rPr kumimoji="0" lang="en-US" sz="1000" b="0" i="0" u="none" strike="noStrike" kern="1200" cap="none" spc="0" normalizeH="0" baseline="0" noProof="0" dirty="0">
                  <a:ln>
                    <a:noFill/>
                  </a:ln>
                  <a:solidFill>
                    <a:srgbClr val="FFFFFF"/>
                  </a:solidFill>
                  <a:effectLst/>
                  <a:uLnTx/>
                  <a:uFillTx/>
                  <a:latin typeface="Segoe UI"/>
                  <a:ea typeface="+mn-ea"/>
                  <a:cs typeface="+mn-cs"/>
                </a:rPr>
              </a:br>
              <a:r>
                <a:rPr kumimoji="0" lang="en-US" sz="1000" b="0" i="0" u="none" strike="noStrike" kern="1200" cap="none" spc="0" normalizeH="0" baseline="0" noProof="0" dirty="0">
                  <a:ln>
                    <a:noFill/>
                  </a:ln>
                  <a:solidFill>
                    <a:srgbClr val="FFFFFF"/>
                  </a:solidFill>
                  <a:effectLst/>
                  <a:uLnTx/>
                  <a:uFillTx/>
                  <a:latin typeface="Segoe UI"/>
                  <a:ea typeface="+mn-ea"/>
                  <a:cs typeface="+mn-cs"/>
                </a:rPr>
                <a:t>maintenance</a:t>
              </a:r>
            </a:p>
          </p:txBody>
        </p:sp>
      </p:grpSp>
    </p:spTree>
    <p:extLst>
      <p:ext uri="{BB962C8B-B14F-4D97-AF65-F5344CB8AC3E}">
        <p14:creationId xmlns:p14="http://schemas.microsoft.com/office/powerpoint/2010/main" val="140263881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150"/>
                                  </p:stCondLst>
                                  <p:childTnLst>
                                    <p:animMotion origin="layout" path="M -0.02448 2.96296E-6 L -3.33333E-6 2.96296E-6 " pathEditMode="relative" rAng="0" ptsTypes="AA">
                                      <p:cBhvr>
                                        <p:cTn id="9" dur="600" fill="hold"/>
                                        <p:tgtEl>
                                          <p:spTgt spid="8"/>
                                        </p:tgtEl>
                                        <p:attrNameLst>
                                          <p:attrName>ppt_x</p:attrName>
                                          <p:attrName>ppt_y</p:attrName>
                                        </p:attrNameLst>
                                      </p:cBhvr>
                                      <p:rCtr x="1224" y="0"/>
                                    </p:animMotion>
                                  </p:childTnLst>
                                </p:cTn>
                              </p:par>
                              <p:par>
                                <p:cTn id="10" presetID="10" presetClass="entr" presetSubtype="0" fill="hold" nodeType="withEffect">
                                  <p:stCondLst>
                                    <p:cond delay="3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nodeType="withEffect">
                                  <p:stCondLst>
                                    <p:cond delay="300"/>
                                  </p:stCondLst>
                                  <p:childTnLst>
                                    <p:animMotion origin="layout" path="M -0.02448 2.96296E-6 L 1.45833E-6 2.96296E-6 " pathEditMode="relative" rAng="0" ptsTypes="AA">
                                      <p:cBhvr>
                                        <p:cTn id="14" dur="600" fill="hold"/>
                                        <p:tgtEl>
                                          <p:spTgt spid="11"/>
                                        </p:tgtEl>
                                        <p:attrNameLst>
                                          <p:attrName>ppt_x</p:attrName>
                                          <p:attrName>ppt_y</p:attrName>
                                        </p:attrNameLst>
                                      </p:cBhvr>
                                      <p:rCtr x="1224" y="0"/>
                                    </p:animMotion>
                                  </p:childTnLst>
                                </p:cTn>
                              </p:par>
                              <p:par>
                                <p:cTn id="15" presetID="10" presetClass="entr" presetSubtype="0" fill="hold" nodeType="withEffect">
                                  <p:stCondLst>
                                    <p:cond delay="450"/>
                                  </p:stCondLst>
                                  <p:childTnLst>
                                    <p:set>
                                      <p:cBhvr>
                                        <p:cTn id="16" dur="1" fill="hold">
                                          <p:stCondLst>
                                            <p:cond delay="0"/>
                                          </p:stCondLst>
                                        </p:cTn>
                                        <p:tgtEl>
                                          <p:spTgt spid="25"/>
                                        </p:tgtEl>
                                        <p:attrNameLst>
                                          <p:attrName>style.visibility</p:attrName>
                                        </p:attrNameLst>
                                      </p:cBhvr>
                                      <p:to>
                                        <p:strVal val="visible"/>
                                      </p:to>
                                    </p:set>
                                    <p:animEffect transition="in" filter="fade">
                                      <p:cBhvr>
                                        <p:cTn id="17" dur="500"/>
                                        <p:tgtEl>
                                          <p:spTgt spid="25"/>
                                        </p:tgtEl>
                                      </p:cBhvr>
                                    </p:animEffect>
                                  </p:childTnLst>
                                </p:cTn>
                              </p:par>
                              <p:par>
                                <p:cTn id="18" presetID="42" presetClass="path" presetSubtype="0" decel="100000" fill="hold" nodeType="withEffect">
                                  <p:stCondLst>
                                    <p:cond delay="450"/>
                                  </p:stCondLst>
                                  <p:childTnLst>
                                    <p:animMotion origin="layout" path="M -0.02448 2.96296E-6 L -3.75E-6 2.96296E-6 " pathEditMode="relative" rAng="0" ptsTypes="AA">
                                      <p:cBhvr>
                                        <p:cTn id="19" dur="600" fill="hold"/>
                                        <p:tgtEl>
                                          <p:spTgt spid="25"/>
                                        </p:tgtEl>
                                        <p:attrNameLst>
                                          <p:attrName>ppt_x</p:attrName>
                                          <p:attrName>ppt_y</p:attrName>
                                        </p:attrNameLst>
                                      </p:cBhvr>
                                      <p:rCtr x="1224" y="0"/>
                                    </p:animMotion>
                                  </p:childTnLst>
                                </p:cTn>
                              </p:par>
                              <p:par>
                                <p:cTn id="20" presetID="10" presetClass="entr" presetSubtype="0" fill="hold" nodeType="withEffect">
                                  <p:stCondLst>
                                    <p:cond delay="60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par>
                                <p:cTn id="23" presetID="42" presetClass="path" presetSubtype="0" decel="100000" fill="hold" nodeType="withEffect">
                                  <p:stCondLst>
                                    <p:cond delay="600"/>
                                  </p:stCondLst>
                                  <p:childTnLst>
                                    <p:animMotion origin="layout" path="M -0.02448 2.96296E-6 L -2.5E-6 2.96296E-6 " pathEditMode="relative" rAng="0" ptsTypes="AA">
                                      <p:cBhvr>
                                        <p:cTn id="24" dur="600" fill="hold"/>
                                        <p:tgtEl>
                                          <p:spTgt spid="28"/>
                                        </p:tgtEl>
                                        <p:attrNameLst>
                                          <p:attrName>ppt_x</p:attrName>
                                          <p:attrName>ppt_y</p:attrName>
                                        </p:attrNameLst>
                                      </p:cBhvr>
                                      <p:rCtr x="1224" y="0"/>
                                    </p:animMotion>
                                  </p:childTnLst>
                                </p:cTn>
                              </p:par>
                              <p:par>
                                <p:cTn id="25" presetID="10" presetClass="entr" presetSubtype="0" fill="hold" nodeType="withEffect">
                                  <p:stCondLst>
                                    <p:cond delay="75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500"/>
                                        <p:tgtEl>
                                          <p:spTgt spid="14"/>
                                        </p:tgtEl>
                                      </p:cBhvr>
                                    </p:animEffect>
                                  </p:childTnLst>
                                </p:cTn>
                              </p:par>
                              <p:par>
                                <p:cTn id="28" presetID="42" presetClass="path" presetSubtype="0" decel="100000" fill="hold" nodeType="withEffect">
                                  <p:stCondLst>
                                    <p:cond delay="750"/>
                                  </p:stCondLst>
                                  <p:childTnLst>
                                    <p:animMotion origin="layout" path="M -0.02448 2.96296E-6 L -3.125E-6 2.96296E-6 " pathEditMode="relative" rAng="0" ptsTypes="AA">
                                      <p:cBhvr>
                                        <p:cTn id="29" dur="600" fill="hold"/>
                                        <p:tgtEl>
                                          <p:spTgt spid="14"/>
                                        </p:tgtEl>
                                        <p:attrNameLst>
                                          <p:attrName>ppt_x</p:attrName>
                                          <p:attrName>ppt_y</p:attrName>
                                        </p:attrNameLst>
                                      </p:cBhvr>
                                      <p:rCtr x="1224" y="0"/>
                                    </p:animMotion>
                                  </p:childTnLst>
                                </p:cTn>
                              </p:par>
                              <p:par>
                                <p:cTn id="30" presetID="10" presetClass="entr" presetSubtype="0" fill="hold" nodeType="withEffect">
                                  <p:stCondLst>
                                    <p:cond delay="90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500"/>
                                        <p:tgtEl>
                                          <p:spTgt spid="17"/>
                                        </p:tgtEl>
                                      </p:cBhvr>
                                    </p:animEffect>
                                  </p:childTnLst>
                                </p:cTn>
                              </p:par>
                              <p:par>
                                <p:cTn id="33" presetID="42" presetClass="path" presetSubtype="0" decel="100000" fill="hold" nodeType="withEffect">
                                  <p:stCondLst>
                                    <p:cond delay="900"/>
                                  </p:stCondLst>
                                  <p:childTnLst>
                                    <p:animMotion origin="layout" path="M -0.02448 2.96296E-6 L -1.66667E-6 2.96296E-6 " pathEditMode="relative" rAng="0" ptsTypes="AA">
                                      <p:cBhvr>
                                        <p:cTn id="34" dur="600" fill="hold"/>
                                        <p:tgtEl>
                                          <p:spTgt spid="17"/>
                                        </p:tgtEl>
                                        <p:attrNameLst>
                                          <p:attrName>ppt_x</p:attrName>
                                          <p:attrName>ppt_y</p:attrName>
                                        </p:attrNameLst>
                                      </p:cBhvr>
                                      <p:rCtr x="1224" y="0"/>
                                    </p:animMotion>
                                  </p:childTnLst>
                                </p:cTn>
                              </p:par>
                              <p:par>
                                <p:cTn id="35" presetID="10" presetClass="entr" presetSubtype="0" fill="hold" grpId="0" nodeType="withEffect">
                                  <p:stCondLst>
                                    <p:cond delay="90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500"/>
                                        <p:tgtEl>
                                          <p:spTgt spid="7"/>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4"/>
                                        </p:tgtEl>
                                        <p:attrNameLst>
                                          <p:attrName>style.visibility</p:attrName>
                                        </p:attrNameLst>
                                      </p:cBhvr>
                                      <p:to>
                                        <p:strVal val="visible"/>
                                      </p:to>
                                    </p:set>
                                    <p:animEffect transition="in" filter="fade">
                                      <p:cBhvr>
                                        <p:cTn id="43" dur="500"/>
                                        <p:tgtEl>
                                          <p:spTgt spid="44"/>
                                        </p:tgtEl>
                                      </p:cBhvr>
                                    </p:animEffect>
                                  </p:childTnLst>
                                </p:cTn>
                              </p:par>
                            </p:childTnLst>
                          </p:cTn>
                        </p:par>
                        <p:par>
                          <p:cTn id="44" fill="hold">
                            <p:stCondLst>
                              <p:cond delay="1500"/>
                            </p:stCondLst>
                            <p:childTnLst>
                              <p:par>
                                <p:cTn id="45" presetID="10" presetClass="entr" presetSubtype="0" fill="hold" nodeType="afterEffect">
                                  <p:stCondLst>
                                    <p:cond delay="0"/>
                                  </p:stCondLst>
                                  <p:childTnLst>
                                    <p:set>
                                      <p:cBhvr>
                                        <p:cTn id="46" dur="1" fill="hold">
                                          <p:stCondLst>
                                            <p:cond delay="0"/>
                                          </p:stCondLst>
                                        </p:cTn>
                                        <p:tgtEl>
                                          <p:spTgt spid="48"/>
                                        </p:tgtEl>
                                        <p:attrNameLst>
                                          <p:attrName>style.visibility</p:attrName>
                                        </p:attrNameLst>
                                      </p:cBhvr>
                                      <p:to>
                                        <p:strVal val="visible"/>
                                      </p:to>
                                    </p:set>
                                    <p:animEffect transition="in" filter="fade">
                                      <p:cBhvr>
                                        <p:cTn id="47" dur="500"/>
                                        <p:tgtEl>
                                          <p:spTgt spid="48"/>
                                        </p:tgtEl>
                                      </p:cBhvr>
                                    </p:animEffect>
                                  </p:childTnLst>
                                </p:cTn>
                              </p:par>
                              <p:par>
                                <p:cTn id="48" presetID="42" presetClass="path" presetSubtype="0" decel="100000" fill="hold" nodeType="withEffect">
                                  <p:stCondLst>
                                    <p:cond delay="0"/>
                                  </p:stCondLst>
                                  <p:childTnLst>
                                    <p:animMotion origin="layout" path="M -2.29167E-6 0.04607 L -2.29167E-6 -3.7037E-6 " pathEditMode="relative" rAng="0" ptsTypes="AA">
                                      <p:cBhvr>
                                        <p:cTn id="49" dur="600" fill="hold"/>
                                        <p:tgtEl>
                                          <p:spTgt spid="48"/>
                                        </p:tgtEl>
                                        <p:attrNameLst>
                                          <p:attrName>ppt_x</p:attrName>
                                          <p:attrName>ppt_y</p:attrName>
                                        </p:attrNameLst>
                                      </p:cBhvr>
                                      <p:rCtr x="0" y="-2315"/>
                                    </p:animMotion>
                                  </p:childTnLst>
                                </p:cTn>
                              </p:par>
                              <p:par>
                                <p:cTn id="50" presetID="10" presetClass="entr" presetSubtype="0" fill="hold" nodeType="withEffect">
                                  <p:stCondLst>
                                    <p:cond delay="100"/>
                                  </p:stCondLst>
                                  <p:childTnLst>
                                    <p:set>
                                      <p:cBhvr>
                                        <p:cTn id="51" dur="1" fill="hold">
                                          <p:stCondLst>
                                            <p:cond delay="0"/>
                                          </p:stCondLst>
                                        </p:cTn>
                                        <p:tgtEl>
                                          <p:spTgt spid="51"/>
                                        </p:tgtEl>
                                        <p:attrNameLst>
                                          <p:attrName>style.visibility</p:attrName>
                                        </p:attrNameLst>
                                      </p:cBhvr>
                                      <p:to>
                                        <p:strVal val="visible"/>
                                      </p:to>
                                    </p:set>
                                    <p:animEffect transition="in" filter="fade">
                                      <p:cBhvr>
                                        <p:cTn id="52" dur="500"/>
                                        <p:tgtEl>
                                          <p:spTgt spid="51"/>
                                        </p:tgtEl>
                                      </p:cBhvr>
                                    </p:animEffect>
                                  </p:childTnLst>
                                </p:cTn>
                              </p:par>
                              <p:par>
                                <p:cTn id="53" presetID="42" presetClass="path" presetSubtype="0" decel="100000" fill="hold" nodeType="withEffect">
                                  <p:stCondLst>
                                    <p:cond delay="100"/>
                                  </p:stCondLst>
                                  <p:childTnLst>
                                    <p:animMotion origin="layout" path="M 2.70833E-6 0.04607 L 2.70833E-6 -1.11111E-6 " pathEditMode="relative" rAng="0" ptsTypes="AA">
                                      <p:cBhvr>
                                        <p:cTn id="54" dur="600" fill="hold"/>
                                        <p:tgtEl>
                                          <p:spTgt spid="51"/>
                                        </p:tgtEl>
                                        <p:attrNameLst>
                                          <p:attrName>ppt_x</p:attrName>
                                          <p:attrName>ppt_y</p:attrName>
                                        </p:attrNameLst>
                                      </p:cBhvr>
                                      <p:rCtr x="0" y="-2315"/>
                                    </p:animMotion>
                                  </p:childTnLst>
                                </p:cTn>
                              </p:par>
                              <p:par>
                                <p:cTn id="55" presetID="10" presetClass="entr" presetSubtype="0" fill="hold" nodeType="withEffect">
                                  <p:stCondLst>
                                    <p:cond delay="200"/>
                                  </p:stCondLst>
                                  <p:childTnLst>
                                    <p:set>
                                      <p:cBhvr>
                                        <p:cTn id="56" dur="1" fill="hold">
                                          <p:stCondLst>
                                            <p:cond delay="0"/>
                                          </p:stCondLst>
                                        </p:cTn>
                                        <p:tgtEl>
                                          <p:spTgt spid="54"/>
                                        </p:tgtEl>
                                        <p:attrNameLst>
                                          <p:attrName>style.visibility</p:attrName>
                                        </p:attrNameLst>
                                      </p:cBhvr>
                                      <p:to>
                                        <p:strVal val="visible"/>
                                      </p:to>
                                    </p:set>
                                    <p:animEffect transition="in" filter="fade">
                                      <p:cBhvr>
                                        <p:cTn id="57" dur="500"/>
                                        <p:tgtEl>
                                          <p:spTgt spid="54"/>
                                        </p:tgtEl>
                                      </p:cBhvr>
                                    </p:animEffect>
                                  </p:childTnLst>
                                </p:cTn>
                              </p:par>
                              <p:par>
                                <p:cTn id="58" presetID="42" presetClass="path" presetSubtype="0" decel="100000" fill="hold" nodeType="withEffect">
                                  <p:stCondLst>
                                    <p:cond delay="200"/>
                                  </p:stCondLst>
                                  <p:childTnLst>
                                    <p:animMotion origin="layout" path="M -3.33333E-6 0.04607 L -3.33333E-6 -3.7037E-6 " pathEditMode="relative" rAng="0" ptsTypes="AA">
                                      <p:cBhvr>
                                        <p:cTn id="59" dur="600" fill="hold"/>
                                        <p:tgtEl>
                                          <p:spTgt spid="54"/>
                                        </p:tgtEl>
                                        <p:attrNameLst>
                                          <p:attrName>ppt_x</p:attrName>
                                          <p:attrName>ppt_y</p:attrName>
                                        </p:attrNameLst>
                                      </p:cBhvr>
                                      <p:rCtr x="0" y="-2315"/>
                                    </p:animMotion>
                                  </p:childTnLst>
                                </p:cTn>
                              </p:par>
                              <p:par>
                                <p:cTn id="60" presetID="10" presetClass="entr" presetSubtype="0" fill="hold" nodeType="withEffect">
                                  <p:stCondLst>
                                    <p:cond delay="30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42" presetClass="path" presetSubtype="0" decel="100000" fill="hold" nodeType="withEffect">
                                  <p:stCondLst>
                                    <p:cond delay="300"/>
                                  </p:stCondLst>
                                  <p:childTnLst>
                                    <p:animMotion origin="layout" path="M 4.375E-6 0.04606 L 4.375E-6 4.81481E-6 " pathEditMode="relative" rAng="0" ptsTypes="AA">
                                      <p:cBhvr>
                                        <p:cTn id="64" dur="600" fill="hold"/>
                                        <p:tgtEl>
                                          <p:spTgt spid="57"/>
                                        </p:tgtEl>
                                        <p:attrNameLst>
                                          <p:attrName>ppt_x</p:attrName>
                                          <p:attrName>ppt_y</p:attrName>
                                        </p:attrNameLst>
                                      </p:cBhvr>
                                      <p:rCtr x="0" y="-2315"/>
                                    </p:animMotion>
                                  </p:childTnLst>
                                </p:cTn>
                              </p:par>
                              <p:par>
                                <p:cTn id="65" presetID="10" presetClass="entr" presetSubtype="0" fill="hold" nodeType="withEffect">
                                  <p:stCondLst>
                                    <p:cond delay="400"/>
                                  </p:stCondLst>
                                  <p:childTnLst>
                                    <p:set>
                                      <p:cBhvr>
                                        <p:cTn id="66" dur="1" fill="hold">
                                          <p:stCondLst>
                                            <p:cond delay="0"/>
                                          </p:stCondLst>
                                        </p:cTn>
                                        <p:tgtEl>
                                          <p:spTgt spid="60"/>
                                        </p:tgtEl>
                                        <p:attrNameLst>
                                          <p:attrName>style.visibility</p:attrName>
                                        </p:attrNameLst>
                                      </p:cBhvr>
                                      <p:to>
                                        <p:strVal val="visible"/>
                                      </p:to>
                                    </p:set>
                                    <p:animEffect transition="in" filter="fade">
                                      <p:cBhvr>
                                        <p:cTn id="67" dur="500"/>
                                        <p:tgtEl>
                                          <p:spTgt spid="60"/>
                                        </p:tgtEl>
                                      </p:cBhvr>
                                    </p:animEffect>
                                  </p:childTnLst>
                                </p:cTn>
                              </p:par>
                              <p:par>
                                <p:cTn id="68" presetID="42" presetClass="path" presetSubtype="0" decel="100000" fill="hold" nodeType="withEffect">
                                  <p:stCondLst>
                                    <p:cond delay="400"/>
                                  </p:stCondLst>
                                  <p:childTnLst>
                                    <p:animMotion origin="layout" path="M 2.5E-6 0.04606 L 2.5E-6 1.48148E-6 " pathEditMode="relative" rAng="0" ptsTypes="AA">
                                      <p:cBhvr>
                                        <p:cTn id="69" dur="600" fill="hold"/>
                                        <p:tgtEl>
                                          <p:spTgt spid="60"/>
                                        </p:tgtEl>
                                        <p:attrNameLst>
                                          <p:attrName>ppt_x</p:attrName>
                                          <p:attrName>ppt_y</p:attrName>
                                        </p:attrNameLst>
                                      </p:cBhvr>
                                      <p:rCtr x="0" y="-2315"/>
                                    </p:animMotion>
                                  </p:childTnLst>
                                </p:cTn>
                              </p:par>
                              <p:par>
                                <p:cTn id="70" presetID="10" presetClass="entr" presetSubtype="0" fill="hold" nodeType="withEffect">
                                  <p:stCondLst>
                                    <p:cond delay="500"/>
                                  </p:stCondLst>
                                  <p:childTnLst>
                                    <p:set>
                                      <p:cBhvr>
                                        <p:cTn id="71" dur="1" fill="hold">
                                          <p:stCondLst>
                                            <p:cond delay="0"/>
                                          </p:stCondLst>
                                        </p:cTn>
                                        <p:tgtEl>
                                          <p:spTgt spid="63"/>
                                        </p:tgtEl>
                                        <p:attrNameLst>
                                          <p:attrName>style.visibility</p:attrName>
                                        </p:attrNameLst>
                                      </p:cBhvr>
                                      <p:to>
                                        <p:strVal val="visible"/>
                                      </p:to>
                                    </p:set>
                                    <p:animEffect transition="in" filter="fade">
                                      <p:cBhvr>
                                        <p:cTn id="72" dur="500"/>
                                        <p:tgtEl>
                                          <p:spTgt spid="63"/>
                                        </p:tgtEl>
                                      </p:cBhvr>
                                    </p:animEffect>
                                  </p:childTnLst>
                                </p:cTn>
                              </p:par>
                              <p:par>
                                <p:cTn id="73" presetID="42" presetClass="path" presetSubtype="0" decel="100000" fill="hold" nodeType="withEffect">
                                  <p:stCondLst>
                                    <p:cond delay="500"/>
                                  </p:stCondLst>
                                  <p:childTnLst>
                                    <p:animMotion origin="layout" path="M -4.58333E-6 0.04607 L -4.58333E-6 -3.7037E-7 " pathEditMode="relative" rAng="0" ptsTypes="AA">
                                      <p:cBhvr>
                                        <p:cTn id="74" dur="600" fill="hold"/>
                                        <p:tgtEl>
                                          <p:spTgt spid="63"/>
                                        </p:tgtEl>
                                        <p:attrNameLst>
                                          <p:attrName>ppt_x</p:attrName>
                                          <p:attrName>ppt_y</p:attrName>
                                        </p:attrNameLst>
                                      </p:cBhvr>
                                      <p:rCtr x="0" y="-2315"/>
                                    </p:animMotion>
                                  </p:childTnLst>
                                </p:cTn>
                              </p:par>
                              <p:par>
                                <p:cTn id="75" presetID="10" presetClass="entr" presetSubtype="0" fill="hold" nodeType="withEffect">
                                  <p:stCondLst>
                                    <p:cond delay="600"/>
                                  </p:stCondLst>
                                  <p:childTnLst>
                                    <p:set>
                                      <p:cBhvr>
                                        <p:cTn id="76" dur="1" fill="hold">
                                          <p:stCondLst>
                                            <p:cond delay="0"/>
                                          </p:stCondLst>
                                        </p:cTn>
                                        <p:tgtEl>
                                          <p:spTgt spid="66"/>
                                        </p:tgtEl>
                                        <p:attrNameLst>
                                          <p:attrName>style.visibility</p:attrName>
                                        </p:attrNameLst>
                                      </p:cBhvr>
                                      <p:to>
                                        <p:strVal val="visible"/>
                                      </p:to>
                                    </p:set>
                                    <p:animEffect transition="in" filter="fade">
                                      <p:cBhvr>
                                        <p:cTn id="77" dur="500"/>
                                        <p:tgtEl>
                                          <p:spTgt spid="66"/>
                                        </p:tgtEl>
                                      </p:cBhvr>
                                    </p:animEffect>
                                  </p:childTnLst>
                                </p:cTn>
                              </p:par>
                              <p:par>
                                <p:cTn id="78" presetID="42" presetClass="path" presetSubtype="0" decel="100000" fill="hold" nodeType="withEffect">
                                  <p:stCondLst>
                                    <p:cond delay="600"/>
                                  </p:stCondLst>
                                  <p:childTnLst>
                                    <p:animMotion origin="layout" path="M -1.66667E-6 0.04606 L -1.66667E-6 1.11111E-6 " pathEditMode="relative" rAng="0" ptsTypes="AA">
                                      <p:cBhvr>
                                        <p:cTn id="79" dur="600" fill="hold"/>
                                        <p:tgtEl>
                                          <p:spTgt spid="66"/>
                                        </p:tgtEl>
                                        <p:attrNameLst>
                                          <p:attrName>ppt_x</p:attrName>
                                          <p:attrName>ppt_y</p:attrName>
                                        </p:attrNameLst>
                                      </p:cBhvr>
                                      <p:rCtr x="0" y="-2315"/>
                                    </p:animMotion>
                                  </p:childTnLst>
                                </p:cTn>
                              </p:par>
                              <p:par>
                                <p:cTn id="80" presetID="10" presetClass="entr" presetSubtype="0" fill="hold" nodeType="withEffect">
                                  <p:stCondLst>
                                    <p:cond delay="700"/>
                                  </p:stCondLst>
                                  <p:childTnLst>
                                    <p:set>
                                      <p:cBhvr>
                                        <p:cTn id="81" dur="1" fill="hold">
                                          <p:stCondLst>
                                            <p:cond delay="0"/>
                                          </p:stCondLst>
                                        </p:cTn>
                                        <p:tgtEl>
                                          <p:spTgt spid="69"/>
                                        </p:tgtEl>
                                        <p:attrNameLst>
                                          <p:attrName>style.visibility</p:attrName>
                                        </p:attrNameLst>
                                      </p:cBhvr>
                                      <p:to>
                                        <p:strVal val="visible"/>
                                      </p:to>
                                    </p:set>
                                    <p:animEffect transition="in" filter="fade">
                                      <p:cBhvr>
                                        <p:cTn id="82" dur="500"/>
                                        <p:tgtEl>
                                          <p:spTgt spid="69"/>
                                        </p:tgtEl>
                                      </p:cBhvr>
                                    </p:animEffect>
                                  </p:childTnLst>
                                </p:cTn>
                              </p:par>
                              <p:par>
                                <p:cTn id="83" presetID="42" presetClass="path" presetSubtype="0" decel="100000" fill="hold" nodeType="withEffect">
                                  <p:stCondLst>
                                    <p:cond delay="700"/>
                                  </p:stCondLst>
                                  <p:childTnLst>
                                    <p:animMotion origin="layout" path="M 0 0.04607 L 0 -4.44444E-6 " pathEditMode="relative" rAng="0" ptsTypes="AA">
                                      <p:cBhvr>
                                        <p:cTn id="84" dur="600" fill="hold"/>
                                        <p:tgtEl>
                                          <p:spTgt spid="69"/>
                                        </p:tgtEl>
                                        <p:attrNameLst>
                                          <p:attrName>ppt_x</p:attrName>
                                          <p:attrName>ppt_y</p:attrName>
                                        </p:attrNameLst>
                                      </p:cBhvr>
                                      <p:rCtr x="0" y="-2315"/>
                                    </p:animMotion>
                                  </p:childTnLst>
                                </p:cTn>
                              </p:par>
                              <p:par>
                                <p:cTn id="85" presetID="10" presetClass="entr" presetSubtype="0" fill="hold" nodeType="withEffect">
                                  <p:stCondLst>
                                    <p:cond delay="800"/>
                                  </p:stCondLst>
                                  <p:childTnLst>
                                    <p:set>
                                      <p:cBhvr>
                                        <p:cTn id="86" dur="1" fill="hold">
                                          <p:stCondLst>
                                            <p:cond delay="0"/>
                                          </p:stCondLst>
                                        </p:cTn>
                                        <p:tgtEl>
                                          <p:spTgt spid="72"/>
                                        </p:tgtEl>
                                        <p:attrNameLst>
                                          <p:attrName>style.visibility</p:attrName>
                                        </p:attrNameLst>
                                      </p:cBhvr>
                                      <p:to>
                                        <p:strVal val="visible"/>
                                      </p:to>
                                    </p:set>
                                    <p:animEffect transition="in" filter="fade">
                                      <p:cBhvr>
                                        <p:cTn id="87" dur="500"/>
                                        <p:tgtEl>
                                          <p:spTgt spid="72"/>
                                        </p:tgtEl>
                                      </p:cBhvr>
                                    </p:animEffect>
                                  </p:childTnLst>
                                </p:cTn>
                              </p:par>
                              <p:par>
                                <p:cTn id="88" presetID="42" presetClass="path" presetSubtype="0" decel="100000" fill="hold" nodeType="withEffect">
                                  <p:stCondLst>
                                    <p:cond delay="800"/>
                                  </p:stCondLst>
                                  <p:childTnLst>
                                    <p:animMotion origin="layout" path="M 3.33333E-6 0.04607 L 3.33333E-6 -3.7037E-7 " pathEditMode="relative" rAng="0" ptsTypes="AA">
                                      <p:cBhvr>
                                        <p:cTn id="89" dur="600" fill="hold"/>
                                        <p:tgtEl>
                                          <p:spTgt spid="72"/>
                                        </p:tgtEl>
                                        <p:attrNameLst>
                                          <p:attrName>ppt_x</p:attrName>
                                          <p:attrName>ppt_y</p:attrName>
                                        </p:attrNameLst>
                                      </p:cBhvr>
                                      <p:rCtr x="0" y="-2315"/>
                                    </p:animMotion>
                                  </p:childTnLst>
                                </p:cTn>
                              </p:par>
                              <p:par>
                                <p:cTn id="90" presetID="10" presetClass="entr" presetSubtype="0" fill="hold" nodeType="withEffect">
                                  <p:stCondLst>
                                    <p:cond delay="900"/>
                                  </p:stCondLst>
                                  <p:childTnLst>
                                    <p:set>
                                      <p:cBhvr>
                                        <p:cTn id="91" dur="1" fill="hold">
                                          <p:stCondLst>
                                            <p:cond delay="0"/>
                                          </p:stCondLst>
                                        </p:cTn>
                                        <p:tgtEl>
                                          <p:spTgt spid="75"/>
                                        </p:tgtEl>
                                        <p:attrNameLst>
                                          <p:attrName>style.visibility</p:attrName>
                                        </p:attrNameLst>
                                      </p:cBhvr>
                                      <p:to>
                                        <p:strVal val="visible"/>
                                      </p:to>
                                    </p:set>
                                    <p:animEffect transition="in" filter="fade">
                                      <p:cBhvr>
                                        <p:cTn id="92" dur="500"/>
                                        <p:tgtEl>
                                          <p:spTgt spid="75"/>
                                        </p:tgtEl>
                                      </p:cBhvr>
                                    </p:animEffect>
                                  </p:childTnLst>
                                </p:cTn>
                              </p:par>
                              <p:par>
                                <p:cTn id="93" presetID="42" presetClass="path" presetSubtype="0" decel="100000" fill="hold" nodeType="withEffect">
                                  <p:stCondLst>
                                    <p:cond delay="900"/>
                                  </p:stCondLst>
                                  <p:childTnLst>
                                    <p:animMotion origin="layout" path="M 3.125E-6 0.04607 L 3.125E-6 -4.07407E-6 " pathEditMode="relative" rAng="0" ptsTypes="AA">
                                      <p:cBhvr>
                                        <p:cTn id="94" dur="600" fill="hold"/>
                                        <p:tgtEl>
                                          <p:spTgt spid="75"/>
                                        </p:tgtEl>
                                        <p:attrNameLst>
                                          <p:attrName>ppt_x</p:attrName>
                                          <p:attrName>ppt_y</p:attrName>
                                        </p:attrNameLst>
                                      </p:cBhvr>
                                      <p:rCtr x="0" y="-2315"/>
                                    </p:animMotion>
                                  </p:childTnLst>
                                </p:cTn>
                              </p:par>
                              <p:par>
                                <p:cTn id="95" presetID="22" presetClass="entr" presetSubtype="1" fill="hold" grpId="0" nodeType="withEffect">
                                  <p:stCondLst>
                                    <p:cond delay="900"/>
                                  </p:stCondLst>
                                  <p:childTnLst>
                                    <p:set>
                                      <p:cBhvr>
                                        <p:cTn id="96" dur="1" fill="hold">
                                          <p:stCondLst>
                                            <p:cond delay="0"/>
                                          </p:stCondLst>
                                        </p:cTn>
                                        <p:tgtEl>
                                          <p:spTgt spid="6"/>
                                        </p:tgtEl>
                                        <p:attrNameLst>
                                          <p:attrName>style.visibility</p:attrName>
                                        </p:attrNameLst>
                                      </p:cBhvr>
                                      <p:to>
                                        <p:strVal val="visible"/>
                                      </p:to>
                                    </p:set>
                                    <p:animEffect transition="in" filter="wipe(up)">
                                      <p:cBhvr>
                                        <p:cTn id="97" dur="750"/>
                                        <p:tgtEl>
                                          <p:spTgt spid="6"/>
                                        </p:tgtEl>
                                      </p:cBhvr>
                                    </p:animEffect>
                                  </p:childTnLst>
                                </p:cTn>
                              </p:par>
                              <p:par>
                                <p:cTn id="98" presetID="22" presetClass="entr" presetSubtype="1" fill="hold" nodeType="withEffect">
                                  <p:stCondLst>
                                    <p:cond delay="900"/>
                                  </p:stCondLst>
                                  <p:childTnLst>
                                    <p:set>
                                      <p:cBhvr>
                                        <p:cTn id="99" dur="1" fill="hold">
                                          <p:stCondLst>
                                            <p:cond delay="0"/>
                                          </p:stCondLst>
                                        </p:cTn>
                                        <p:tgtEl>
                                          <p:spTgt spid="20"/>
                                        </p:tgtEl>
                                        <p:attrNameLst>
                                          <p:attrName>style.visibility</p:attrName>
                                        </p:attrNameLst>
                                      </p:cBhvr>
                                      <p:to>
                                        <p:strVal val="visible"/>
                                      </p:to>
                                    </p:set>
                                    <p:animEffect transition="in" filter="wipe(up)">
                                      <p:cBhvr>
                                        <p:cTn id="100" dur="750"/>
                                        <p:tgtEl>
                                          <p:spTgt spid="20"/>
                                        </p:tgtEl>
                                      </p:cBhvr>
                                    </p:animEffect>
                                  </p:childTnLst>
                                </p:cTn>
                              </p:par>
                              <p:par>
                                <p:cTn id="101" presetID="22" presetClass="entr" presetSubtype="8" fill="hold" nodeType="withEffect">
                                  <p:stCondLst>
                                    <p:cond delay="900"/>
                                  </p:stCondLst>
                                  <p:childTnLst>
                                    <p:set>
                                      <p:cBhvr>
                                        <p:cTn id="102" dur="1" fill="hold">
                                          <p:stCondLst>
                                            <p:cond delay="0"/>
                                          </p:stCondLst>
                                        </p:cTn>
                                        <p:tgtEl>
                                          <p:spTgt spid="31"/>
                                        </p:tgtEl>
                                        <p:attrNameLst>
                                          <p:attrName>style.visibility</p:attrName>
                                        </p:attrNameLst>
                                      </p:cBhvr>
                                      <p:to>
                                        <p:strVal val="visible"/>
                                      </p:to>
                                    </p:set>
                                    <p:animEffect transition="in" filter="wipe(left)">
                                      <p:cBhvr>
                                        <p:cTn id="103" dur="1000"/>
                                        <p:tgtEl>
                                          <p:spTgt spid="31"/>
                                        </p:tgtEl>
                                      </p:cBhvr>
                                    </p:animEffect>
                                  </p:childTnLst>
                                </p:cTn>
                              </p:par>
                              <p:par>
                                <p:cTn id="104" presetID="10" presetClass="entr" presetSubtype="0" fill="hold" grpId="0" nodeType="withEffect">
                                  <p:stCondLst>
                                    <p:cond delay="900"/>
                                  </p:stCondLst>
                                  <p:childTnLst>
                                    <p:set>
                                      <p:cBhvr>
                                        <p:cTn id="105" dur="1" fill="hold">
                                          <p:stCondLst>
                                            <p:cond delay="0"/>
                                          </p:stCondLst>
                                        </p:cTn>
                                        <p:tgtEl>
                                          <p:spTgt spid="5"/>
                                        </p:tgtEl>
                                        <p:attrNameLst>
                                          <p:attrName>style.visibility</p:attrName>
                                        </p:attrNameLst>
                                      </p:cBhvr>
                                      <p:to>
                                        <p:strVal val="visible"/>
                                      </p:to>
                                    </p:set>
                                    <p:animEffect transition="in" filter="fade">
                                      <p:cBhvr>
                                        <p:cTn id="10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18284FC-1D55-DBBC-5048-85C4F74F004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D3658BC-FE1D-50A5-1CD6-5F0827A59D22}"/>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6">
            <a:extLst>
              <a:ext uri="{FF2B5EF4-FFF2-40B4-BE49-F238E27FC236}">
                <a16:creationId xmlns:a16="http://schemas.microsoft.com/office/drawing/2014/main" id="{700E5CAE-2FE2-B17B-C0B0-E5337C5C0FE1}"/>
              </a:ext>
            </a:extLst>
          </p:cNvPr>
          <p:cNvSpPr>
            <a:spLocks noGrp="1"/>
          </p:cNvSpPr>
          <p:nvPr>
            <p:ph type="title"/>
          </p:nvPr>
        </p:nvSpPr>
        <p:spPr>
          <a:xfrm>
            <a:off x="596708" y="2099267"/>
            <a:ext cx="5381104" cy="1107996"/>
          </a:xfrm>
        </p:spPr>
        <p:txBody>
          <a:bodyPr/>
          <a:lstStyle/>
          <a:p>
            <a:pPr defTabSz="914400" fontAlgn="base">
              <a:spcAft>
                <a:spcPts val="1200"/>
              </a:spcAft>
            </a:pPr>
            <a:r>
              <a:rPr lang="en-US" b="1" spc="0" dirty="0">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Microsoft’s responsibility:</a:t>
            </a:r>
            <a:br>
              <a:rPr lang="en-US" b="1" spc="0" dirty="0">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br>
            <a:r>
              <a:rPr lang="en-US" b="1" spc="0" dirty="0">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Reliability ‘</a:t>
            </a:r>
            <a:r>
              <a:rPr lang="en-US" b="1" spc="0" dirty="0"/>
              <a:t>of</a:t>
            </a:r>
            <a:r>
              <a:rPr lang="en-US" b="1" spc="0" dirty="0">
                <a:gradFill flip="none" rotWithShape="1">
                  <a:gsLst>
                    <a:gs pos="100000">
                      <a:srgbClr val="49C5B1"/>
                    </a:gs>
                    <a:gs pos="0">
                      <a:srgbClr val="FFA38B"/>
                    </a:gs>
                    <a:gs pos="32000">
                      <a:srgbClr val="D59ED7"/>
                    </a:gs>
                    <a:gs pos="68000">
                      <a:srgbClr val="8DC8E8"/>
                    </a:gs>
                  </a:gsLst>
                  <a:path path="circle">
                    <a:fillToRect l="100000" t="100000"/>
                  </a:path>
                  <a:tileRect r="-100000" b="-100000"/>
                </a:gradFill>
              </a:rPr>
              <a:t>’ the cloud</a:t>
            </a:r>
          </a:p>
        </p:txBody>
      </p:sp>
      <p:sp>
        <p:nvSpPr>
          <p:cNvPr id="4" name="Text Placeholder 4">
            <a:extLst>
              <a:ext uri="{FF2B5EF4-FFF2-40B4-BE49-F238E27FC236}">
                <a16:creationId xmlns:a16="http://schemas.microsoft.com/office/drawing/2014/main" id="{FF10A622-E560-743C-8DC9-4199CA272614}"/>
              </a:ext>
            </a:extLst>
          </p:cNvPr>
          <p:cNvSpPr txBox="1">
            <a:spLocks/>
          </p:cNvSpPr>
          <p:nvPr/>
        </p:nvSpPr>
        <p:spPr>
          <a:xfrm>
            <a:off x="596707" y="3843149"/>
            <a:ext cx="5541503" cy="1439863"/>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0" indent="0">
              <a:buNone/>
              <a:defRPr/>
            </a:pPr>
            <a:r>
              <a:rPr lang="en-US" dirty="0">
                <a:solidFill>
                  <a:srgbClr val="FFFFFF"/>
                </a:solidFill>
                <a:latin typeface="+mj-lt"/>
              </a:rPr>
              <a:t>Microsoft’s infrastructure</a:t>
            </a:r>
            <a:br>
              <a:rPr lang="en-US" dirty="0">
                <a:solidFill>
                  <a:srgbClr val="FFFFFF"/>
                </a:solidFill>
                <a:latin typeface="+mj-lt"/>
              </a:rPr>
            </a:br>
            <a:r>
              <a:rPr lang="en-US" dirty="0">
                <a:solidFill>
                  <a:srgbClr val="FFFFFF"/>
                </a:solidFill>
                <a:latin typeface="+mj-lt"/>
              </a:rPr>
              <a:t>Microsoft processes</a:t>
            </a:r>
            <a:br>
              <a:rPr lang="en-US" dirty="0">
                <a:solidFill>
                  <a:srgbClr val="FFFFFF"/>
                </a:solidFill>
                <a:latin typeface="+mj-lt"/>
              </a:rPr>
            </a:br>
            <a:r>
              <a:rPr lang="en-US" dirty="0">
                <a:solidFill>
                  <a:srgbClr val="FFFFFF"/>
                </a:solidFill>
                <a:latin typeface="+mj-lt"/>
              </a:rPr>
              <a:t>Microsoft principles</a:t>
            </a:r>
          </a:p>
        </p:txBody>
      </p:sp>
      <p:grpSp>
        <p:nvGrpSpPr>
          <p:cNvPr id="6" name="Группа 8" descr="Layered diagram showing from outside in:&#10;&#10;Network, Region, Availability Zone (AZ), Datacetner, Cluster, Rack, Node. On the Node layer is “Virtual machines”.">
            <a:extLst>
              <a:ext uri="{FF2B5EF4-FFF2-40B4-BE49-F238E27FC236}">
                <a16:creationId xmlns:a16="http://schemas.microsoft.com/office/drawing/2014/main" id="{F479FEDD-C6F4-5C9F-ABC5-8A6C85A91D2C}"/>
              </a:ext>
            </a:extLst>
          </p:cNvPr>
          <p:cNvGrpSpPr/>
          <p:nvPr/>
        </p:nvGrpSpPr>
        <p:grpSpPr>
          <a:xfrm>
            <a:off x="5873550" y="828969"/>
            <a:ext cx="7482178" cy="5200062"/>
            <a:chOff x="7642121" y="1153141"/>
            <a:chExt cx="5982090" cy="4676283"/>
          </a:xfrm>
        </p:grpSpPr>
        <p:sp>
          <p:nvSpPr>
            <p:cNvPr id="7" name="Rectangle: Rounded Corners 2">
              <a:extLst>
                <a:ext uri="{FF2B5EF4-FFF2-40B4-BE49-F238E27FC236}">
                  <a16:creationId xmlns:a16="http://schemas.microsoft.com/office/drawing/2014/main" id="{AA447420-CF8D-23C1-DF6A-009A06BD646C}"/>
                </a:ext>
              </a:extLst>
            </p:cNvPr>
            <p:cNvSpPr/>
            <p:nvPr/>
          </p:nvSpPr>
          <p:spPr bwMode="auto">
            <a:xfrm>
              <a:off x="7642121" y="1153141"/>
              <a:ext cx="5982090" cy="4676283"/>
            </a:xfrm>
            <a:prstGeom prst="roundRect">
              <a:avLst>
                <a:gd name="adj" fmla="val 2314"/>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sz="1400" kern="0">
                  <a:solidFill>
                    <a:srgbClr val="FFFFFF"/>
                  </a:solidFill>
                  <a:latin typeface="+mj-lt"/>
                </a:rPr>
                <a:t>Network</a:t>
              </a:r>
              <a:endParaRPr lang="en-US" sz="1400" kern="0" dirty="0">
                <a:solidFill>
                  <a:srgbClr val="FFFFFF"/>
                </a:solidFill>
                <a:latin typeface="+mj-lt"/>
              </a:endParaRPr>
            </a:p>
          </p:txBody>
        </p:sp>
        <p:sp>
          <p:nvSpPr>
            <p:cNvPr id="8" name="Rectangle: Rounded Corners 3">
              <a:extLst>
                <a:ext uri="{FF2B5EF4-FFF2-40B4-BE49-F238E27FC236}">
                  <a16:creationId xmlns:a16="http://schemas.microsoft.com/office/drawing/2014/main" id="{5D5E9E8C-0451-F4E9-D2A4-93F00C3B0C36}"/>
                </a:ext>
              </a:extLst>
            </p:cNvPr>
            <p:cNvSpPr/>
            <p:nvPr/>
          </p:nvSpPr>
          <p:spPr bwMode="auto">
            <a:xfrm>
              <a:off x="7863530" y="1568162"/>
              <a:ext cx="5532700" cy="4044430"/>
            </a:xfrm>
            <a:prstGeom prst="roundRect">
              <a:avLst>
                <a:gd name="adj" fmla="val 2675"/>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a:solidFill>
                    <a:srgbClr val="FFFFFF"/>
                  </a:solidFill>
                  <a:latin typeface="+mj-lt"/>
                </a:rPr>
                <a:t>Region</a:t>
              </a:r>
              <a:endParaRPr lang="en-US" sz="1400" kern="0" dirty="0">
                <a:solidFill>
                  <a:srgbClr val="FFFFFF"/>
                </a:solidFill>
                <a:latin typeface="+mj-lt"/>
              </a:endParaRPr>
            </a:p>
          </p:txBody>
        </p:sp>
        <p:sp>
          <p:nvSpPr>
            <p:cNvPr id="9" name="Rectangle: Rounded Corners 6">
              <a:extLst>
                <a:ext uri="{FF2B5EF4-FFF2-40B4-BE49-F238E27FC236}">
                  <a16:creationId xmlns:a16="http://schemas.microsoft.com/office/drawing/2014/main" id="{BFB288C5-2C38-BF83-6A01-727216AF954D}"/>
                </a:ext>
              </a:extLst>
            </p:cNvPr>
            <p:cNvSpPr/>
            <p:nvPr/>
          </p:nvSpPr>
          <p:spPr bwMode="auto">
            <a:xfrm>
              <a:off x="8098928" y="1983184"/>
              <a:ext cx="5061904" cy="3408686"/>
            </a:xfrm>
            <a:prstGeom prst="roundRect">
              <a:avLst>
                <a:gd name="adj" fmla="val 3174"/>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a:solidFill>
                    <a:srgbClr val="FFFFFF"/>
                  </a:solidFill>
                  <a:latin typeface="+mj-lt"/>
                </a:rPr>
                <a:t>Availability Zone (AZ)</a:t>
              </a:r>
              <a:endParaRPr lang="en-US" sz="1400" kern="0" dirty="0">
                <a:solidFill>
                  <a:srgbClr val="FFFFFF"/>
                </a:solidFill>
                <a:latin typeface="+mj-lt"/>
              </a:endParaRPr>
            </a:p>
          </p:txBody>
        </p:sp>
        <p:sp>
          <p:nvSpPr>
            <p:cNvPr id="10" name="Rectangle: Rounded Corners 7">
              <a:extLst>
                <a:ext uri="{FF2B5EF4-FFF2-40B4-BE49-F238E27FC236}">
                  <a16:creationId xmlns:a16="http://schemas.microsoft.com/office/drawing/2014/main" id="{2F67C6FC-D34F-E223-F810-E018B4680743}"/>
                </a:ext>
              </a:extLst>
            </p:cNvPr>
            <p:cNvSpPr/>
            <p:nvPr/>
          </p:nvSpPr>
          <p:spPr bwMode="auto">
            <a:xfrm>
              <a:off x="8327649" y="2398204"/>
              <a:ext cx="4604462" cy="2776835"/>
            </a:xfrm>
            <a:prstGeom prst="roundRect">
              <a:avLst>
                <a:gd name="adj" fmla="val 3896"/>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dirty="0">
                  <a:solidFill>
                    <a:srgbClr val="FFFFFF"/>
                  </a:solidFill>
                  <a:latin typeface="+mj-lt"/>
                </a:rPr>
                <a:t>Datacenter</a:t>
              </a:r>
              <a:endParaRPr lang="en-US" sz="1400" kern="0" dirty="0">
                <a:solidFill>
                  <a:srgbClr val="FFFFFF"/>
                </a:solidFill>
                <a:latin typeface="+mj-lt"/>
              </a:endParaRPr>
            </a:p>
          </p:txBody>
        </p:sp>
        <p:sp>
          <p:nvSpPr>
            <p:cNvPr id="11" name="Rectangle: Rounded Corners 8">
              <a:extLst>
                <a:ext uri="{FF2B5EF4-FFF2-40B4-BE49-F238E27FC236}">
                  <a16:creationId xmlns:a16="http://schemas.microsoft.com/office/drawing/2014/main" id="{5F17107A-3E0F-437A-B4A2-76D9974D9794}"/>
                </a:ext>
              </a:extLst>
            </p:cNvPr>
            <p:cNvSpPr/>
            <p:nvPr/>
          </p:nvSpPr>
          <p:spPr bwMode="auto">
            <a:xfrm>
              <a:off x="8551361" y="2813223"/>
              <a:ext cx="4157038" cy="2144985"/>
            </a:xfrm>
            <a:prstGeom prst="roundRect">
              <a:avLst>
                <a:gd name="adj" fmla="val 5044"/>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a:solidFill>
                    <a:srgbClr val="FFFFFF"/>
                  </a:solidFill>
                  <a:latin typeface="+mj-lt"/>
                </a:rPr>
                <a:t>Cluster</a:t>
              </a:r>
              <a:endParaRPr lang="en-US" sz="1400" kern="0" dirty="0">
                <a:solidFill>
                  <a:srgbClr val="FFFFFF"/>
                </a:solidFill>
                <a:latin typeface="+mj-lt"/>
              </a:endParaRPr>
            </a:p>
          </p:txBody>
        </p:sp>
        <p:sp>
          <p:nvSpPr>
            <p:cNvPr id="12" name="Rectangle: Rounded Corners 9">
              <a:extLst>
                <a:ext uri="{FF2B5EF4-FFF2-40B4-BE49-F238E27FC236}">
                  <a16:creationId xmlns:a16="http://schemas.microsoft.com/office/drawing/2014/main" id="{F9B077AA-B4A1-1466-0016-892F7FC2CDF6}"/>
                </a:ext>
              </a:extLst>
            </p:cNvPr>
            <p:cNvSpPr/>
            <p:nvPr/>
          </p:nvSpPr>
          <p:spPr bwMode="auto">
            <a:xfrm>
              <a:off x="8777563" y="3228245"/>
              <a:ext cx="3704634" cy="1513131"/>
            </a:xfrm>
            <a:prstGeom prst="roundRect">
              <a:avLst>
                <a:gd name="adj" fmla="val 7150"/>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a:solidFill>
                    <a:srgbClr val="FFFFFF"/>
                  </a:solidFill>
                  <a:latin typeface="+mj-lt"/>
                </a:rPr>
                <a:t>Rack</a:t>
              </a:r>
              <a:endParaRPr lang="en-US" sz="1400" kern="0" dirty="0">
                <a:solidFill>
                  <a:srgbClr val="FFFFFF"/>
                </a:solidFill>
                <a:latin typeface="+mj-lt"/>
              </a:endParaRPr>
            </a:p>
          </p:txBody>
        </p:sp>
        <p:sp>
          <p:nvSpPr>
            <p:cNvPr id="13" name="Rectangle: Rounded Corners 10">
              <a:extLst>
                <a:ext uri="{FF2B5EF4-FFF2-40B4-BE49-F238E27FC236}">
                  <a16:creationId xmlns:a16="http://schemas.microsoft.com/office/drawing/2014/main" id="{C15F700F-4D9D-4E81-FE08-2449CA8164EE}"/>
                </a:ext>
              </a:extLst>
            </p:cNvPr>
            <p:cNvSpPr/>
            <p:nvPr/>
          </p:nvSpPr>
          <p:spPr bwMode="auto">
            <a:xfrm>
              <a:off x="8998697" y="3643266"/>
              <a:ext cx="3262366" cy="885170"/>
            </a:xfrm>
            <a:prstGeom prst="roundRect">
              <a:avLst>
                <a:gd name="adj" fmla="val 12223"/>
              </a:avLst>
            </a:prstGeom>
            <a:solidFill>
              <a:schemeClr val="bg1"/>
            </a:solidFill>
            <a:ln w="12700" cap="rnd">
              <a:solidFill>
                <a:srgbClr val="3A4953"/>
              </a:solidFill>
              <a:headEnd type="none" w="med" len="med"/>
              <a:tailEnd type="none" w="med" len="med"/>
            </a:ln>
            <a:effectLst>
              <a:outerShdw blurRad="63500" dist="635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50000"/>
                </a:lnSpc>
                <a:spcBef>
                  <a:spcPct val="0"/>
                </a:spcBef>
                <a:spcAft>
                  <a:spcPct val="0"/>
                </a:spcAft>
              </a:pPr>
              <a:r>
                <a:rPr lang="en-US" altLang="zh-CN" sz="1400" kern="0">
                  <a:solidFill>
                    <a:srgbClr val="FFFFFF"/>
                  </a:solidFill>
                  <a:latin typeface="+mj-lt"/>
                </a:rPr>
                <a:t>Node</a:t>
              </a:r>
              <a:endParaRPr lang="en-US" sz="1400" kern="0" dirty="0">
                <a:solidFill>
                  <a:srgbClr val="FFFFFF"/>
                </a:solidFill>
                <a:latin typeface="+mj-lt"/>
              </a:endParaRPr>
            </a:p>
          </p:txBody>
        </p:sp>
        <p:pic>
          <p:nvPicPr>
            <p:cNvPr id="14" name="Graphic 10">
              <a:extLst>
                <a:ext uri="{FF2B5EF4-FFF2-40B4-BE49-F238E27FC236}">
                  <a16:creationId xmlns:a16="http://schemas.microsoft.com/office/drawing/2014/main" id="{D055BF6A-5974-9F5D-1A1A-2648D3FAABC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826066" y="4030016"/>
              <a:ext cx="350058" cy="350058"/>
            </a:xfrm>
            <a:prstGeom prst="rect">
              <a:avLst/>
            </a:prstGeom>
          </p:spPr>
        </p:pic>
        <p:sp>
          <p:nvSpPr>
            <p:cNvPr id="15" name="TextBox 14">
              <a:extLst>
                <a:ext uri="{FF2B5EF4-FFF2-40B4-BE49-F238E27FC236}">
                  <a16:creationId xmlns:a16="http://schemas.microsoft.com/office/drawing/2014/main" id="{3E47E81B-7146-F812-003C-56A530AA8ACB}"/>
                </a:ext>
              </a:extLst>
            </p:cNvPr>
            <p:cNvSpPr txBox="1"/>
            <p:nvPr/>
          </p:nvSpPr>
          <p:spPr>
            <a:xfrm>
              <a:off x="10278268" y="4097323"/>
              <a:ext cx="1056004" cy="193743"/>
            </a:xfrm>
            <a:prstGeom prst="rect">
              <a:avLst/>
            </a:prstGeom>
            <a:noFill/>
          </p:spPr>
          <p:txBody>
            <a:bodyPr wrap="none" lIns="0" tIns="0" rIns="0" bIns="0" rtlCol="0">
              <a:spAutoFit/>
            </a:bodyPr>
            <a:lstStyle/>
            <a:p>
              <a:pPr marL="0" marR="0" lvl="0" indent="0" algn="l" defTabSz="685775" rtl="0" eaLnBrk="1" fontAlgn="auto" latinLnBrk="0" hangingPunct="1">
                <a:lnSpc>
                  <a:spcPct val="100000"/>
                </a:lnSpc>
                <a:spcBef>
                  <a:spcPts val="0"/>
                </a:spcBef>
                <a:spcAft>
                  <a:spcPts val="0"/>
                </a:spcAft>
                <a:buClrTx/>
                <a:buSzTx/>
                <a:buFontTx/>
                <a:buNone/>
                <a:tabLst/>
                <a:defRPr/>
              </a:pPr>
              <a:r>
                <a:rPr kumimoji="0" lang="en-US" altLang="zh-CN" sz="1400" b="0" i="0" u="none" strike="noStrike" kern="1200" cap="none" spc="0" normalizeH="0" baseline="0" noProof="0" dirty="0">
                  <a:ln>
                    <a:noFill/>
                  </a:ln>
                  <a:solidFill>
                    <a:srgbClr val="FFFFFF"/>
                  </a:solidFill>
                  <a:effectLst/>
                  <a:uLnTx/>
                  <a:uFillTx/>
                  <a:cs typeface="+mn-cs"/>
                </a:rPr>
                <a:t>Virtual machines</a:t>
              </a:r>
              <a:endParaRPr kumimoji="0" lang="en-US" sz="1400" b="0" i="0" u="none" strike="noStrike" kern="1200" cap="none" spc="0" normalizeH="0" baseline="0" noProof="0" dirty="0">
                <a:ln>
                  <a:noFill/>
                </a:ln>
                <a:solidFill>
                  <a:srgbClr val="FFFFFF"/>
                </a:solidFill>
                <a:effectLst/>
                <a:uLnTx/>
                <a:uFillTx/>
                <a:cs typeface="+mn-cs"/>
              </a:endParaRPr>
            </a:p>
          </p:txBody>
        </p:sp>
      </p:grpSp>
    </p:spTree>
    <p:extLst>
      <p:ext uri="{BB962C8B-B14F-4D97-AF65-F5344CB8AC3E}">
        <p14:creationId xmlns:p14="http://schemas.microsoft.com/office/powerpoint/2010/main" val="782110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45833E-6 4.44444E-6 L -1.45833E-6 0.03541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200"/>
                                  </p:stCondLst>
                                  <p:childTnLst>
                                    <p:animMotion origin="layout" path="M 8.33333E-7 2.22222E-6 L 8.33333E-7 0.03541 " pathEditMode="relative" rAng="0" ptsTypes="AA">
                                      <p:cBhvr>
                                        <p:cTn id="14"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C202E6-79EC-0A7A-C0F1-AB612E5292A4}"/>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C1C3727-0080-C0D9-667C-4384688E85D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itle 1">
            <a:extLst>
              <a:ext uri="{FF2B5EF4-FFF2-40B4-BE49-F238E27FC236}">
                <a16:creationId xmlns:a16="http://schemas.microsoft.com/office/drawing/2014/main" id="{54550841-8A7E-1384-2B54-A2D7BD1C3E63}"/>
              </a:ext>
              <a:ext uri="{C183D7F6-B498-43B3-948B-1728B52AA6E4}">
                <adec:decorative xmlns:adec="http://schemas.microsoft.com/office/drawing/2017/decorative" val="1"/>
              </a:ext>
            </a:extLst>
          </p:cNvPr>
          <p:cNvSpPr>
            <a:spLocks noGrp="1"/>
          </p:cNvSpPr>
          <p:nvPr>
            <p:ph type="title"/>
          </p:nvPr>
        </p:nvSpPr>
        <p:spPr>
          <a:xfrm>
            <a:off x="588263" y="457200"/>
            <a:ext cx="11018520" cy="553998"/>
          </a:xfrm>
        </p:spPr>
        <p:txBody>
          <a:bodyPr/>
          <a:lstStyle/>
          <a:p>
            <a:r>
              <a:rPr lang="en-US" dirty="0"/>
              <a:t>Building reliable systems is a shared responsibility</a:t>
            </a:r>
          </a:p>
        </p:txBody>
      </p:sp>
      <p:sp>
        <p:nvSpPr>
          <p:cNvPr id="10" name="Rectangle 9">
            <a:extLst>
              <a:ext uri="{FF2B5EF4-FFF2-40B4-BE49-F238E27FC236}">
                <a16:creationId xmlns:a16="http://schemas.microsoft.com/office/drawing/2014/main" id="{889E8DFA-F72B-CD24-EB3E-5A6F0BAF341F}"/>
              </a:ext>
              <a:ext uri="{C183D7F6-B498-43B3-948B-1728B52AA6E4}">
                <adec:decorative xmlns:adec="http://schemas.microsoft.com/office/drawing/2017/decorative" val="1"/>
              </a:ext>
            </a:extLst>
          </p:cNvPr>
          <p:cNvSpPr/>
          <p:nvPr/>
        </p:nvSpPr>
        <p:spPr>
          <a:xfrm>
            <a:off x="6333481" y="2383203"/>
            <a:ext cx="4949049" cy="954107"/>
          </a:xfrm>
          <a:prstGeom prst="rect">
            <a:avLst/>
          </a:prstGeom>
        </p:spPr>
        <p:txBody>
          <a:bodyPr wrap="square" lIns="0" anchor="ctr" anchorCtr="0">
            <a:spAutoFit/>
          </a:bodyPr>
          <a:lstStyle/>
          <a:p>
            <a:pPr marL="0" marR="0" lvl="0" indent="0" algn="l" defTabSz="914400" rtl="0" eaLnBrk="1" fontAlgn="base" latinLnBrk="0" hangingPunct="1">
              <a:lnSpc>
                <a:spcPct val="100000"/>
              </a:lnSpc>
              <a:spcBef>
                <a:spcPct val="0"/>
              </a:spcBef>
              <a:spcAft>
                <a:spcPts val="1200"/>
              </a:spcAft>
              <a:buClrTx/>
              <a:buSzPct val="90000"/>
              <a:buFontTx/>
              <a:buNone/>
              <a:tabLst/>
              <a:defRPr/>
            </a:pPr>
            <a:r>
              <a:rPr kumimoji="0" lang="en-US" sz="2400" b="0" i="0" u="none" strike="noStrike" kern="1200" cap="none" spc="0" normalizeH="0" baseline="0" noProof="0" dirty="0">
                <a:ln w="3175">
                  <a:noFill/>
                </a:ln>
                <a:effectLst/>
                <a:uLnTx/>
                <a:uFillTx/>
                <a:latin typeface="Segoe UI Semibold" panose="020B0502040204020203" pitchFamily="34" charset="0"/>
                <a:ea typeface="+mn-ea"/>
                <a:cs typeface="Segoe UI" panose="020B0502040204020203" pitchFamily="34" charset="0"/>
              </a:rPr>
              <a:t>Your responsibility</a:t>
            </a:r>
            <a:br>
              <a:rPr kumimoji="0" lang="uk-UA" sz="32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br>
            <a:r>
              <a:rPr kumimoji="0" lang="en-US" sz="32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Reliability ‘</a:t>
            </a:r>
            <a:r>
              <a:rPr kumimoji="0" lang="en-US" sz="3200" b="0" i="0" u="none" strike="noStrike" kern="1200" cap="none" spc="0" normalizeH="0" baseline="0" noProof="0" dirty="0">
                <a:ln w="3175">
                  <a:noFill/>
                </a:ln>
                <a:effectLst/>
                <a:uLnTx/>
                <a:uFillTx/>
                <a:latin typeface="Segoe UI Semibold" panose="020B0502040204020203" pitchFamily="34" charset="0"/>
                <a:ea typeface="+mn-ea"/>
                <a:cs typeface="Segoe UI" panose="020B0502040204020203" pitchFamily="34" charset="0"/>
              </a:rPr>
              <a:t>in</a:t>
            </a:r>
            <a:r>
              <a:rPr kumimoji="0" lang="en-US" sz="32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 the cloud</a:t>
            </a:r>
          </a:p>
        </p:txBody>
      </p:sp>
      <p:sp>
        <p:nvSpPr>
          <p:cNvPr id="11" name="Rectangle 10">
            <a:extLst>
              <a:ext uri="{FF2B5EF4-FFF2-40B4-BE49-F238E27FC236}">
                <a16:creationId xmlns:a16="http://schemas.microsoft.com/office/drawing/2014/main" id="{94BDF975-9C99-8D75-75C4-508A01E0A80E}"/>
              </a:ext>
              <a:ext uri="{C183D7F6-B498-43B3-948B-1728B52AA6E4}">
                <adec:decorative xmlns:adec="http://schemas.microsoft.com/office/drawing/2017/decorative" val="1"/>
              </a:ext>
            </a:extLst>
          </p:cNvPr>
          <p:cNvSpPr/>
          <p:nvPr/>
        </p:nvSpPr>
        <p:spPr>
          <a:xfrm flipH="1">
            <a:off x="616170" y="1595231"/>
            <a:ext cx="4060825" cy="1055674"/>
          </a:xfrm>
          <a:prstGeom prst="rect">
            <a:avLst/>
          </a:prstGeom>
          <a:noFill/>
        </p:spPr>
        <p:txBody>
          <a:bodyPr wrap="square" lIns="0">
            <a:spAutoFit/>
          </a:bodyPr>
          <a:lstStyle/>
          <a:p>
            <a:pPr marL="0" marR="0" lvl="0" indent="0" algn="l" defTabSz="914400" rtl="0" eaLnBrk="1" fontAlgn="base" latinLnBrk="0" hangingPunct="1">
              <a:lnSpc>
                <a:spcPct val="90000"/>
              </a:lnSpc>
              <a:spcBef>
                <a:spcPct val="0"/>
              </a:spcBef>
              <a:spcAft>
                <a:spcPts val="600"/>
              </a:spcAft>
              <a:buClrTx/>
              <a:buSzPct val="90000"/>
              <a:buFontTx/>
              <a:buNone/>
              <a:tabLst/>
              <a:defRPr/>
            </a:pPr>
            <a:r>
              <a:rPr kumimoji="0" lang="en-US" sz="28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Your application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Your </a:t>
            </a:r>
            <a:r>
              <a:rPr lang="en-US" sz="1800" dirty="0">
                <a:solidFill>
                  <a:srgbClr val="FFFFFF"/>
                </a:solidFill>
                <a:latin typeface="+mj-lt"/>
                <a:cs typeface="Segoe UI"/>
              </a:rPr>
              <a:t>app</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 or </a:t>
            </a:r>
            <a:r>
              <a:rPr lang="en-US" sz="1800" dirty="0">
                <a:solidFill>
                  <a:srgbClr val="FFFFFF"/>
                </a:solidFill>
                <a:latin typeface="+mj-lt"/>
                <a:cs typeface="Segoe UI"/>
              </a:rPr>
              <a:t>workload</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 architecture, </a:t>
            </a:r>
            <a:br>
              <a:rPr kumimoji="0" lang="en-US"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built on the below</a:t>
            </a:r>
            <a:r>
              <a:rPr kumimoji="0" lang="en-US" sz="1800" b="0" i="0" u="none" strike="noStrike" kern="1200" cap="none" spc="0" normalizeH="0" baseline="0" noProof="0" dirty="0">
                <a:ln>
                  <a:noFill/>
                </a:ln>
                <a:solidFill>
                  <a:srgbClr val="FFFFFF"/>
                </a:solidFill>
                <a:effectLst/>
                <a:uLnTx/>
                <a:uFillTx/>
                <a:latin typeface="Segoe UI"/>
                <a:ea typeface="+mn-ea"/>
                <a:cs typeface="Calibri" panose="020F0502020204030204" pitchFamily="34" charset="0"/>
              </a:rPr>
              <a:t>.</a:t>
            </a:r>
          </a:p>
        </p:txBody>
      </p:sp>
      <p:sp>
        <p:nvSpPr>
          <p:cNvPr id="12" name="Rectangle 11">
            <a:extLst>
              <a:ext uri="{FF2B5EF4-FFF2-40B4-BE49-F238E27FC236}">
                <a16:creationId xmlns:a16="http://schemas.microsoft.com/office/drawing/2014/main" id="{492D037D-3CF3-D33B-E89E-6741C48C4F4E}"/>
              </a:ext>
              <a:ext uri="{C183D7F6-B498-43B3-948B-1728B52AA6E4}">
                <adec:decorative xmlns:adec="http://schemas.microsoft.com/office/drawing/2017/decorative" val="1"/>
              </a:ext>
            </a:extLst>
          </p:cNvPr>
          <p:cNvSpPr/>
          <p:nvPr/>
        </p:nvSpPr>
        <p:spPr>
          <a:xfrm flipH="1">
            <a:off x="616170" y="3053477"/>
            <a:ext cx="5003800" cy="1304973"/>
          </a:xfrm>
          <a:prstGeom prst="rect">
            <a:avLst/>
          </a:prstGeom>
        </p:spPr>
        <p:txBody>
          <a:bodyPr wrap="square" lIns="0">
            <a:spAutoFit/>
          </a:bodyPr>
          <a:lstStyle/>
          <a:p>
            <a:pPr marL="0" marR="0" lvl="0" indent="0" algn="l" defTabSz="914400" rtl="0" eaLnBrk="1" fontAlgn="base" latinLnBrk="0" hangingPunct="1">
              <a:lnSpc>
                <a:spcPct val="90000"/>
              </a:lnSpc>
              <a:spcBef>
                <a:spcPct val="0"/>
              </a:spcBef>
              <a:spcAft>
                <a:spcPts val="600"/>
              </a:spcAft>
              <a:buClrTx/>
              <a:buSzPct val="90000"/>
              <a:buFontTx/>
              <a:buNone/>
              <a:tabLst/>
              <a:defRPr/>
            </a:pPr>
            <a:r>
              <a:rPr kumimoji="0" lang="en-US" sz="28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Resiliency features</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Optional Azure capabilities </a:t>
            </a:r>
            <a:r>
              <a:rPr lang="en-US" sz="1800" dirty="0">
                <a:solidFill>
                  <a:srgbClr val="FFFFFF"/>
                </a:solidFill>
                <a:latin typeface="+mj-lt"/>
                <a:cs typeface="Segoe UI"/>
              </a:rPr>
              <a:t>you enable </a:t>
            </a:r>
            <a:br>
              <a:rPr lang="en-US" sz="1800" dirty="0">
                <a:solidFill>
                  <a:srgbClr val="FFFFFF"/>
                </a:solidFill>
                <a:latin typeface="+mj-lt"/>
                <a:cs typeface="Segoe UI"/>
              </a:rPr>
            </a:br>
            <a:r>
              <a:rPr lang="en-US" sz="1800" dirty="0">
                <a:solidFill>
                  <a:srgbClr val="FFFFFF"/>
                </a:solidFill>
                <a:latin typeface="+mj-lt"/>
                <a:cs typeface="Segoe UI"/>
              </a:rPr>
              <a:t>as needed</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—high availability, disaster </a:t>
            </a:r>
            <a:br>
              <a:rPr kumimoji="0" lang="en-US"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recovery, and backup.</a:t>
            </a:r>
          </a:p>
        </p:txBody>
      </p:sp>
      <p:sp>
        <p:nvSpPr>
          <p:cNvPr id="13" name="Rectangle 12">
            <a:extLst>
              <a:ext uri="{FF2B5EF4-FFF2-40B4-BE49-F238E27FC236}">
                <a16:creationId xmlns:a16="http://schemas.microsoft.com/office/drawing/2014/main" id="{C5ACF909-EBC9-1271-6E26-C03A14138598}"/>
              </a:ext>
              <a:ext uri="{C183D7F6-B498-43B3-948B-1728B52AA6E4}">
                <adec:decorative xmlns:adec="http://schemas.microsoft.com/office/drawing/2017/decorative" val="1"/>
              </a:ext>
            </a:extLst>
          </p:cNvPr>
          <p:cNvSpPr/>
          <p:nvPr/>
        </p:nvSpPr>
        <p:spPr>
          <a:xfrm flipH="1">
            <a:off x="616170" y="4783273"/>
            <a:ext cx="5946775" cy="1271117"/>
          </a:xfrm>
          <a:prstGeom prst="rect">
            <a:avLst/>
          </a:prstGeom>
        </p:spPr>
        <p:txBody>
          <a:bodyPr wrap="square" lIns="0">
            <a:spAutoFit/>
          </a:bodyPr>
          <a:lstStyle/>
          <a:p>
            <a:pPr marL="0" marR="0" lvl="0" indent="0" algn="l" defTabSz="914400" rtl="0" eaLnBrk="1" fontAlgn="base" latinLnBrk="0" hangingPunct="1">
              <a:lnSpc>
                <a:spcPct val="100000"/>
              </a:lnSpc>
              <a:spcBef>
                <a:spcPct val="0"/>
              </a:spcBef>
              <a:spcAft>
                <a:spcPts val="0"/>
              </a:spcAft>
              <a:buClrTx/>
              <a:buSzPct val="90000"/>
              <a:buFontTx/>
              <a:buNone/>
              <a:tabLst/>
              <a:defRPr/>
            </a:pPr>
            <a:r>
              <a:rPr kumimoji="0" lang="en-US" sz="2800" b="0" i="0" u="none" strike="noStrike" kern="1200" cap="none" spc="0" normalizeH="0" baseline="0" noProof="0" dirty="0">
                <a:ln w="3175">
                  <a:noFill/>
                </a:ln>
                <a:gradFill flip="none" rotWithShape="1">
                  <a:gsLst>
                    <a:gs pos="32000">
                      <a:srgbClr val="D59ED7"/>
                    </a:gs>
                    <a:gs pos="68000">
                      <a:srgbClr val="8DC8E8"/>
                    </a:gs>
                    <a:gs pos="100000">
                      <a:srgbClr val="49C5B1"/>
                    </a:gs>
                    <a:gs pos="0">
                      <a:srgbClr val="FFA38B"/>
                    </a:gs>
                  </a:gsLst>
                  <a:path path="circle">
                    <a:fillToRect l="100000" t="100000"/>
                  </a:path>
                  <a:tileRect r="-100000" b="-100000"/>
                </a:gradFill>
                <a:effectLst/>
                <a:uLnTx/>
                <a:uFillTx/>
                <a:latin typeface="Segoe UI Semibold" panose="020B0502040204020203" pitchFamily="34" charset="0"/>
                <a:ea typeface="+mn-ea"/>
                <a:cs typeface="Segoe UI" panose="020B0502040204020203" pitchFamily="34" charset="0"/>
              </a:rPr>
              <a:t>Resilient foundation</a:t>
            </a:r>
          </a:p>
          <a:p>
            <a:pPr marL="0" marR="0" lvl="0" indent="0" algn="l" defTabSz="514284"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rgbClr val="FFFFFF"/>
                </a:solidFill>
                <a:effectLst/>
                <a:uLnTx/>
                <a:uFillTx/>
                <a:latin typeface="Segoe UI"/>
                <a:ea typeface="+mn-ea"/>
                <a:cs typeface="Segoe UI"/>
              </a:rPr>
              <a:t>Core Azure capabilities </a:t>
            </a:r>
            <a:r>
              <a:rPr lang="en-US" sz="1800" dirty="0">
                <a:solidFill>
                  <a:srgbClr val="FFFFFF"/>
                </a:solidFill>
                <a:latin typeface="+mj-lt"/>
                <a:cs typeface="Segoe UI"/>
              </a:rPr>
              <a:t>built into the platform</a:t>
            </a:r>
            <a:r>
              <a:rPr kumimoji="0" lang="en-US" sz="1800" b="0" i="0" u="none" strike="noStrike" kern="1200" cap="none" spc="0" normalizeH="0" baseline="0" noProof="0" dirty="0">
                <a:ln>
                  <a:noFill/>
                </a:ln>
                <a:solidFill>
                  <a:srgbClr val="FFFFFF"/>
                </a:solidFill>
                <a:effectLst/>
                <a:uLnTx/>
                <a:uFillTx/>
                <a:latin typeface="Segoe UI"/>
                <a:ea typeface="+mn-ea"/>
                <a:cs typeface="Segoe UI"/>
              </a:rPr>
              <a:t>—</a:t>
            </a:r>
            <a:br>
              <a:rPr kumimoji="0" lang="en-US"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how the foundation is designed, operated, </a:t>
            </a:r>
            <a:br>
              <a:rPr kumimoji="0" lang="en-US" sz="1800" b="0" i="0" u="none" strike="noStrike" kern="1200" cap="none" spc="0" normalizeH="0" baseline="0" noProof="0" dirty="0">
                <a:ln>
                  <a:noFill/>
                </a:ln>
                <a:solidFill>
                  <a:srgbClr val="FFFFFF"/>
                </a:solidFill>
                <a:effectLst/>
                <a:uLnTx/>
                <a:uFillTx/>
                <a:latin typeface="Segoe UI"/>
                <a:ea typeface="+mn-ea"/>
                <a:cs typeface="Segoe UI"/>
              </a:rPr>
            </a:br>
            <a:r>
              <a:rPr kumimoji="0" lang="en-US" sz="1800" b="0" i="0" u="none" strike="noStrike" kern="1200" cap="none" spc="0" normalizeH="0" baseline="0" noProof="0" dirty="0">
                <a:ln>
                  <a:noFill/>
                </a:ln>
                <a:solidFill>
                  <a:srgbClr val="FFFFFF"/>
                </a:solidFill>
                <a:effectLst/>
                <a:uLnTx/>
                <a:uFillTx/>
                <a:latin typeface="Segoe UI"/>
                <a:ea typeface="+mn-ea"/>
                <a:cs typeface="Segoe UI"/>
              </a:rPr>
              <a:t>and monitored to ensure availability.</a:t>
            </a:r>
          </a:p>
        </p:txBody>
      </p:sp>
      <p:grpSp>
        <p:nvGrpSpPr>
          <p:cNvPr id="14" name="Group 13">
            <a:extLst>
              <a:ext uri="{FF2B5EF4-FFF2-40B4-BE49-F238E27FC236}">
                <a16:creationId xmlns:a16="http://schemas.microsoft.com/office/drawing/2014/main" id="{477D02DA-60A2-84A7-8D16-715BBC2BAF43}"/>
              </a:ext>
              <a:ext uri="{C183D7F6-B498-43B3-948B-1728B52AA6E4}">
                <adec:decorative xmlns:adec="http://schemas.microsoft.com/office/drawing/2017/decorative" val="1"/>
              </a:ext>
            </a:extLst>
          </p:cNvPr>
          <p:cNvGrpSpPr/>
          <p:nvPr/>
        </p:nvGrpSpPr>
        <p:grpSpPr>
          <a:xfrm flipH="1">
            <a:off x="5296921" y="1216830"/>
            <a:ext cx="824099" cy="3345699"/>
            <a:chOff x="5546597" y="1216830"/>
            <a:chExt cx="824099" cy="3345699"/>
          </a:xfrm>
        </p:grpSpPr>
        <p:sp>
          <p:nvSpPr>
            <p:cNvPr id="15" name="Left Bracket 14">
              <a:extLst>
                <a:ext uri="{FF2B5EF4-FFF2-40B4-BE49-F238E27FC236}">
                  <a16:creationId xmlns:a16="http://schemas.microsoft.com/office/drawing/2014/main" id="{945011BE-337B-3A2F-70AD-C04C501E53DC}"/>
                </a:ext>
              </a:extLst>
            </p:cNvPr>
            <p:cNvSpPr/>
            <p:nvPr/>
          </p:nvSpPr>
          <p:spPr>
            <a:xfrm rot="1455216">
              <a:off x="6227442" y="1216830"/>
              <a:ext cx="143254" cy="3345699"/>
            </a:xfrm>
            <a:prstGeom prst="leftBracket">
              <a:avLst>
                <a:gd name="adj" fmla="val 0"/>
              </a:avLst>
            </a:prstGeom>
            <a:ln w="15875" cap="rnd">
              <a:solidFill>
                <a:schemeClr val="tx1"/>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1" i="0" u="none" strike="noStrike" kern="1200" cap="none" spc="0" normalizeH="0" baseline="0" noProof="0">
                <a:ln>
                  <a:noFill/>
                </a:ln>
                <a:noFill/>
                <a:effectLst/>
                <a:uLnTx/>
                <a:uFillTx/>
                <a:latin typeface="Segoe UI Semibold" panose="020B0502040204020203" pitchFamily="34" charset="0"/>
                <a:ea typeface="+mn-ea"/>
                <a:cs typeface="+mn-cs"/>
              </a:endParaRPr>
            </a:p>
          </p:txBody>
        </p:sp>
        <p:cxnSp>
          <p:nvCxnSpPr>
            <p:cNvPr id="16" name="Straight Connector 15">
              <a:extLst>
                <a:ext uri="{FF2B5EF4-FFF2-40B4-BE49-F238E27FC236}">
                  <a16:creationId xmlns:a16="http://schemas.microsoft.com/office/drawing/2014/main" id="{8F43A09E-F316-9573-B95A-EBA59F1DAD68}"/>
                </a:ext>
              </a:extLst>
            </p:cNvPr>
            <p:cNvCxnSpPr>
              <a:cxnSpLocks/>
            </p:cNvCxnSpPr>
            <p:nvPr/>
          </p:nvCxnSpPr>
          <p:spPr>
            <a:xfrm>
              <a:off x="5546597" y="2860257"/>
              <a:ext cx="687167" cy="0"/>
            </a:xfrm>
            <a:prstGeom prst="line">
              <a:avLst/>
            </a:prstGeom>
            <a:ln w="15875" cap="rnd">
              <a:solidFill>
                <a:schemeClr val="tx1"/>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grpSp>
        <p:nvGrpSpPr>
          <p:cNvPr id="17" name="Group 16">
            <a:extLst>
              <a:ext uri="{FF2B5EF4-FFF2-40B4-BE49-F238E27FC236}">
                <a16:creationId xmlns:a16="http://schemas.microsoft.com/office/drawing/2014/main" id="{9BA1C1B8-F75A-6C48-CF80-135DA9B2DAFF}"/>
              </a:ext>
              <a:ext uri="{C183D7F6-B498-43B3-948B-1728B52AA6E4}">
                <adec:decorative xmlns:adec="http://schemas.microsoft.com/office/drawing/2017/decorative" val="1"/>
              </a:ext>
            </a:extLst>
          </p:cNvPr>
          <p:cNvGrpSpPr/>
          <p:nvPr/>
        </p:nvGrpSpPr>
        <p:grpSpPr>
          <a:xfrm flipH="1">
            <a:off x="6429018" y="4460802"/>
            <a:ext cx="820846" cy="1860939"/>
            <a:chOff x="4417753" y="4460802"/>
            <a:chExt cx="820846" cy="1860939"/>
          </a:xfrm>
        </p:grpSpPr>
        <p:sp>
          <p:nvSpPr>
            <p:cNvPr id="19" name="Left Bracket 18">
              <a:extLst>
                <a:ext uri="{FF2B5EF4-FFF2-40B4-BE49-F238E27FC236}">
                  <a16:creationId xmlns:a16="http://schemas.microsoft.com/office/drawing/2014/main" id="{90430D0F-864C-D305-3A78-B96C41A5D6CC}"/>
                </a:ext>
              </a:extLst>
            </p:cNvPr>
            <p:cNvSpPr/>
            <p:nvPr/>
          </p:nvSpPr>
          <p:spPr>
            <a:xfrm rot="1455216">
              <a:off x="5095345" y="4460802"/>
              <a:ext cx="143254" cy="1860939"/>
            </a:xfrm>
            <a:prstGeom prst="leftBracket">
              <a:avLst>
                <a:gd name="adj" fmla="val 0"/>
              </a:avLst>
            </a:prstGeom>
            <a:ln w="15875" cap="rnd">
              <a:solidFill>
                <a:schemeClr val="tx1"/>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b="1">
                <a:noFill/>
                <a:latin typeface="Segoe UI Semibold" panose="020B0502040204020203" pitchFamily="34" charset="0"/>
              </a:endParaRPr>
            </a:p>
          </p:txBody>
        </p:sp>
        <p:cxnSp>
          <p:nvCxnSpPr>
            <p:cNvPr id="20" name="Straight Connector 19">
              <a:extLst>
                <a:ext uri="{FF2B5EF4-FFF2-40B4-BE49-F238E27FC236}">
                  <a16:creationId xmlns:a16="http://schemas.microsoft.com/office/drawing/2014/main" id="{0299D8EB-1A3B-314E-83DF-8F1363587FA3}"/>
                </a:ext>
              </a:extLst>
            </p:cNvPr>
            <p:cNvCxnSpPr>
              <a:cxnSpLocks/>
              <a:endCxn id="19" idx="1"/>
            </p:cNvCxnSpPr>
            <p:nvPr/>
          </p:nvCxnSpPr>
          <p:spPr>
            <a:xfrm flipV="1">
              <a:off x="4417753" y="5361849"/>
              <a:ext cx="683914" cy="13424"/>
            </a:xfrm>
            <a:prstGeom prst="line">
              <a:avLst/>
            </a:prstGeom>
            <a:ln w="15875" cap="rnd">
              <a:solidFill>
                <a:schemeClr val="tx1"/>
              </a:solidFill>
              <a:headEnd type="none" w="lg" len="med"/>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5536236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42" presetClass="path" presetSubtype="0" decel="100000" fill="hold" grpId="1" nodeType="withEffect">
                                  <p:stCondLst>
                                    <p:cond delay="0"/>
                                  </p:stCondLst>
                                  <p:childTnLst>
                                    <p:animMotion origin="layout" path="M -0.02448 3.7037E-6 L -1.04167E-6 3.7037E-6 " pathEditMode="relative" rAng="0" ptsTypes="AA">
                                      <p:cBhvr>
                                        <p:cTn id="9" dur="600" fill="hold"/>
                                        <p:tgtEl>
                                          <p:spTgt spid="13"/>
                                        </p:tgtEl>
                                        <p:attrNameLst>
                                          <p:attrName>ppt_x</p:attrName>
                                          <p:attrName>ppt_y</p:attrName>
                                        </p:attrNameLst>
                                      </p:cBhvr>
                                      <p:rCtr x="1224" y="0"/>
                                    </p:animMotion>
                                  </p:childTnLst>
                                </p:cTn>
                              </p:par>
                              <p:par>
                                <p:cTn id="10" presetID="10" presetClass="entr" presetSubtype="0" fill="hold" grpId="0"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par>
                                <p:cTn id="13" presetID="42" presetClass="path" presetSubtype="0" decel="100000" fill="hold" grpId="1" nodeType="withEffect">
                                  <p:stCondLst>
                                    <p:cond delay="0"/>
                                  </p:stCondLst>
                                  <p:childTnLst>
                                    <p:animMotion origin="layout" path="M -0.0245 -6.58193E-7 L -4.4243E-6 -6.58193E-7 " pathEditMode="relative" rAng="0" ptsTypes="AA">
                                      <p:cBhvr>
                                        <p:cTn id="14" dur="600" fill="hold"/>
                                        <p:tgtEl>
                                          <p:spTgt spid="12"/>
                                        </p:tgtEl>
                                        <p:attrNameLst>
                                          <p:attrName>ppt_x</p:attrName>
                                          <p:attrName>ppt_y</p:attrName>
                                        </p:attrNameLst>
                                      </p:cBhvr>
                                      <p:rCtr x="1225" y="0"/>
                                    </p:animMotion>
                                  </p:childTnLst>
                                </p:cTn>
                              </p:par>
                              <p:par>
                                <p:cTn id="15" presetID="10"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par>
                                <p:cTn id="18" presetID="42" presetClass="path" presetSubtype="0" decel="100000" fill="hold" grpId="1" nodeType="withEffect">
                                  <p:stCondLst>
                                    <p:cond delay="0"/>
                                  </p:stCondLst>
                                  <p:childTnLst>
                                    <p:animMotion origin="layout" path="M -0.0245 -6.58193E-7 L -4.4243E-6 -6.58193E-7 " pathEditMode="relative" rAng="0" ptsTypes="AA">
                                      <p:cBhvr>
                                        <p:cTn id="19" dur="600" fill="hold"/>
                                        <p:tgtEl>
                                          <p:spTgt spid="11"/>
                                        </p:tgtEl>
                                        <p:attrNameLst>
                                          <p:attrName>ppt_x</p:attrName>
                                          <p:attrName>ppt_y</p:attrName>
                                        </p:attrNameLst>
                                      </p:cBhvr>
                                      <p:rCtr x="1225" y="0"/>
                                    </p:animMotion>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42" presetClass="path" presetSubtype="0" decel="100000" fill="hold" nodeType="withEffect">
                                  <p:stCondLst>
                                    <p:cond delay="0"/>
                                  </p:stCondLst>
                                  <p:childTnLst>
                                    <p:animMotion origin="layout" path="M -0.02448 -1.11111E-6 L 2.5E-6 -1.11111E-6 " pathEditMode="relative" rAng="0" ptsTypes="AA">
                                      <p:cBhvr>
                                        <p:cTn id="26" dur="600" fill="hold"/>
                                        <p:tgtEl>
                                          <p:spTgt spid="17"/>
                                        </p:tgtEl>
                                        <p:attrNameLst>
                                          <p:attrName>ppt_x</p:attrName>
                                          <p:attrName>ppt_y</p:attrName>
                                        </p:attrNameLst>
                                      </p:cBhvr>
                                      <p:rCtr x="1224" y="0"/>
                                    </p:animMotion>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fade">
                                      <p:cBhvr>
                                        <p:cTn id="31" dur="500"/>
                                        <p:tgtEl>
                                          <p:spTgt spid="14"/>
                                        </p:tgtEl>
                                      </p:cBhvr>
                                    </p:animEffect>
                                  </p:childTnLst>
                                </p:cTn>
                              </p:par>
                              <p:par>
                                <p:cTn id="32" presetID="42" presetClass="path" presetSubtype="0" decel="100000" fill="hold" nodeType="withEffect">
                                  <p:stCondLst>
                                    <p:cond delay="0"/>
                                  </p:stCondLst>
                                  <p:childTnLst>
                                    <p:animMotion origin="layout" path="M -0.02448 3.7037E-6 L 8.33333E-7 3.7037E-6 " pathEditMode="relative" rAng="0" ptsTypes="AA">
                                      <p:cBhvr>
                                        <p:cTn id="33" dur="600" fill="hold"/>
                                        <p:tgtEl>
                                          <p:spTgt spid="14"/>
                                        </p:tgtEl>
                                        <p:attrNameLst>
                                          <p:attrName>ppt_x</p:attrName>
                                          <p:attrName>ppt_y</p:attrName>
                                        </p:attrNameLst>
                                      </p:cBhvr>
                                      <p:rCtr x="1224" y="0"/>
                                    </p:animMotion>
                                  </p:childTnLst>
                                </p:cTn>
                              </p:par>
                              <p:par>
                                <p:cTn id="34" presetID="10" presetClass="entr" presetSubtype="0" fill="hold" grpId="0" nodeType="withEffect">
                                  <p:stCondLst>
                                    <p:cond delay="20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500"/>
                                        <p:tgtEl>
                                          <p:spTgt spid="10"/>
                                        </p:tgtEl>
                                      </p:cBhvr>
                                    </p:animEffect>
                                  </p:childTnLst>
                                </p:cTn>
                              </p:par>
                              <p:par>
                                <p:cTn id="37" presetID="42" presetClass="path" presetSubtype="0" decel="100000" fill="hold" grpId="1" nodeType="withEffect">
                                  <p:stCondLst>
                                    <p:cond delay="200"/>
                                  </p:stCondLst>
                                  <p:childTnLst>
                                    <p:animMotion origin="layout" path="M -0.02448 1.85185E-6 L 4.16667E-6 1.85185E-6 " pathEditMode="relative" rAng="0" ptsTypes="AA">
                                      <p:cBhvr>
                                        <p:cTn id="38" dur="600" fill="hold"/>
                                        <p:tgtEl>
                                          <p:spTgt spid="10"/>
                                        </p:tgtEl>
                                        <p:attrNameLst>
                                          <p:attrName>ppt_x</p:attrName>
                                          <p:attrName>ppt_y</p:attrName>
                                        </p:attrNameLst>
                                      </p:cBhvr>
                                      <p:rCtr x="122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0" grpId="1"/>
      <p:bldP spid="11" grpId="0"/>
      <p:bldP spid="11" grpId="1"/>
      <p:bldP spid="12" grpId="0"/>
      <p:bldP spid="12" grpId="1"/>
      <p:bldP spid="13" grpId="0"/>
      <p:bldP spid="13"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C9F591-06EA-391E-D00D-D30C40436FE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B584FCDD-82EC-E23A-F56D-3CA61972D05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75">
            <a:extLst>
              <a:ext uri="{FF2B5EF4-FFF2-40B4-BE49-F238E27FC236}">
                <a16:creationId xmlns:a16="http://schemas.microsoft.com/office/drawing/2014/main" id="{C1D7DCC5-B09A-FB24-694B-513038039DD5}"/>
              </a:ext>
            </a:extLst>
          </p:cNvPr>
          <p:cNvSpPr>
            <a:spLocks noGrp="1"/>
          </p:cNvSpPr>
          <p:nvPr>
            <p:ph type="title"/>
          </p:nvPr>
        </p:nvSpPr>
        <p:spPr>
          <a:xfrm>
            <a:off x="588263" y="457200"/>
            <a:ext cx="11018520" cy="553998"/>
          </a:xfrm>
        </p:spPr>
        <p:txBody>
          <a:bodyPr/>
          <a:lstStyle/>
          <a:p>
            <a:r>
              <a:rPr lang="en-US" dirty="0"/>
              <a:t>Geographies </a:t>
            </a:r>
            <a:r>
              <a:rPr lang="en-US" dirty="0">
                <a:solidFill>
                  <a:schemeClr val="tx1">
                    <a:alpha val="20000"/>
                  </a:schemeClr>
                </a:solidFill>
              </a:rPr>
              <a:t>/ Regions / Availability Zones (AZs)</a:t>
            </a:r>
          </a:p>
        </p:txBody>
      </p:sp>
      <p:sp>
        <p:nvSpPr>
          <p:cNvPr id="4" name="Text Placeholder 4">
            <a:extLst>
              <a:ext uri="{FF2B5EF4-FFF2-40B4-BE49-F238E27FC236}">
                <a16:creationId xmlns:a16="http://schemas.microsoft.com/office/drawing/2014/main" id="{5801AAC4-0F04-4E5A-E565-E710BE5177A8}"/>
              </a:ext>
            </a:extLst>
          </p:cNvPr>
          <p:cNvSpPr txBox="1">
            <a:spLocks/>
          </p:cNvSpPr>
          <p:nvPr/>
        </p:nvSpPr>
        <p:spPr>
          <a:xfrm>
            <a:off x="596708" y="1348596"/>
            <a:ext cx="4411855" cy="1504994"/>
          </a:xfrm>
          <a:prstGeom prst="rect">
            <a:avLst/>
          </a:prstGeom>
        </p:spPr>
        <p:txBody>
          <a:bodyPr lIns="0"/>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400"/>
              </a:spcBef>
              <a:spcAft>
                <a:spcPts val="400"/>
              </a:spcAft>
              <a:buClrTx/>
              <a:buSzPct val="90000"/>
              <a:buFont typeface="Wingdings" panose="05000000000000000000" pitchFamily="2" charset="2"/>
              <a:buNone/>
              <a:tabLst/>
              <a:defRPr/>
            </a:pPr>
            <a:r>
              <a:rPr lang="en-US" sz="1600" dirty="0">
                <a:solidFill>
                  <a:srgbClr val="FFFFFF"/>
                </a:solidFill>
                <a:latin typeface="Segoe UI Semibold"/>
              </a:rPr>
              <a:t>Each Azure Geography is comprised of </a:t>
            </a: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rPr>
              <a:t>one or more Azure regions </a:t>
            </a:r>
            <a:r>
              <a:rPr lang="en-US" sz="1600" dirty="0">
                <a:solidFill>
                  <a:srgbClr val="FFFFFF"/>
                </a:solidFill>
                <a:latin typeface="Segoe UI Semibold"/>
              </a:rPr>
              <a:t>that sit within a fixed </a:t>
            </a: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rPr>
              <a:t>data residency boundary </a:t>
            </a:r>
          </a:p>
          <a:p>
            <a:pPr marL="0" marR="0" lvl="0" indent="0" algn="l" defTabSz="932742" rtl="0" eaLnBrk="1" fontAlgn="auto" latinLnBrk="0" hangingPunct="1">
              <a:lnSpc>
                <a:spcPct val="100000"/>
              </a:lnSpc>
              <a:spcBef>
                <a:spcPts val="400"/>
              </a:spcBef>
              <a:spcAft>
                <a:spcPts val="8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effectLst/>
                <a:uLnTx/>
                <a:uFillTx/>
                <a:latin typeface="Segoe UI"/>
              </a:rPr>
              <a:t>In each geography, we have </a:t>
            </a:r>
            <a:r>
              <a:rPr kumimoji="0" lang="en-US" sz="1200" b="0" i="0" u="none" strike="noStrike" kern="1200" cap="none" spc="0" normalizeH="0" baseline="0" noProof="0" dirty="0">
                <a:ln>
                  <a:noFill/>
                </a:ln>
                <a:effectLst/>
                <a:uLnTx/>
                <a:uFillTx/>
                <a:latin typeface="+mj-lt"/>
              </a:rPr>
              <a:t>at least one</a:t>
            </a:r>
            <a:br>
              <a:rPr kumimoji="0" lang="en-US" sz="1200" b="0" i="0" u="none" strike="noStrike" kern="1200" cap="none" spc="0" normalizeH="0" baseline="0" noProof="0" dirty="0">
                <a:ln>
                  <a:noFill/>
                </a:ln>
                <a:effectLst/>
                <a:uLnTx/>
                <a:uFillTx/>
                <a:latin typeface="+mj-lt"/>
              </a:rPr>
            </a:br>
            <a:r>
              <a:rPr kumimoji="0" lang="en-US" sz="1200" b="0" i="0" u="none" strike="noStrike" kern="1200" cap="none" spc="0" normalizeH="0" baseline="0" noProof="0" dirty="0">
                <a:ln>
                  <a:noFill/>
                </a:ln>
                <a:effectLst/>
                <a:uLnTx/>
                <a:uFillTx/>
                <a:latin typeface="+mj-lt"/>
              </a:rPr>
              <a:t>region</a:t>
            </a:r>
            <a:r>
              <a:rPr kumimoji="0" lang="en-US" sz="1200" b="0" i="0" u="none" strike="noStrike" kern="1200" cap="none" spc="0" normalizeH="0" baseline="0" noProof="0" dirty="0">
                <a:ln>
                  <a:noFill/>
                </a:ln>
                <a:effectLst/>
                <a:uLnTx/>
                <a:uFillTx/>
                <a:latin typeface="Segoe UI"/>
              </a:rPr>
              <a:t> equipped with </a:t>
            </a:r>
            <a:r>
              <a:rPr lang="en-US" sz="1200" dirty="0">
                <a:latin typeface="+mj-lt"/>
              </a:rPr>
              <a:t>Availability Zones</a:t>
            </a:r>
          </a:p>
        </p:txBody>
      </p:sp>
      <p:grpSp>
        <p:nvGrpSpPr>
          <p:cNvPr id="5" name="Group 4" descr="Diagram of an Azure geography. The Geography container is highlighted.&#10;&#10;Contained within are 2 Regions, with Region 1 containing 3 Availability Zones. 2 arrows pointing at each other. Region 2 contains 2 servers connected by a dashed line.&#10;&#10;In each Availability Zone are 2 server icons with bidirectional arrows connecting the icons together.">
            <a:extLst>
              <a:ext uri="{FF2B5EF4-FFF2-40B4-BE49-F238E27FC236}">
                <a16:creationId xmlns:a16="http://schemas.microsoft.com/office/drawing/2014/main" id="{7010F91C-9664-676A-48AA-0727E2623726}"/>
              </a:ext>
            </a:extLst>
          </p:cNvPr>
          <p:cNvGrpSpPr/>
          <p:nvPr/>
        </p:nvGrpSpPr>
        <p:grpSpPr>
          <a:xfrm>
            <a:off x="5951538" y="1371600"/>
            <a:ext cx="5658294" cy="4444585"/>
            <a:chOff x="5951538" y="1371600"/>
            <a:chExt cx="5658294" cy="4444585"/>
          </a:xfrm>
        </p:grpSpPr>
        <p:sp>
          <p:nvSpPr>
            <p:cNvPr id="6" name="!!container">
              <a:extLst>
                <a:ext uri="{FF2B5EF4-FFF2-40B4-BE49-F238E27FC236}">
                  <a16:creationId xmlns:a16="http://schemas.microsoft.com/office/drawing/2014/main" id="{5E0F9523-FD32-3BE0-7DD7-C109DC19ECD5}"/>
                </a:ext>
                <a:ext uri="{C183D7F6-B498-43B3-948B-1728B52AA6E4}">
                  <adec:decorative xmlns:adec="http://schemas.microsoft.com/office/drawing/2017/decorative" val="1"/>
                </a:ext>
              </a:extLst>
            </p:cNvPr>
            <p:cNvSpPr>
              <a:spLocks/>
            </p:cNvSpPr>
            <p:nvPr/>
          </p:nvSpPr>
          <p:spPr bwMode="auto">
            <a:xfrm>
              <a:off x="5951538" y="1371600"/>
              <a:ext cx="5658294" cy="4444585"/>
            </a:xfrm>
            <a:prstGeom prst="roundRect">
              <a:avLst>
                <a:gd name="adj" fmla="val 4108"/>
              </a:avLst>
            </a:prstGeom>
            <a:solidFill>
              <a:schemeClr val="bg1"/>
            </a:solidFill>
            <a:ln w="19050" cap="rnd">
              <a:gradFill flip="none" rotWithShape="1">
                <a:gsLst>
                  <a:gs pos="0">
                    <a:srgbClr val="F65567"/>
                  </a:gs>
                  <a:gs pos="93000">
                    <a:srgbClr val="318581"/>
                  </a:gs>
                  <a:gs pos="64000">
                    <a:srgbClr val="0A6BBA"/>
                  </a:gs>
                  <a:gs pos="38000">
                    <a:srgbClr val="AC35AF"/>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endParaRPr lang="en-US" sz="1600" kern="0" dirty="0">
                <a:solidFill>
                  <a:srgbClr val="FFFFFF"/>
                </a:solidFill>
                <a:latin typeface="Segoe UI"/>
              </a:endParaRPr>
            </a:p>
          </p:txBody>
        </p:sp>
        <p:grpSp>
          <p:nvGrpSpPr>
            <p:cNvPr id="7" name="Group 6">
              <a:extLst>
                <a:ext uri="{FF2B5EF4-FFF2-40B4-BE49-F238E27FC236}">
                  <a16:creationId xmlns:a16="http://schemas.microsoft.com/office/drawing/2014/main" id="{CB097FA4-765D-510E-8425-13923C21ED8C}"/>
                </a:ext>
                <a:ext uri="{C183D7F6-B498-43B3-948B-1728B52AA6E4}">
                  <adec:decorative xmlns:adec="http://schemas.microsoft.com/office/drawing/2017/decorative" val="1"/>
                </a:ext>
              </a:extLst>
            </p:cNvPr>
            <p:cNvGrpSpPr/>
            <p:nvPr/>
          </p:nvGrpSpPr>
          <p:grpSpPr>
            <a:xfrm>
              <a:off x="9971003" y="3706322"/>
              <a:ext cx="354618" cy="112420"/>
              <a:chOff x="9942810" y="3622779"/>
              <a:chExt cx="411003" cy="141058"/>
            </a:xfrm>
          </p:grpSpPr>
          <p:cxnSp>
            <p:nvCxnSpPr>
              <p:cNvPr id="52" name="Straight Arrow Connector 137">
                <a:extLst>
                  <a:ext uri="{FF2B5EF4-FFF2-40B4-BE49-F238E27FC236}">
                    <a16:creationId xmlns:a16="http://schemas.microsoft.com/office/drawing/2014/main" id="{DF86BAD6-B525-EC96-0361-8764139A15D9}"/>
                  </a:ext>
                </a:extLst>
              </p:cNvPr>
              <p:cNvCxnSpPr/>
              <p:nvPr/>
            </p:nvCxnSpPr>
            <p:spPr>
              <a:xfrm flipH="1">
                <a:off x="10031598" y="3763837"/>
                <a:ext cx="322215" cy="0"/>
              </a:xfrm>
              <a:prstGeom prst="straightConnector1">
                <a:avLst/>
              </a:prstGeom>
              <a:ln w="19050" cap="rnd">
                <a:gradFill flip="none" rotWithShape="1">
                  <a:gsLst>
                    <a:gs pos="32000">
                      <a:schemeClr val="tx1"/>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53" name="Straight Arrow Connector 138">
                <a:extLst>
                  <a:ext uri="{FF2B5EF4-FFF2-40B4-BE49-F238E27FC236}">
                    <a16:creationId xmlns:a16="http://schemas.microsoft.com/office/drawing/2014/main" id="{C9E53AE9-9C64-9B6A-40F1-AD47A0C8B2E1}"/>
                  </a:ext>
                </a:extLst>
              </p:cNvPr>
              <p:cNvCxnSpPr>
                <a:cxnSpLocks/>
              </p:cNvCxnSpPr>
              <p:nvPr/>
            </p:nvCxnSpPr>
            <p:spPr>
              <a:xfrm>
                <a:off x="9942810" y="3622779"/>
                <a:ext cx="322215" cy="0"/>
              </a:xfrm>
              <a:prstGeom prst="straightConnector1">
                <a:avLst/>
              </a:prstGeom>
              <a:ln w="19050" cap="rnd">
                <a:gradFill flip="none" rotWithShape="1">
                  <a:gsLst>
                    <a:gs pos="32000">
                      <a:schemeClr val="tx1"/>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8" name="Rounded Rectangle 12">
              <a:extLst>
                <a:ext uri="{FF2B5EF4-FFF2-40B4-BE49-F238E27FC236}">
                  <a16:creationId xmlns:a16="http://schemas.microsoft.com/office/drawing/2014/main" id="{D23C7839-6A12-66C2-E4FE-AA75B12A3EF3}"/>
                </a:ext>
                <a:ext uri="{C183D7F6-B498-43B3-948B-1728B52AA6E4}">
                  <adec:decorative xmlns:adec="http://schemas.microsoft.com/office/drawing/2017/decorative" val="1"/>
                </a:ext>
              </a:extLst>
            </p:cNvPr>
            <p:cNvSpPr/>
            <p:nvPr/>
          </p:nvSpPr>
          <p:spPr bwMode="auto">
            <a:xfrm>
              <a:off x="10331716" y="1939479"/>
              <a:ext cx="1049908" cy="3646106"/>
            </a:xfrm>
            <a:prstGeom prst="roundRect">
              <a:avLst>
                <a:gd name="adj" fmla="val 12793"/>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3D87C99F-8EC7-0629-DC8D-F1CE14E84331}"/>
                </a:ext>
              </a:extLst>
            </p:cNvPr>
            <p:cNvSpPr txBox="1"/>
            <p:nvPr/>
          </p:nvSpPr>
          <p:spPr>
            <a:xfrm>
              <a:off x="10337812" y="2017514"/>
              <a:ext cx="1049908"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Region 2</a:t>
              </a:r>
            </a:p>
          </p:txBody>
        </p:sp>
        <p:sp>
          <p:nvSpPr>
            <p:cNvPr id="10" name="TextBox 9">
              <a:extLst>
                <a:ext uri="{FF2B5EF4-FFF2-40B4-BE49-F238E27FC236}">
                  <a16:creationId xmlns:a16="http://schemas.microsoft.com/office/drawing/2014/main" id="{D82352BD-0C74-145A-450F-945A3A2F7B5A}"/>
                </a:ext>
              </a:extLst>
            </p:cNvPr>
            <p:cNvSpPr txBox="1"/>
            <p:nvPr/>
          </p:nvSpPr>
          <p:spPr>
            <a:xfrm>
              <a:off x="6080125" y="1501625"/>
              <a:ext cx="1303170" cy="338554"/>
            </a:xfrm>
            <a:prstGeom prst="rect">
              <a:avLst/>
            </a:prstGeom>
            <a:noFill/>
          </p:spPr>
          <p:txBody>
            <a:bodyPr wrap="square">
              <a:spAutoFit/>
            </a:bodyPr>
            <a:lstStyle/>
            <a:p>
              <a:pPr defTabSz="457200">
                <a:defRPr/>
              </a:pPr>
              <a:r>
                <a:rPr lang="en-US" sz="1600" dirty="0">
                  <a:solidFill>
                    <a:srgbClr val="FFFFFF"/>
                  </a:solidFill>
                  <a:latin typeface="Segoe UI Semibold"/>
                  <a:cs typeface="Segoe UI Semibold" panose="020B0702040204020203" pitchFamily="34" charset="0"/>
                </a:rPr>
                <a:t>Geography</a:t>
              </a:r>
            </a:p>
          </p:txBody>
        </p:sp>
        <p:sp>
          <p:nvSpPr>
            <p:cNvPr id="11" name="Rounded Rectangle 12">
              <a:extLst>
                <a:ext uri="{FF2B5EF4-FFF2-40B4-BE49-F238E27FC236}">
                  <a16:creationId xmlns:a16="http://schemas.microsoft.com/office/drawing/2014/main" id="{E215E33D-0652-FABF-F4C2-CF92B6A15653}"/>
                </a:ext>
                <a:ext uri="{C183D7F6-B498-43B3-948B-1728B52AA6E4}">
                  <adec:decorative xmlns:adec="http://schemas.microsoft.com/office/drawing/2017/decorative" val="1"/>
                </a:ext>
              </a:extLst>
            </p:cNvPr>
            <p:cNvSpPr/>
            <p:nvPr/>
          </p:nvSpPr>
          <p:spPr bwMode="auto">
            <a:xfrm>
              <a:off x="6173204" y="1939479"/>
              <a:ext cx="3797566" cy="3646106"/>
            </a:xfrm>
            <a:prstGeom prst="roundRect">
              <a:avLst>
                <a:gd name="adj" fmla="val 3388"/>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2" name="TextBox 11">
              <a:extLst>
                <a:ext uri="{FF2B5EF4-FFF2-40B4-BE49-F238E27FC236}">
                  <a16:creationId xmlns:a16="http://schemas.microsoft.com/office/drawing/2014/main" id="{82077166-99A7-9A7F-B72E-3AEC96F5ABA7}"/>
                </a:ext>
              </a:extLst>
            </p:cNvPr>
            <p:cNvSpPr txBox="1"/>
            <p:nvPr/>
          </p:nvSpPr>
          <p:spPr>
            <a:xfrm>
              <a:off x="6266030" y="2017514"/>
              <a:ext cx="3677042" cy="276999"/>
            </a:xfrm>
            <a:prstGeom prst="rect">
              <a:avLst/>
            </a:prstGeom>
            <a:noFill/>
          </p:spPr>
          <p:txBody>
            <a:bodyPr wrap="square">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Region 1</a:t>
              </a:r>
            </a:p>
          </p:txBody>
        </p:sp>
        <p:cxnSp>
          <p:nvCxnSpPr>
            <p:cNvPr id="13" name="Straight Connector 32">
              <a:extLst>
                <a:ext uri="{FF2B5EF4-FFF2-40B4-BE49-F238E27FC236}">
                  <a16:creationId xmlns:a16="http://schemas.microsoft.com/office/drawing/2014/main" id="{9BFA96E0-B5E7-FF1F-BF0A-16876531D049}"/>
                </a:ext>
              </a:extLst>
            </p:cNvPr>
            <p:cNvCxnSpPr>
              <a:cxnSpLocks/>
            </p:cNvCxnSpPr>
            <p:nvPr/>
          </p:nvCxnSpPr>
          <p:spPr>
            <a:xfrm>
              <a:off x="10856670" y="3244420"/>
              <a:ext cx="0" cy="1437264"/>
            </a:xfrm>
            <a:prstGeom prst="line">
              <a:avLst/>
            </a:prstGeom>
            <a:solidFill>
              <a:schemeClr val="bg1"/>
            </a:solid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4" name="Group 13">
              <a:extLst>
                <a:ext uri="{FF2B5EF4-FFF2-40B4-BE49-F238E27FC236}">
                  <a16:creationId xmlns:a16="http://schemas.microsoft.com/office/drawing/2014/main" id="{4BA23A69-5858-24B5-DC11-289AE5C297E0}"/>
                </a:ext>
              </a:extLst>
            </p:cNvPr>
            <p:cNvGrpSpPr/>
            <p:nvPr/>
          </p:nvGrpSpPr>
          <p:grpSpPr>
            <a:xfrm>
              <a:off x="7288992" y="2488926"/>
              <a:ext cx="1565990" cy="882074"/>
              <a:chOff x="7288992" y="2636844"/>
              <a:chExt cx="1565990" cy="882074"/>
            </a:xfrm>
          </p:grpSpPr>
          <p:sp>
            <p:nvSpPr>
              <p:cNvPr id="44" name="Rectangle: Rounded Corners 7">
                <a:extLst>
                  <a:ext uri="{FF2B5EF4-FFF2-40B4-BE49-F238E27FC236}">
                    <a16:creationId xmlns:a16="http://schemas.microsoft.com/office/drawing/2014/main" id="{7B9CA7C3-1993-2EF0-0088-00496D2D1655}"/>
                  </a:ext>
                </a:extLst>
              </p:cNvPr>
              <p:cNvSpPr/>
              <p:nvPr/>
            </p:nvSpPr>
            <p:spPr bwMode="auto">
              <a:xfrm>
                <a:off x="7288992" y="273343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5" name="TextBox 44">
                <a:extLst>
                  <a:ext uri="{FF2B5EF4-FFF2-40B4-BE49-F238E27FC236}">
                    <a16:creationId xmlns:a16="http://schemas.microsoft.com/office/drawing/2014/main" id="{60AFB613-C5E6-F3EB-3011-3B04D60768FE}"/>
                  </a:ext>
                </a:extLst>
              </p:cNvPr>
              <p:cNvSpPr txBox="1"/>
              <p:nvPr/>
            </p:nvSpPr>
            <p:spPr>
              <a:xfrm>
                <a:off x="7406411" y="263684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1</a:t>
                </a:r>
              </a:p>
            </p:txBody>
          </p:sp>
          <p:grpSp>
            <p:nvGrpSpPr>
              <p:cNvPr id="46" name="Group 45">
                <a:extLst>
                  <a:ext uri="{FF2B5EF4-FFF2-40B4-BE49-F238E27FC236}">
                    <a16:creationId xmlns:a16="http://schemas.microsoft.com/office/drawing/2014/main" id="{733DAF8E-E54B-5008-F9E2-6BA2DE44130F}"/>
                  </a:ext>
                </a:extLst>
              </p:cNvPr>
              <p:cNvGrpSpPr/>
              <p:nvPr/>
            </p:nvGrpSpPr>
            <p:grpSpPr>
              <a:xfrm>
                <a:off x="7425205" y="2902958"/>
                <a:ext cx="1293565" cy="489380"/>
                <a:chOff x="7344201" y="2967875"/>
                <a:chExt cx="1293565" cy="489380"/>
              </a:xfrm>
            </p:grpSpPr>
            <p:sp>
              <p:nvSpPr>
                <p:cNvPr id="47" name="Oval 1035">
                  <a:extLst>
                    <a:ext uri="{FF2B5EF4-FFF2-40B4-BE49-F238E27FC236}">
                      <a16:creationId xmlns:a16="http://schemas.microsoft.com/office/drawing/2014/main" id="{035EF01B-D547-5A05-D785-40132EFEADA3}"/>
                    </a:ext>
                    <a:ext uri="{C183D7F6-B498-43B3-948B-1728B52AA6E4}">
                      <adec:decorative xmlns:adec="http://schemas.microsoft.com/office/drawing/2017/decorative" val="1"/>
                    </a:ext>
                  </a:extLst>
                </p:cNvPr>
                <p:cNvSpPr>
                  <a:spLocks/>
                </p:cNvSpPr>
                <p:nvPr/>
              </p:nvSpPr>
              <p:spPr bwMode="auto">
                <a:xfrm>
                  <a:off x="8150594"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8" name="Рисунок 61">
                  <a:extLst>
                    <a:ext uri="{FF2B5EF4-FFF2-40B4-BE49-F238E27FC236}">
                      <a16:creationId xmlns:a16="http://schemas.microsoft.com/office/drawing/2014/main" id="{F21C2C13-318D-5C15-FA0C-5C8E6BFA979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9453" y="3097838"/>
                  <a:ext cx="229454" cy="229454"/>
                </a:xfrm>
                <a:prstGeom prst="rect">
                  <a:avLst/>
                </a:prstGeom>
                <a:effectLst>
                  <a:outerShdw blurRad="63500" dist="63500" dir="2700000" algn="ctr" rotWithShape="0">
                    <a:srgbClr val="000000">
                      <a:alpha val="20000"/>
                    </a:srgbClr>
                  </a:outerShdw>
                </a:effectLst>
              </p:spPr>
            </p:pic>
            <p:sp>
              <p:nvSpPr>
                <p:cNvPr id="49" name="Oval 1035">
                  <a:extLst>
                    <a:ext uri="{FF2B5EF4-FFF2-40B4-BE49-F238E27FC236}">
                      <a16:creationId xmlns:a16="http://schemas.microsoft.com/office/drawing/2014/main" id="{44B0232E-93DF-27D8-650D-87D22A0857B3}"/>
                    </a:ext>
                    <a:ext uri="{C183D7F6-B498-43B3-948B-1728B52AA6E4}">
                      <adec:decorative xmlns:adec="http://schemas.microsoft.com/office/drawing/2017/decorative" val="1"/>
                    </a:ext>
                  </a:extLst>
                </p:cNvPr>
                <p:cNvSpPr>
                  <a:spLocks/>
                </p:cNvSpPr>
                <p:nvPr/>
              </p:nvSpPr>
              <p:spPr bwMode="auto">
                <a:xfrm>
                  <a:off x="7344201"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50" name="Рисунок 110">
                  <a:extLst>
                    <a:ext uri="{FF2B5EF4-FFF2-40B4-BE49-F238E27FC236}">
                      <a16:creationId xmlns:a16="http://schemas.microsoft.com/office/drawing/2014/main" id="{15CC8461-F907-A220-811C-FDAEF5C6AB2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3060" y="3097838"/>
                  <a:ext cx="229454" cy="229454"/>
                </a:xfrm>
                <a:prstGeom prst="rect">
                  <a:avLst/>
                </a:prstGeom>
                <a:effectLst>
                  <a:outerShdw blurRad="63500" dist="63500" dir="2700000" algn="ctr" rotWithShape="0">
                    <a:srgbClr val="000000">
                      <a:alpha val="20000"/>
                    </a:srgbClr>
                  </a:outerShdw>
                </a:effectLst>
              </p:spPr>
            </p:pic>
            <p:cxnSp>
              <p:nvCxnSpPr>
                <p:cNvPr id="51" name="Straight Connector 11">
                  <a:extLst>
                    <a:ext uri="{FF2B5EF4-FFF2-40B4-BE49-F238E27FC236}">
                      <a16:creationId xmlns:a16="http://schemas.microsoft.com/office/drawing/2014/main" id="{0F1AC349-5381-65A1-BB71-A22753AAF140}"/>
                    </a:ext>
                  </a:extLst>
                </p:cNvPr>
                <p:cNvCxnSpPr>
                  <a:cxnSpLocks/>
                </p:cNvCxnSpPr>
                <p:nvPr/>
              </p:nvCxnSpPr>
              <p:spPr>
                <a:xfrm>
                  <a:off x="7860977" y="321256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15" name="Group 14">
              <a:extLst>
                <a:ext uri="{FF2B5EF4-FFF2-40B4-BE49-F238E27FC236}">
                  <a16:creationId xmlns:a16="http://schemas.microsoft.com/office/drawing/2014/main" id="{EB7486AB-F786-3F8A-0527-D09AFC52E2EC}"/>
                </a:ext>
              </a:extLst>
            </p:cNvPr>
            <p:cNvGrpSpPr/>
            <p:nvPr/>
          </p:nvGrpSpPr>
          <p:grpSpPr>
            <a:xfrm>
              <a:off x="6329187" y="4415570"/>
              <a:ext cx="3485601" cy="882074"/>
              <a:chOff x="6344409" y="4420884"/>
              <a:chExt cx="3485601" cy="882074"/>
            </a:xfrm>
          </p:grpSpPr>
          <p:cxnSp>
            <p:nvCxnSpPr>
              <p:cNvPr id="25" name="Straight Connector 11">
                <a:extLst>
                  <a:ext uri="{FF2B5EF4-FFF2-40B4-BE49-F238E27FC236}">
                    <a16:creationId xmlns:a16="http://schemas.microsoft.com/office/drawing/2014/main" id="{46308779-6BC3-DF37-141C-BB237487E804}"/>
                  </a:ext>
                </a:extLst>
              </p:cNvPr>
              <p:cNvCxnSpPr>
                <a:cxnSpLocks/>
              </p:cNvCxnSpPr>
              <p:nvPr/>
            </p:nvCxnSpPr>
            <p:spPr>
              <a:xfrm>
                <a:off x="7944845" y="4966849"/>
                <a:ext cx="284728" cy="0"/>
              </a:xfrm>
              <a:prstGeom prst="line">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F7181369-0435-724E-985B-9B30B18BC5A4}"/>
                  </a:ext>
                </a:extLst>
              </p:cNvPr>
              <p:cNvGrpSpPr/>
              <p:nvPr/>
            </p:nvGrpSpPr>
            <p:grpSpPr>
              <a:xfrm>
                <a:off x="6344409" y="4420884"/>
                <a:ext cx="1565990" cy="882074"/>
                <a:chOff x="6392935" y="4420884"/>
                <a:chExt cx="1565990" cy="882074"/>
              </a:xfrm>
            </p:grpSpPr>
            <p:sp>
              <p:nvSpPr>
                <p:cNvPr id="36" name="Rectangle: Rounded Corners 7">
                  <a:extLst>
                    <a:ext uri="{FF2B5EF4-FFF2-40B4-BE49-F238E27FC236}">
                      <a16:creationId xmlns:a16="http://schemas.microsoft.com/office/drawing/2014/main" id="{17A22D43-A35B-A408-4BF6-2A93CAD2CA3C}"/>
                    </a:ext>
                  </a:extLst>
                </p:cNvPr>
                <p:cNvSpPr/>
                <p:nvPr/>
              </p:nvSpPr>
              <p:spPr bwMode="auto">
                <a:xfrm>
                  <a:off x="6392935"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7" name="TextBox 36">
                  <a:extLst>
                    <a:ext uri="{FF2B5EF4-FFF2-40B4-BE49-F238E27FC236}">
                      <a16:creationId xmlns:a16="http://schemas.microsoft.com/office/drawing/2014/main" id="{5DA3EE37-544E-7D4D-52A4-98196F8C702B}"/>
                    </a:ext>
                  </a:extLst>
                </p:cNvPr>
                <p:cNvSpPr txBox="1"/>
                <p:nvPr/>
              </p:nvSpPr>
              <p:spPr>
                <a:xfrm>
                  <a:off x="6510354"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a:t>
                  </a:r>
                  <a:r>
                    <a:rPr lang="en-US" sz="1100" dirty="0">
                      <a:gradFill>
                        <a:gsLst>
                          <a:gs pos="6993">
                            <a:srgbClr val="FFFFFF"/>
                          </a:gs>
                          <a:gs pos="20280">
                            <a:srgbClr val="FFFFFF"/>
                          </a:gs>
                        </a:gsLst>
                        <a:lin ang="0" scaled="0"/>
                      </a:gradFill>
                      <a:latin typeface="+mj-lt"/>
                    </a:rPr>
                    <a:t>2</a:t>
                  </a:r>
                  <a:endPar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endParaRPr>
                </a:p>
              </p:txBody>
            </p:sp>
            <p:grpSp>
              <p:nvGrpSpPr>
                <p:cNvPr id="38" name="Group 37">
                  <a:extLst>
                    <a:ext uri="{FF2B5EF4-FFF2-40B4-BE49-F238E27FC236}">
                      <a16:creationId xmlns:a16="http://schemas.microsoft.com/office/drawing/2014/main" id="{B8E05379-4D3F-542D-CD9F-F28EDBC120B9}"/>
                    </a:ext>
                  </a:extLst>
                </p:cNvPr>
                <p:cNvGrpSpPr/>
                <p:nvPr/>
              </p:nvGrpSpPr>
              <p:grpSpPr>
                <a:xfrm>
                  <a:off x="6529148" y="4686998"/>
                  <a:ext cx="1293565" cy="489380"/>
                  <a:chOff x="6448144" y="4751915"/>
                  <a:chExt cx="1293565" cy="489380"/>
                </a:xfrm>
              </p:grpSpPr>
              <p:sp>
                <p:nvSpPr>
                  <p:cNvPr id="39" name="Oval 1035">
                    <a:extLst>
                      <a:ext uri="{FF2B5EF4-FFF2-40B4-BE49-F238E27FC236}">
                        <a16:creationId xmlns:a16="http://schemas.microsoft.com/office/drawing/2014/main" id="{C372D2CF-7614-65A7-9885-D285DCE978F4}"/>
                      </a:ext>
                      <a:ext uri="{C183D7F6-B498-43B3-948B-1728B52AA6E4}">
                        <adec:decorative xmlns:adec="http://schemas.microsoft.com/office/drawing/2017/decorative" val="1"/>
                      </a:ext>
                    </a:extLst>
                  </p:cNvPr>
                  <p:cNvSpPr>
                    <a:spLocks/>
                  </p:cNvSpPr>
                  <p:nvPr/>
                </p:nvSpPr>
                <p:spPr bwMode="auto">
                  <a:xfrm>
                    <a:off x="7254537"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0" name="Рисунок 61">
                    <a:extLst>
                      <a:ext uri="{FF2B5EF4-FFF2-40B4-BE49-F238E27FC236}">
                        <a16:creationId xmlns:a16="http://schemas.microsoft.com/office/drawing/2014/main" id="{ACDF1943-6A70-FC2D-7A39-A5566C77508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3396" y="4881878"/>
                    <a:ext cx="229454" cy="229454"/>
                  </a:xfrm>
                  <a:prstGeom prst="rect">
                    <a:avLst/>
                  </a:prstGeom>
                  <a:effectLst>
                    <a:outerShdw blurRad="63500" dist="63500" dir="2700000" algn="ctr" rotWithShape="0">
                      <a:srgbClr val="000000">
                        <a:alpha val="20000"/>
                      </a:srgbClr>
                    </a:outerShdw>
                  </a:effectLst>
                </p:spPr>
              </p:pic>
              <p:sp>
                <p:nvSpPr>
                  <p:cNvPr id="41" name="Oval 1035">
                    <a:extLst>
                      <a:ext uri="{FF2B5EF4-FFF2-40B4-BE49-F238E27FC236}">
                        <a16:creationId xmlns:a16="http://schemas.microsoft.com/office/drawing/2014/main" id="{53559FDF-DD4D-065E-72E7-B568C36BACC5}"/>
                      </a:ext>
                      <a:ext uri="{C183D7F6-B498-43B3-948B-1728B52AA6E4}">
                        <adec:decorative xmlns:adec="http://schemas.microsoft.com/office/drawing/2017/decorative" val="1"/>
                      </a:ext>
                    </a:extLst>
                  </p:cNvPr>
                  <p:cNvSpPr>
                    <a:spLocks/>
                  </p:cNvSpPr>
                  <p:nvPr/>
                </p:nvSpPr>
                <p:spPr bwMode="auto">
                  <a:xfrm>
                    <a:off x="6448144"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2" name="Рисунок 110">
                    <a:extLst>
                      <a:ext uri="{FF2B5EF4-FFF2-40B4-BE49-F238E27FC236}">
                        <a16:creationId xmlns:a16="http://schemas.microsoft.com/office/drawing/2014/main" id="{713AB0D3-CE61-6184-AA53-8D33B495780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7003" y="4881878"/>
                    <a:ext cx="229454" cy="229454"/>
                  </a:xfrm>
                  <a:prstGeom prst="rect">
                    <a:avLst/>
                  </a:prstGeom>
                  <a:effectLst>
                    <a:outerShdw blurRad="63500" dist="63500" dir="2700000" algn="ctr" rotWithShape="0">
                      <a:srgbClr val="000000">
                        <a:alpha val="20000"/>
                      </a:srgbClr>
                    </a:outerShdw>
                  </a:effectLst>
                </p:spPr>
              </p:pic>
              <p:cxnSp>
                <p:nvCxnSpPr>
                  <p:cNvPr id="43" name="Straight Connector 11">
                    <a:extLst>
                      <a:ext uri="{FF2B5EF4-FFF2-40B4-BE49-F238E27FC236}">
                        <a16:creationId xmlns:a16="http://schemas.microsoft.com/office/drawing/2014/main" id="{D658267B-5821-3614-FCE7-15E4982D8536}"/>
                      </a:ext>
                    </a:extLst>
                  </p:cNvPr>
                  <p:cNvCxnSpPr>
                    <a:cxnSpLocks/>
                  </p:cNvCxnSpPr>
                  <p:nvPr/>
                </p:nvCxnSpPr>
                <p:spPr>
                  <a:xfrm>
                    <a:off x="6964920"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27" name="Group 26">
                <a:extLst>
                  <a:ext uri="{FF2B5EF4-FFF2-40B4-BE49-F238E27FC236}">
                    <a16:creationId xmlns:a16="http://schemas.microsoft.com/office/drawing/2014/main" id="{6D0A8390-A00D-E320-6731-B68E276F582C}"/>
                  </a:ext>
                </a:extLst>
              </p:cNvPr>
              <p:cNvGrpSpPr/>
              <p:nvPr/>
            </p:nvGrpSpPr>
            <p:grpSpPr>
              <a:xfrm>
                <a:off x="8264020" y="4420884"/>
                <a:ext cx="1565990" cy="882074"/>
                <a:chOff x="8264020" y="4420884"/>
                <a:chExt cx="1565990" cy="882074"/>
              </a:xfrm>
            </p:grpSpPr>
            <p:sp>
              <p:nvSpPr>
                <p:cNvPr id="28" name="Rectangle: Rounded Corners 7">
                  <a:extLst>
                    <a:ext uri="{FF2B5EF4-FFF2-40B4-BE49-F238E27FC236}">
                      <a16:creationId xmlns:a16="http://schemas.microsoft.com/office/drawing/2014/main" id="{EBA742D0-CEA5-892D-D4DD-828C28AE618B}"/>
                    </a:ext>
                  </a:extLst>
                </p:cNvPr>
                <p:cNvSpPr/>
                <p:nvPr/>
              </p:nvSpPr>
              <p:spPr bwMode="auto">
                <a:xfrm>
                  <a:off x="8264020"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29" name="TextBox 28">
                  <a:extLst>
                    <a:ext uri="{FF2B5EF4-FFF2-40B4-BE49-F238E27FC236}">
                      <a16:creationId xmlns:a16="http://schemas.microsoft.com/office/drawing/2014/main" id="{BCA84576-11F1-FA29-90CD-3B7B1A713FD7}"/>
                    </a:ext>
                  </a:extLst>
                </p:cNvPr>
                <p:cNvSpPr txBox="1"/>
                <p:nvPr/>
              </p:nvSpPr>
              <p:spPr>
                <a:xfrm>
                  <a:off x="8381439"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a:t>
                  </a:r>
                  <a:r>
                    <a:rPr lang="en-US" sz="1100" dirty="0">
                      <a:gradFill>
                        <a:gsLst>
                          <a:gs pos="6993">
                            <a:srgbClr val="FFFFFF"/>
                          </a:gs>
                          <a:gs pos="20280">
                            <a:srgbClr val="FFFFFF"/>
                          </a:gs>
                        </a:gsLst>
                        <a:lin ang="0" scaled="0"/>
                      </a:gradFill>
                      <a:latin typeface="+mj-lt"/>
                    </a:rPr>
                    <a:t>3</a:t>
                  </a:r>
                  <a:endPar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endParaRPr>
                </a:p>
              </p:txBody>
            </p:sp>
            <p:grpSp>
              <p:nvGrpSpPr>
                <p:cNvPr id="30" name="Group 29">
                  <a:extLst>
                    <a:ext uri="{FF2B5EF4-FFF2-40B4-BE49-F238E27FC236}">
                      <a16:creationId xmlns:a16="http://schemas.microsoft.com/office/drawing/2014/main" id="{0C6A2EAD-71DE-DD4F-12C4-84FE72876FD3}"/>
                    </a:ext>
                  </a:extLst>
                </p:cNvPr>
                <p:cNvGrpSpPr/>
                <p:nvPr/>
              </p:nvGrpSpPr>
              <p:grpSpPr>
                <a:xfrm>
                  <a:off x="8400233" y="4686998"/>
                  <a:ext cx="1293565" cy="489380"/>
                  <a:chOff x="8319229" y="4751915"/>
                  <a:chExt cx="1293565" cy="489380"/>
                </a:xfrm>
              </p:grpSpPr>
              <p:sp>
                <p:nvSpPr>
                  <p:cNvPr id="31" name="Oval 1035">
                    <a:extLst>
                      <a:ext uri="{FF2B5EF4-FFF2-40B4-BE49-F238E27FC236}">
                        <a16:creationId xmlns:a16="http://schemas.microsoft.com/office/drawing/2014/main" id="{5D1F17F5-C6F0-23E1-8AAE-D9A45EFA88EE}"/>
                      </a:ext>
                      <a:ext uri="{C183D7F6-B498-43B3-948B-1728B52AA6E4}">
                        <adec:decorative xmlns:adec="http://schemas.microsoft.com/office/drawing/2017/decorative" val="1"/>
                      </a:ext>
                    </a:extLst>
                  </p:cNvPr>
                  <p:cNvSpPr>
                    <a:spLocks/>
                  </p:cNvSpPr>
                  <p:nvPr/>
                </p:nvSpPr>
                <p:spPr bwMode="auto">
                  <a:xfrm>
                    <a:off x="9125622"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32" name="Рисунок 61">
                    <a:extLst>
                      <a:ext uri="{FF2B5EF4-FFF2-40B4-BE49-F238E27FC236}">
                        <a16:creationId xmlns:a16="http://schemas.microsoft.com/office/drawing/2014/main" id="{76673824-1CD9-A22B-7854-9B2EAB26716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4481" y="4881878"/>
                    <a:ext cx="229454" cy="229454"/>
                  </a:xfrm>
                  <a:prstGeom prst="rect">
                    <a:avLst/>
                  </a:prstGeom>
                  <a:effectLst>
                    <a:outerShdw blurRad="63500" dist="63500" dir="2700000" algn="ctr" rotWithShape="0">
                      <a:srgbClr val="000000">
                        <a:alpha val="20000"/>
                      </a:srgbClr>
                    </a:outerShdw>
                  </a:effectLst>
                </p:spPr>
              </p:pic>
              <p:sp>
                <p:nvSpPr>
                  <p:cNvPr id="33" name="Oval 1035">
                    <a:extLst>
                      <a:ext uri="{FF2B5EF4-FFF2-40B4-BE49-F238E27FC236}">
                        <a16:creationId xmlns:a16="http://schemas.microsoft.com/office/drawing/2014/main" id="{5B87E4C1-299C-38AF-D996-079AE0FB0192}"/>
                      </a:ext>
                      <a:ext uri="{C183D7F6-B498-43B3-948B-1728B52AA6E4}">
                        <adec:decorative xmlns:adec="http://schemas.microsoft.com/office/drawing/2017/decorative" val="1"/>
                      </a:ext>
                    </a:extLst>
                  </p:cNvPr>
                  <p:cNvSpPr>
                    <a:spLocks/>
                  </p:cNvSpPr>
                  <p:nvPr/>
                </p:nvSpPr>
                <p:spPr bwMode="auto">
                  <a:xfrm>
                    <a:off x="8319229"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34" name="Рисунок 110">
                    <a:extLst>
                      <a:ext uri="{FF2B5EF4-FFF2-40B4-BE49-F238E27FC236}">
                        <a16:creationId xmlns:a16="http://schemas.microsoft.com/office/drawing/2014/main" id="{FE2A2898-3416-A8EA-3282-B951DA9B82B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088" y="4881878"/>
                    <a:ext cx="229454" cy="229454"/>
                  </a:xfrm>
                  <a:prstGeom prst="rect">
                    <a:avLst/>
                  </a:prstGeom>
                  <a:effectLst>
                    <a:outerShdw blurRad="63500" dist="63500" dir="2700000" algn="ctr" rotWithShape="0">
                      <a:srgbClr val="000000">
                        <a:alpha val="20000"/>
                      </a:srgbClr>
                    </a:outerShdw>
                  </a:effectLst>
                </p:spPr>
              </p:pic>
              <p:cxnSp>
                <p:nvCxnSpPr>
                  <p:cNvPr id="35" name="Straight Connector 11">
                    <a:extLst>
                      <a:ext uri="{FF2B5EF4-FFF2-40B4-BE49-F238E27FC236}">
                        <a16:creationId xmlns:a16="http://schemas.microsoft.com/office/drawing/2014/main" id="{8F2E83B5-1079-FAFC-89B4-3976B402BCBE}"/>
                      </a:ext>
                    </a:extLst>
                  </p:cNvPr>
                  <p:cNvCxnSpPr>
                    <a:cxnSpLocks/>
                  </p:cNvCxnSpPr>
                  <p:nvPr/>
                </p:nvCxnSpPr>
                <p:spPr>
                  <a:xfrm>
                    <a:off x="8836005"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grpSp>
          <p:nvGrpSpPr>
            <p:cNvPr id="16" name="Group 15">
              <a:extLst>
                <a:ext uri="{FF2B5EF4-FFF2-40B4-BE49-F238E27FC236}">
                  <a16:creationId xmlns:a16="http://schemas.microsoft.com/office/drawing/2014/main" id="{CB8E9F6F-DBD8-48F5-2B32-C12A4FCAE46C}"/>
                </a:ext>
              </a:extLst>
            </p:cNvPr>
            <p:cNvGrpSpPr/>
            <p:nvPr/>
          </p:nvGrpSpPr>
          <p:grpSpPr>
            <a:xfrm>
              <a:off x="7012420" y="3454075"/>
              <a:ext cx="2119135" cy="881435"/>
              <a:chOff x="6983854" y="3749518"/>
              <a:chExt cx="2119135" cy="637962"/>
            </a:xfrm>
          </p:grpSpPr>
          <p:sp>
            <p:nvSpPr>
              <p:cNvPr id="23" name="Freeform 53">
                <a:extLst>
                  <a:ext uri="{FF2B5EF4-FFF2-40B4-BE49-F238E27FC236}">
                    <a16:creationId xmlns:a16="http://schemas.microsoft.com/office/drawing/2014/main" id="{E7CBEDE6-4300-53D4-3A14-61E67DB3DD38}"/>
                  </a:ext>
                </a:extLst>
              </p:cNvPr>
              <p:cNvSpPr/>
              <p:nvPr/>
            </p:nvSpPr>
            <p:spPr bwMode="auto">
              <a:xfrm>
                <a:off x="8144862"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4" name="Freeform 54">
                <a:extLst>
                  <a:ext uri="{FF2B5EF4-FFF2-40B4-BE49-F238E27FC236}">
                    <a16:creationId xmlns:a16="http://schemas.microsoft.com/office/drawing/2014/main" id="{BC720CB6-3947-68F3-480C-F822FC3829F2}"/>
                  </a:ext>
                </a:extLst>
              </p:cNvPr>
              <p:cNvSpPr/>
              <p:nvPr/>
            </p:nvSpPr>
            <p:spPr bwMode="auto">
              <a:xfrm flipH="1">
                <a:off x="6983854"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02F241EB-DA81-DA42-B4EF-EA9D506D40F1}"/>
                </a:ext>
              </a:extLst>
            </p:cNvPr>
            <p:cNvGrpSpPr/>
            <p:nvPr/>
          </p:nvGrpSpPr>
          <p:grpSpPr>
            <a:xfrm>
              <a:off x="10613670" y="2755040"/>
              <a:ext cx="486000" cy="486000"/>
              <a:chOff x="10543498" y="2848953"/>
              <a:chExt cx="486000" cy="486000"/>
            </a:xfrm>
          </p:grpSpPr>
          <p:sp>
            <p:nvSpPr>
              <p:cNvPr id="21" name="Oval 1035">
                <a:extLst>
                  <a:ext uri="{FF2B5EF4-FFF2-40B4-BE49-F238E27FC236}">
                    <a16:creationId xmlns:a16="http://schemas.microsoft.com/office/drawing/2014/main" id="{DE41235B-F5CC-D3E1-76E4-FB7D9BE4BD3B}"/>
                  </a:ext>
                  <a:ext uri="{C183D7F6-B498-43B3-948B-1728B52AA6E4}">
                    <adec:decorative xmlns:adec="http://schemas.microsoft.com/office/drawing/2017/decorative" val="1"/>
                  </a:ext>
                </a:extLst>
              </p:cNvPr>
              <p:cNvSpPr>
                <a:spLocks/>
              </p:cNvSpPr>
              <p:nvPr/>
            </p:nvSpPr>
            <p:spPr bwMode="auto">
              <a:xfrm>
                <a:off x="10543498" y="2848953"/>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22" name="Рисунок 37">
                <a:extLst>
                  <a:ext uri="{FF2B5EF4-FFF2-40B4-BE49-F238E27FC236}">
                    <a16:creationId xmlns:a16="http://schemas.microsoft.com/office/drawing/2014/main" id="{53121BCB-C5BA-6B6C-17DA-6333FF40D70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2976753"/>
                <a:ext cx="230400" cy="230400"/>
              </a:xfrm>
              <a:prstGeom prst="rect">
                <a:avLst/>
              </a:prstGeom>
              <a:effectLst>
                <a:outerShdw blurRad="63500" dist="63500" dir="2700000" algn="ctr" rotWithShape="0">
                  <a:srgbClr val="000000">
                    <a:alpha val="20000"/>
                  </a:srgbClr>
                </a:outerShdw>
              </a:effectLst>
            </p:spPr>
          </p:pic>
        </p:grpSp>
        <p:grpSp>
          <p:nvGrpSpPr>
            <p:cNvPr id="18" name="Group 17">
              <a:extLst>
                <a:ext uri="{FF2B5EF4-FFF2-40B4-BE49-F238E27FC236}">
                  <a16:creationId xmlns:a16="http://schemas.microsoft.com/office/drawing/2014/main" id="{909B4055-3860-55DC-DEDF-CAF5F217AF43}"/>
                </a:ext>
              </a:extLst>
            </p:cNvPr>
            <p:cNvGrpSpPr/>
            <p:nvPr/>
          </p:nvGrpSpPr>
          <p:grpSpPr>
            <a:xfrm>
              <a:off x="10613670" y="4681684"/>
              <a:ext cx="486000" cy="486000"/>
              <a:chOff x="10543498" y="4196314"/>
              <a:chExt cx="486000" cy="486000"/>
            </a:xfrm>
          </p:grpSpPr>
          <p:sp>
            <p:nvSpPr>
              <p:cNvPr id="19" name="Oval 1035">
                <a:extLst>
                  <a:ext uri="{FF2B5EF4-FFF2-40B4-BE49-F238E27FC236}">
                    <a16:creationId xmlns:a16="http://schemas.microsoft.com/office/drawing/2014/main" id="{5FB86116-56E7-FD13-4EFB-94F6FE3795CC}"/>
                  </a:ext>
                  <a:ext uri="{C183D7F6-B498-43B3-948B-1728B52AA6E4}">
                    <adec:decorative xmlns:adec="http://schemas.microsoft.com/office/drawing/2017/decorative" val="1"/>
                  </a:ext>
                </a:extLst>
              </p:cNvPr>
              <p:cNvSpPr>
                <a:spLocks/>
              </p:cNvSpPr>
              <p:nvPr/>
            </p:nvSpPr>
            <p:spPr bwMode="auto">
              <a:xfrm>
                <a:off x="10543498" y="4196314"/>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20" name="Рисунок 38">
                <a:extLst>
                  <a:ext uri="{FF2B5EF4-FFF2-40B4-BE49-F238E27FC236}">
                    <a16:creationId xmlns:a16="http://schemas.microsoft.com/office/drawing/2014/main" id="{D41AA164-61F3-8934-216D-A1921A20FFF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4324114"/>
                <a:ext cx="230400" cy="230400"/>
              </a:xfrm>
              <a:prstGeom prst="rect">
                <a:avLst/>
              </a:prstGeom>
              <a:effectLst>
                <a:outerShdw blurRad="63500" dist="63500" dir="2700000" algn="ctr" rotWithShape="0">
                  <a:srgbClr val="000000">
                    <a:alpha val="20000"/>
                  </a:srgbClr>
                </a:outerShdw>
              </a:effectLst>
            </p:spPr>
          </p:pic>
        </p:grpSp>
      </p:grpSp>
    </p:spTree>
    <p:extLst>
      <p:ext uri="{BB962C8B-B14F-4D97-AF65-F5344CB8AC3E}">
        <p14:creationId xmlns:p14="http://schemas.microsoft.com/office/powerpoint/2010/main" val="22259908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1.48148E-6 L 2.29167E-6 0.03542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455AC8-21CE-ED35-9E9C-3AC852FFCB3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91D9213-4C2E-DE5B-BE7A-23027E1FDA20}"/>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2" name="Title 4">
            <a:extLst>
              <a:ext uri="{FF2B5EF4-FFF2-40B4-BE49-F238E27FC236}">
                <a16:creationId xmlns:a16="http://schemas.microsoft.com/office/drawing/2014/main" id="{0BE1007C-9AF6-6E88-DF29-2360BA831C22}"/>
              </a:ext>
            </a:extLst>
          </p:cNvPr>
          <p:cNvSpPr>
            <a:spLocks noGrp="1"/>
          </p:cNvSpPr>
          <p:nvPr>
            <p:ph type="title"/>
          </p:nvPr>
        </p:nvSpPr>
        <p:spPr>
          <a:xfrm>
            <a:off x="588263" y="457200"/>
            <a:ext cx="11018520" cy="1107996"/>
          </a:xfrm>
        </p:spPr>
        <p:txBody>
          <a:bodyPr/>
          <a:lstStyle/>
          <a:p>
            <a:r>
              <a:rPr lang="en-US" dirty="0">
                <a:solidFill>
                  <a:schemeClr val="tx1">
                    <a:alpha val="20000"/>
                  </a:schemeClr>
                </a:solidFill>
              </a:rPr>
              <a:t>Geographies / </a:t>
            </a:r>
            <a:r>
              <a:rPr lang="en-US" dirty="0"/>
              <a:t>Regions </a:t>
            </a:r>
            <a:r>
              <a:rPr lang="en-US" dirty="0">
                <a:solidFill>
                  <a:schemeClr val="tx1">
                    <a:alpha val="20000"/>
                  </a:schemeClr>
                </a:solidFill>
              </a:rPr>
              <a:t>/ Availability Zones (AZs)</a:t>
            </a:r>
            <a:br>
              <a:rPr lang="en-US" dirty="0">
                <a:solidFill>
                  <a:schemeClr val="tx1">
                    <a:alpha val="20000"/>
                  </a:schemeClr>
                </a:solidFill>
              </a:rPr>
            </a:br>
            <a:endParaRPr lang="en-US" dirty="0">
              <a:solidFill>
                <a:schemeClr val="tx1">
                  <a:alpha val="20000"/>
                </a:schemeClr>
              </a:solidFill>
            </a:endParaRPr>
          </a:p>
        </p:txBody>
      </p:sp>
      <p:sp>
        <p:nvSpPr>
          <p:cNvPr id="4" name="Text Placeholder 4">
            <a:extLst>
              <a:ext uri="{FF2B5EF4-FFF2-40B4-BE49-F238E27FC236}">
                <a16:creationId xmlns:a16="http://schemas.microsoft.com/office/drawing/2014/main" id="{C5DE49FF-F44B-35ED-042C-46819456D22D}"/>
              </a:ext>
            </a:extLst>
          </p:cNvPr>
          <p:cNvSpPr txBox="1">
            <a:spLocks/>
          </p:cNvSpPr>
          <p:nvPr/>
        </p:nvSpPr>
        <p:spPr>
          <a:xfrm>
            <a:off x="596708" y="2892325"/>
            <a:ext cx="4411855" cy="1969770"/>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Bef>
                <a:spcPts val="400"/>
              </a:spcBef>
              <a:spcAft>
                <a:spcPts val="400"/>
              </a:spcAft>
              <a:buNone/>
            </a:pPr>
            <a:r>
              <a:rPr lang="en-US" sz="1600" dirty="0">
                <a:solidFill>
                  <a:srgbClr val="FFFFFF"/>
                </a:solidFill>
                <a:latin typeface="Segoe UI Semibold"/>
              </a:rPr>
              <a:t>Each Azure Region is comprised of </a:t>
            </a: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rPr>
              <a:t>one or more datacenters </a:t>
            </a:r>
            <a:r>
              <a:rPr lang="en-US" sz="1600" dirty="0">
                <a:solidFill>
                  <a:srgbClr val="FFFFFF"/>
                </a:solidFill>
                <a:latin typeface="Segoe UI Semibold"/>
              </a:rPr>
              <a:t>that sit within a </a:t>
            </a:r>
            <a:r>
              <a:rPr lang="en-US" sz="1600" b="1" dirty="0">
                <a:ln w="3175">
                  <a:noFill/>
                </a:ln>
                <a:gradFill flip="none" rotWithShape="1">
                  <a:gsLst>
                    <a:gs pos="100000">
                      <a:srgbClr val="49C5B1"/>
                    </a:gs>
                    <a:gs pos="0">
                      <a:srgbClr val="FFA38B"/>
                    </a:gs>
                    <a:gs pos="32000">
                      <a:srgbClr val="D59ED7"/>
                    </a:gs>
                    <a:gs pos="68000">
                      <a:srgbClr val="8DC8E8"/>
                    </a:gs>
                  </a:gsLst>
                  <a:path path="circle">
                    <a:fillToRect l="100000" t="100000"/>
                  </a:path>
                  <a:tileRect r="-100000" b="-100000"/>
                </a:gradFill>
                <a:latin typeface="+mj-lt"/>
              </a:rPr>
              <a:t>fixed metro-level boundary</a:t>
            </a:r>
          </a:p>
          <a:p>
            <a:pPr marL="0" indent="0">
              <a:spcBef>
                <a:spcPts val="400"/>
              </a:spcBef>
              <a:spcAft>
                <a:spcPts val="200"/>
              </a:spcAft>
              <a:buNone/>
            </a:pPr>
            <a:r>
              <a:rPr lang="en-US" sz="1200" dirty="0">
                <a:solidFill>
                  <a:srgbClr val="FFFFFF"/>
                </a:solidFill>
              </a:rPr>
              <a:t>Usually a single city, within a </a:t>
            </a:r>
            <a:r>
              <a:rPr lang="en-US" sz="1200" dirty="0">
                <a:solidFill>
                  <a:srgbClr val="FFFFFF"/>
                </a:solidFill>
                <a:latin typeface="+mj-lt"/>
              </a:rPr>
              <a:t>latency-defined</a:t>
            </a:r>
            <a:r>
              <a:rPr lang="en-US" sz="1200" dirty="0">
                <a:solidFill>
                  <a:srgbClr val="FFFFFF"/>
                </a:solidFill>
              </a:rPr>
              <a:t> perimeter to enable synchronous data replication</a:t>
            </a:r>
          </a:p>
          <a:p>
            <a:pPr marL="0" indent="0">
              <a:spcBef>
                <a:spcPts val="0"/>
              </a:spcBef>
              <a:spcAft>
                <a:spcPts val="400"/>
              </a:spcAft>
              <a:buNone/>
            </a:pPr>
            <a:r>
              <a:rPr lang="en-US" sz="1100" dirty="0">
                <a:solidFill>
                  <a:srgbClr val="FFFFFF"/>
                </a:solidFill>
              </a:rPr>
              <a:t>≤1.2ms inter-AZ RTT (&lt;~120km)</a:t>
            </a:r>
          </a:p>
          <a:p>
            <a:pPr marL="0" indent="0">
              <a:spcBef>
                <a:spcPts val="400"/>
              </a:spcBef>
              <a:spcAft>
                <a:spcPts val="800"/>
              </a:spcAft>
              <a:buNone/>
            </a:pPr>
            <a:r>
              <a:rPr lang="en-US" sz="1200" dirty="0">
                <a:solidFill>
                  <a:srgbClr val="FFFFFF"/>
                </a:solidFill>
              </a:rPr>
              <a:t>Azure serializes platform updates across </a:t>
            </a:r>
            <a:r>
              <a:rPr lang="en-US" sz="1200" dirty="0">
                <a:solidFill>
                  <a:srgbClr val="FFFFFF"/>
                </a:solidFill>
                <a:latin typeface="+mj-lt"/>
              </a:rPr>
              <a:t>‘paired regions’</a:t>
            </a:r>
            <a:r>
              <a:rPr lang="en-US" sz="1200" dirty="0">
                <a:solidFill>
                  <a:srgbClr val="FFFFFF"/>
                </a:solidFill>
              </a:rPr>
              <a:t> to ensure that only one region in each pair updates at a time</a:t>
            </a:r>
          </a:p>
        </p:txBody>
      </p:sp>
      <p:sp>
        <p:nvSpPr>
          <p:cNvPr id="5" name="Text Placeholder 4">
            <a:extLst>
              <a:ext uri="{FF2B5EF4-FFF2-40B4-BE49-F238E27FC236}">
                <a16:creationId xmlns:a16="http://schemas.microsoft.com/office/drawing/2014/main" id="{E6BB33FD-EF41-805B-18DA-27BFE4654A67}"/>
              </a:ext>
              <a:ext uri="{C183D7F6-B498-43B3-948B-1728B52AA6E4}">
                <adec:decorative xmlns:adec="http://schemas.microsoft.com/office/drawing/2017/decorative" val="1"/>
              </a:ext>
            </a:extLst>
          </p:cNvPr>
          <p:cNvSpPr txBox="1">
            <a:spLocks/>
          </p:cNvSpPr>
          <p:nvPr/>
        </p:nvSpPr>
        <p:spPr>
          <a:xfrm>
            <a:off x="596708" y="1348596"/>
            <a:ext cx="4411855" cy="1354217"/>
          </a:xfrm>
          <a:prstGeom prst="rect">
            <a:avLst/>
          </a:prstGeom>
        </p:spPr>
        <p:txBody>
          <a:bodyPr lIns="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ts val="400"/>
              </a:spcBef>
              <a:spcAft>
                <a:spcPts val="4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solidFill>
                  <a:schemeClr val="tx1">
                    <a:alpha val="20000"/>
                  </a:schemeClr>
                </a:solidFill>
                <a:effectLst/>
                <a:uLnTx/>
                <a:uFillTx/>
                <a:latin typeface="Segoe UI Semibold"/>
              </a:rPr>
              <a:t>Each Azure Geography is comprised of </a:t>
            </a:r>
            <a:r>
              <a:rPr lang="en-US" sz="1600" b="1" dirty="0">
                <a:ln w="3175">
                  <a:noFill/>
                </a:ln>
                <a:solidFill>
                  <a:schemeClr val="tx1">
                    <a:alpha val="20000"/>
                  </a:schemeClr>
                </a:solidFill>
                <a:latin typeface="+mj-lt"/>
              </a:rPr>
              <a:t>one or more Azure regions </a:t>
            </a:r>
            <a:r>
              <a:rPr kumimoji="0" lang="en-US" sz="1600" b="0" i="0" u="none" strike="noStrike" kern="1200" cap="none" spc="0" normalizeH="0" baseline="0" noProof="0" dirty="0">
                <a:ln>
                  <a:noFill/>
                </a:ln>
                <a:solidFill>
                  <a:schemeClr val="tx1">
                    <a:alpha val="20000"/>
                  </a:schemeClr>
                </a:solidFill>
                <a:effectLst/>
                <a:uLnTx/>
                <a:uFillTx/>
                <a:latin typeface="Segoe UI Semibold"/>
              </a:rPr>
              <a:t>that sit within a fixed </a:t>
            </a:r>
            <a:r>
              <a:rPr lang="en-US" sz="1600" b="1" dirty="0">
                <a:ln w="3175">
                  <a:noFill/>
                </a:ln>
                <a:solidFill>
                  <a:schemeClr val="tx1">
                    <a:alpha val="20000"/>
                  </a:schemeClr>
                </a:solidFill>
                <a:latin typeface="+mj-lt"/>
              </a:rPr>
              <a:t>data residency boundary </a:t>
            </a:r>
          </a:p>
          <a:p>
            <a:pPr marL="0" marR="0" lvl="0" indent="0" algn="l" defTabSz="932742" rtl="0" eaLnBrk="1" fontAlgn="auto" latinLnBrk="0" hangingPunct="1">
              <a:lnSpc>
                <a:spcPct val="100000"/>
              </a:lnSpc>
              <a:spcBef>
                <a:spcPts val="400"/>
              </a:spcBef>
              <a:spcAft>
                <a:spcPts val="800"/>
              </a:spcAft>
              <a:buClrTx/>
              <a:buSzPct val="90000"/>
              <a:buFont typeface="Wingdings" panose="05000000000000000000" pitchFamily="2" charset="2"/>
              <a:buNone/>
              <a:tabLst/>
              <a:defRPr/>
            </a:pPr>
            <a:r>
              <a:rPr kumimoji="0" lang="en-US" sz="1200" b="0" i="0" u="none" strike="noStrike" kern="1200" cap="none" spc="0" normalizeH="0" baseline="0" noProof="0" dirty="0">
                <a:ln>
                  <a:noFill/>
                </a:ln>
                <a:solidFill>
                  <a:schemeClr val="tx1">
                    <a:alpha val="20000"/>
                  </a:schemeClr>
                </a:solidFill>
                <a:effectLst/>
                <a:uLnTx/>
                <a:uFillTx/>
                <a:latin typeface="Segoe UI"/>
              </a:rPr>
              <a:t>In each geography, we have </a:t>
            </a:r>
            <a:r>
              <a:rPr kumimoji="0" lang="en-US" sz="1200" b="0" i="0" u="none" strike="noStrike" kern="1200" cap="none" spc="0" normalizeH="0" baseline="0" noProof="0" dirty="0">
                <a:ln>
                  <a:noFill/>
                </a:ln>
                <a:solidFill>
                  <a:schemeClr val="tx1">
                    <a:alpha val="20000"/>
                  </a:schemeClr>
                </a:solidFill>
                <a:effectLst/>
                <a:uLnTx/>
                <a:uFillTx/>
                <a:latin typeface="+mj-lt"/>
              </a:rPr>
              <a:t>at least one</a:t>
            </a:r>
            <a:br>
              <a:rPr kumimoji="0" lang="en-US" sz="1200" b="0" i="0" u="none" strike="noStrike" kern="1200" cap="none" spc="0" normalizeH="0" baseline="0" noProof="0" dirty="0">
                <a:ln>
                  <a:noFill/>
                </a:ln>
                <a:solidFill>
                  <a:schemeClr val="tx1">
                    <a:alpha val="20000"/>
                  </a:schemeClr>
                </a:solidFill>
                <a:effectLst/>
                <a:uLnTx/>
                <a:uFillTx/>
                <a:latin typeface="+mj-lt"/>
              </a:rPr>
            </a:br>
            <a:r>
              <a:rPr kumimoji="0" lang="en-US" sz="1200" b="0" i="0" u="none" strike="noStrike" kern="1200" cap="none" spc="0" normalizeH="0" baseline="0" noProof="0" dirty="0">
                <a:ln>
                  <a:noFill/>
                </a:ln>
                <a:solidFill>
                  <a:schemeClr val="tx1">
                    <a:alpha val="20000"/>
                  </a:schemeClr>
                </a:solidFill>
                <a:effectLst/>
                <a:uLnTx/>
                <a:uFillTx/>
                <a:latin typeface="+mj-lt"/>
              </a:rPr>
              <a:t>region</a:t>
            </a:r>
            <a:r>
              <a:rPr kumimoji="0" lang="en-US" sz="1200" b="0" i="0" u="none" strike="noStrike" kern="1200" cap="none" spc="0" normalizeH="0" baseline="0" noProof="0" dirty="0">
                <a:ln>
                  <a:noFill/>
                </a:ln>
                <a:solidFill>
                  <a:schemeClr val="tx1">
                    <a:alpha val="20000"/>
                  </a:schemeClr>
                </a:solidFill>
                <a:effectLst/>
                <a:uLnTx/>
                <a:uFillTx/>
                <a:latin typeface="Segoe UI"/>
              </a:rPr>
              <a:t> equipped with </a:t>
            </a:r>
            <a:r>
              <a:rPr lang="en-US" sz="1200" dirty="0">
                <a:solidFill>
                  <a:schemeClr val="tx1">
                    <a:alpha val="20000"/>
                  </a:schemeClr>
                </a:solidFill>
                <a:latin typeface="+mj-lt"/>
              </a:rPr>
              <a:t>Availability Zones</a:t>
            </a:r>
          </a:p>
        </p:txBody>
      </p:sp>
      <p:cxnSp>
        <p:nvCxnSpPr>
          <p:cNvPr id="6" name="Straight Connector 5">
            <a:extLst>
              <a:ext uri="{FF2B5EF4-FFF2-40B4-BE49-F238E27FC236}">
                <a16:creationId xmlns:a16="http://schemas.microsoft.com/office/drawing/2014/main" id="{1C933DA0-F8DA-641C-6F85-69857626D520}"/>
              </a:ext>
              <a:ext uri="{C183D7F6-B498-43B3-948B-1728B52AA6E4}">
                <adec:decorative xmlns:adec="http://schemas.microsoft.com/office/drawing/2017/decorative" val="1"/>
              </a:ext>
            </a:extLst>
          </p:cNvPr>
          <p:cNvCxnSpPr>
            <a:cxnSpLocks/>
          </p:cNvCxnSpPr>
          <p:nvPr/>
        </p:nvCxnSpPr>
        <p:spPr>
          <a:xfrm>
            <a:off x="596708" y="2797569"/>
            <a:ext cx="4049433" cy="0"/>
          </a:xfrm>
          <a:prstGeom prst="line">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cxnSp>
      <p:grpSp>
        <p:nvGrpSpPr>
          <p:cNvPr id="7" name="Group 6" descr="Same diagram as previous of an Azure geography. Region 1’s container is highlighted.&#10;&#10;Region 1 contains 3 Availability Zones that have Bidirectional arrows pointing at each other. &#10;&#10;WIthin each Availability Zone are 2 server icons with bidirectional arrows connecting the icons together.">
            <a:extLst>
              <a:ext uri="{FF2B5EF4-FFF2-40B4-BE49-F238E27FC236}">
                <a16:creationId xmlns:a16="http://schemas.microsoft.com/office/drawing/2014/main" id="{EA1AD243-190B-AEB0-4243-D95A8A236529}"/>
              </a:ext>
            </a:extLst>
          </p:cNvPr>
          <p:cNvGrpSpPr/>
          <p:nvPr/>
        </p:nvGrpSpPr>
        <p:grpSpPr>
          <a:xfrm>
            <a:off x="5951538" y="1371600"/>
            <a:ext cx="5658294" cy="4444585"/>
            <a:chOff x="5951538" y="1371600"/>
            <a:chExt cx="5658294" cy="4444585"/>
          </a:xfrm>
        </p:grpSpPr>
        <p:sp>
          <p:nvSpPr>
            <p:cNvPr id="8" name="!!container">
              <a:extLst>
                <a:ext uri="{FF2B5EF4-FFF2-40B4-BE49-F238E27FC236}">
                  <a16:creationId xmlns:a16="http://schemas.microsoft.com/office/drawing/2014/main" id="{175EF2E4-6B6D-3F30-CD69-8906A1DAE34A}"/>
                </a:ext>
                <a:ext uri="{C183D7F6-B498-43B3-948B-1728B52AA6E4}">
                  <adec:decorative xmlns:adec="http://schemas.microsoft.com/office/drawing/2017/decorative" val="1"/>
                </a:ext>
              </a:extLst>
            </p:cNvPr>
            <p:cNvSpPr>
              <a:spLocks/>
            </p:cNvSpPr>
            <p:nvPr/>
          </p:nvSpPr>
          <p:spPr bwMode="auto">
            <a:xfrm>
              <a:off x="5951538" y="1371600"/>
              <a:ext cx="5658294" cy="4444585"/>
            </a:xfrm>
            <a:prstGeom prst="roundRect">
              <a:avLst>
                <a:gd name="adj" fmla="val 4108"/>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kern="0" dirty="0">
                <a:solidFill>
                  <a:srgbClr val="FFFFFF"/>
                </a:solidFill>
                <a:latin typeface="Segoe UI"/>
                <a:cs typeface="Segoe UI" pitchFamily="34" charset="0"/>
              </a:endParaRPr>
            </a:p>
          </p:txBody>
        </p:sp>
        <p:grpSp>
          <p:nvGrpSpPr>
            <p:cNvPr id="9" name="Group 8">
              <a:extLst>
                <a:ext uri="{FF2B5EF4-FFF2-40B4-BE49-F238E27FC236}">
                  <a16:creationId xmlns:a16="http://schemas.microsoft.com/office/drawing/2014/main" id="{46628552-B375-E2C3-E06E-FFB15F63B6BB}"/>
                </a:ext>
              </a:extLst>
            </p:cNvPr>
            <p:cNvGrpSpPr/>
            <p:nvPr/>
          </p:nvGrpSpPr>
          <p:grpSpPr>
            <a:xfrm>
              <a:off x="9971003" y="3706322"/>
              <a:ext cx="354618" cy="112420"/>
              <a:chOff x="9942810" y="3622779"/>
              <a:chExt cx="411003" cy="141058"/>
            </a:xfrm>
          </p:grpSpPr>
          <p:cxnSp>
            <p:nvCxnSpPr>
              <p:cNvPr id="55" name="Straight Arrow Connector 137">
                <a:extLst>
                  <a:ext uri="{FF2B5EF4-FFF2-40B4-BE49-F238E27FC236}">
                    <a16:creationId xmlns:a16="http://schemas.microsoft.com/office/drawing/2014/main" id="{A8E0705B-F705-7A60-913B-690B2303E419}"/>
                  </a:ext>
                </a:extLst>
              </p:cNvPr>
              <p:cNvCxnSpPr/>
              <p:nvPr/>
            </p:nvCxnSpPr>
            <p:spPr>
              <a:xfrm flipH="1">
                <a:off x="10031598" y="3763837"/>
                <a:ext cx="322215" cy="0"/>
              </a:xfrm>
              <a:prstGeom prst="straightConnector1">
                <a:avLst/>
              </a:prstGeom>
              <a:ln w="19050" cap="rnd">
                <a:gradFill flip="none" rotWithShape="1">
                  <a:gsLst>
                    <a:gs pos="32000">
                      <a:schemeClr val="tx1"/>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cxnSp>
            <p:nvCxnSpPr>
              <p:cNvPr id="56" name="Straight Arrow Connector 138">
                <a:extLst>
                  <a:ext uri="{FF2B5EF4-FFF2-40B4-BE49-F238E27FC236}">
                    <a16:creationId xmlns:a16="http://schemas.microsoft.com/office/drawing/2014/main" id="{DA3C295E-C8E6-9334-7D71-25F0D5181CB8}"/>
                  </a:ext>
                </a:extLst>
              </p:cNvPr>
              <p:cNvCxnSpPr>
                <a:cxnSpLocks/>
              </p:cNvCxnSpPr>
              <p:nvPr/>
            </p:nvCxnSpPr>
            <p:spPr>
              <a:xfrm>
                <a:off x="9942810" y="3622779"/>
                <a:ext cx="322215" cy="0"/>
              </a:xfrm>
              <a:prstGeom prst="straightConnector1">
                <a:avLst/>
              </a:prstGeom>
              <a:ln w="19050" cap="rnd">
                <a:gradFill flip="none" rotWithShape="1">
                  <a:gsLst>
                    <a:gs pos="32000">
                      <a:schemeClr val="tx1"/>
                    </a:gs>
                    <a:gs pos="95000">
                      <a:schemeClr val="tx1">
                        <a:alpha val="0"/>
                      </a:schemeClr>
                    </a:gs>
                  </a:gsLst>
                  <a:path path="circle">
                    <a:fillToRect l="100000" t="100000"/>
                  </a:path>
                  <a:tileRect r="-100000" b="-100000"/>
                </a:gradFill>
                <a:headEnd type="none" w="lg" len="sm"/>
                <a:tailEnd type="arrow" w="lg" len="sm"/>
              </a:ln>
              <a:effectLst/>
            </p:spPr>
            <p:style>
              <a:lnRef idx="1">
                <a:schemeClr val="accent1"/>
              </a:lnRef>
              <a:fillRef idx="0">
                <a:schemeClr val="accent1"/>
              </a:fillRef>
              <a:effectRef idx="0">
                <a:schemeClr val="accent1"/>
              </a:effectRef>
              <a:fontRef idx="minor">
                <a:schemeClr val="tx1"/>
              </a:fontRef>
            </p:style>
          </p:cxnSp>
        </p:grpSp>
        <p:sp>
          <p:nvSpPr>
            <p:cNvPr id="10" name="Rounded Rectangle 12">
              <a:extLst>
                <a:ext uri="{FF2B5EF4-FFF2-40B4-BE49-F238E27FC236}">
                  <a16:creationId xmlns:a16="http://schemas.microsoft.com/office/drawing/2014/main" id="{8356D7ED-440D-BDAA-F34F-033CBE81C30E}"/>
                </a:ext>
                <a:ext uri="{C183D7F6-B498-43B3-948B-1728B52AA6E4}">
                  <adec:decorative xmlns:adec="http://schemas.microsoft.com/office/drawing/2017/decorative" val="1"/>
                </a:ext>
              </a:extLst>
            </p:cNvPr>
            <p:cNvSpPr/>
            <p:nvPr/>
          </p:nvSpPr>
          <p:spPr bwMode="auto">
            <a:xfrm>
              <a:off x="10331716" y="1939479"/>
              <a:ext cx="1049908" cy="3646106"/>
            </a:xfrm>
            <a:prstGeom prst="roundRect">
              <a:avLst>
                <a:gd name="adj" fmla="val 12793"/>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mn-ea"/>
                <a:cs typeface="Segoe UI" pitchFamily="34" charset="0"/>
              </a:endParaRPr>
            </a:p>
          </p:txBody>
        </p:sp>
        <p:sp>
          <p:nvSpPr>
            <p:cNvPr id="11" name="TextBox 10">
              <a:extLst>
                <a:ext uri="{FF2B5EF4-FFF2-40B4-BE49-F238E27FC236}">
                  <a16:creationId xmlns:a16="http://schemas.microsoft.com/office/drawing/2014/main" id="{4B11CD31-8544-DAF6-6F51-B5D67BA0729D}"/>
                </a:ext>
              </a:extLst>
            </p:cNvPr>
            <p:cNvSpPr txBox="1"/>
            <p:nvPr/>
          </p:nvSpPr>
          <p:spPr>
            <a:xfrm>
              <a:off x="10337812" y="2017514"/>
              <a:ext cx="1049908" cy="276999"/>
            </a:xfrm>
            <a:prstGeom prst="rect">
              <a:avLst/>
            </a:prstGeom>
            <a:noFill/>
          </p:spPr>
          <p:txBody>
            <a:bodyPr wrap="square">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Region 2</a:t>
              </a:r>
            </a:p>
          </p:txBody>
        </p:sp>
        <p:sp>
          <p:nvSpPr>
            <p:cNvPr id="12" name="TextBox 11">
              <a:extLst>
                <a:ext uri="{FF2B5EF4-FFF2-40B4-BE49-F238E27FC236}">
                  <a16:creationId xmlns:a16="http://schemas.microsoft.com/office/drawing/2014/main" id="{284300D9-C2CA-55FB-1099-920AD9703F12}"/>
                </a:ext>
              </a:extLst>
            </p:cNvPr>
            <p:cNvSpPr txBox="1"/>
            <p:nvPr/>
          </p:nvSpPr>
          <p:spPr>
            <a:xfrm>
              <a:off x="6080125" y="1501625"/>
              <a:ext cx="1303170" cy="338554"/>
            </a:xfrm>
            <a:prstGeom prst="rect">
              <a:avLst/>
            </a:prstGeom>
            <a:noFill/>
          </p:spPr>
          <p:txBody>
            <a:bodyPr wrap="square">
              <a:spAutoFit/>
            </a:bodyPr>
            <a:lstStyle/>
            <a:p>
              <a:pPr defTabSz="457200">
                <a:defRPr/>
              </a:pPr>
              <a:r>
                <a:rPr lang="en-US" sz="1600" dirty="0">
                  <a:solidFill>
                    <a:srgbClr val="FFFFFF">
                      <a:alpha val="20000"/>
                    </a:srgbClr>
                  </a:solidFill>
                  <a:latin typeface="Segoe UI Semibold"/>
                  <a:cs typeface="Segoe UI Semibold" panose="020B0702040204020203" pitchFamily="34" charset="0"/>
                </a:rPr>
                <a:t>Geography</a:t>
              </a:r>
            </a:p>
          </p:txBody>
        </p:sp>
        <p:sp>
          <p:nvSpPr>
            <p:cNvPr id="13" name="Rounded Rectangle 12">
              <a:extLst>
                <a:ext uri="{FF2B5EF4-FFF2-40B4-BE49-F238E27FC236}">
                  <a16:creationId xmlns:a16="http://schemas.microsoft.com/office/drawing/2014/main" id="{E11C63C9-520C-3D72-4986-DC5BE79C0F62}"/>
                </a:ext>
                <a:ext uri="{C183D7F6-B498-43B3-948B-1728B52AA6E4}">
                  <adec:decorative xmlns:adec="http://schemas.microsoft.com/office/drawing/2017/decorative" val="1"/>
                </a:ext>
              </a:extLst>
            </p:cNvPr>
            <p:cNvSpPr/>
            <p:nvPr/>
          </p:nvSpPr>
          <p:spPr bwMode="auto">
            <a:xfrm>
              <a:off x="6173204" y="1939479"/>
              <a:ext cx="3797566" cy="3646106"/>
            </a:xfrm>
            <a:prstGeom prst="roundRect">
              <a:avLst>
                <a:gd name="adj" fmla="val 3388"/>
              </a:avLst>
            </a:prstGeom>
            <a:solidFill>
              <a:schemeClr val="bg1"/>
            </a:solidFill>
            <a:ln w="19050" cap="rnd">
              <a:gradFill flip="none" rotWithShape="1">
                <a:gsLst>
                  <a:gs pos="0">
                    <a:srgbClr val="F65567"/>
                  </a:gs>
                  <a:gs pos="93000">
                    <a:srgbClr val="318581"/>
                  </a:gs>
                  <a:gs pos="64000">
                    <a:srgbClr val="0A6BBA"/>
                  </a:gs>
                  <a:gs pos="38000">
                    <a:srgbClr val="AC35AF"/>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108000" rIns="0" bIns="0" numCol="1" spcCol="0" rtlCol="0" fromWordArt="0" anchor="t" anchorCtr="0" forceAA="0" compatLnSpc="1">
              <a:prstTxWarp prst="textNoShape">
                <a:avLst/>
              </a:prstTxWarp>
              <a:noAutofit/>
            </a:bodyPr>
            <a:lstStyle/>
            <a:p>
              <a:pPr algn="ctr" defTabSz="914400">
                <a:lnSpc>
                  <a:spcPct val="95000"/>
                </a:lnSpc>
              </a:pPr>
              <a:endParaRPr lang="en-US" sz="1600" kern="0" err="1">
                <a:solidFill>
                  <a:srgbClr val="FFFFFF"/>
                </a:solidFill>
                <a:latin typeface="Segoe UI"/>
              </a:endParaRPr>
            </a:p>
          </p:txBody>
        </p:sp>
        <p:sp>
          <p:nvSpPr>
            <p:cNvPr id="14" name="TextBox 13">
              <a:extLst>
                <a:ext uri="{FF2B5EF4-FFF2-40B4-BE49-F238E27FC236}">
                  <a16:creationId xmlns:a16="http://schemas.microsoft.com/office/drawing/2014/main" id="{D55A6915-F677-F9AF-96F0-3B4C3E53A1B8}"/>
                </a:ext>
              </a:extLst>
            </p:cNvPr>
            <p:cNvSpPr txBox="1"/>
            <p:nvPr/>
          </p:nvSpPr>
          <p:spPr>
            <a:xfrm>
              <a:off x="6266030" y="2017514"/>
              <a:ext cx="3677042" cy="276999"/>
            </a:xfrm>
            <a:prstGeom prst="rect">
              <a:avLst/>
            </a:prstGeom>
            <a:noFill/>
          </p:spPr>
          <p:txBody>
            <a:bodyPr wrap="square">
              <a:sp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Region 1</a:t>
              </a:r>
            </a:p>
          </p:txBody>
        </p:sp>
        <p:cxnSp>
          <p:nvCxnSpPr>
            <p:cNvPr id="15" name="Straight Connector 32">
              <a:extLst>
                <a:ext uri="{FF2B5EF4-FFF2-40B4-BE49-F238E27FC236}">
                  <a16:creationId xmlns:a16="http://schemas.microsoft.com/office/drawing/2014/main" id="{55801C2B-3E83-6F79-5379-C261C7374B6B}"/>
                </a:ext>
              </a:extLst>
            </p:cNvPr>
            <p:cNvCxnSpPr>
              <a:cxnSpLocks/>
            </p:cNvCxnSpPr>
            <p:nvPr/>
          </p:nvCxnSpPr>
          <p:spPr>
            <a:xfrm>
              <a:off x="10856670" y="3244420"/>
              <a:ext cx="0" cy="1437264"/>
            </a:xfrm>
            <a:prstGeom prst="line">
              <a:avLst/>
            </a:prstGeom>
            <a:solidFill>
              <a:schemeClr val="bg1"/>
            </a:solidFill>
            <a:ln w="12700" cap="rnd">
              <a:solidFill>
                <a:schemeClr val="tx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cxnSp>
        <p:grpSp>
          <p:nvGrpSpPr>
            <p:cNvPr id="16" name="Group 15">
              <a:extLst>
                <a:ext uri="{FF2B5EF4-FFF2-40B4-BE49-F238E27FC236}">
                  <a16:creationId xmlns:a16="http://schemas.microsoft.com/office/drawing/2014/main" id="{328E847F-9391-B25D-8233-388E8BE2A1D3}"/>
                </a:ext>
              </a:extLst>
            </p:cNvPr>
            <p:cNvGrpSpPr/>
            <p:nvPr/>
          </p:nvGrpSpPr>
          <p:grpSpPr>
            <a:xfrm>
              <a:off x="7288992" y="2488926"/>
              <a:ext cx="1565990" cy="882074"/>
              <a:chOff x="7288992" y="2636844"/>
              <a:chExt cx="1565990" cy="882074"/>
            </a:xfrm>
          </p:grpSpPr>
          <p:sp>
            <p:nvSpPr>
              <p:cNvPr id="47" name="Rectangle: Rounded Corners 7">
                <a:extLst>
                  <a:ext uri="{FF2B5EF4-FFF2-40B4-BE49-F238E27FC236}">
                    <a16:creationId xmlns:a16="http://schemas.microsoft.com/office/drawing/2014/main" id="{16388344-091F-0625-7D9B-6D523D58417C}"/>
                  </a:ext>
                </a:extLst>
              </p:cNvPr>
              <p:cNvSpPr/>
              <p:nvPr/>
            </p:nvSpPr>
            <p:spPr bwMode="auto">
              <a:xfrm>
                <a:off x="7288992" y="273343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8" name="TextBox 47">
                <a:extLst>
                  <a:ext uri="{FF2B5EF4-FFF2-40B4-BE49-F238E27FC236}">
                    <a16:creationId xmlns:a16="http://schemas.microsoft.com/office/drawing/2014/main" id="{E20EE380-8B3A-3442-A634-5176EACAD58E}"/>
                  </a:ext>
                </a:extLst>
              </p:cNvPr>
              <p:cNvSpPr txBox="1"/>
              <p:nvPr/>
            </p:nvSpPr>
            <p:spPr>
              <a:xfrm>
                <a:off x="7406411" y="263684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1</a:t>
                </a:r>
              </a:p>
            </p:txBody>
          </p:sp>
          <p:grpSp>
            <p:nvGrpSpPr>
              <p:cNvPr id="49" name="Group 48">
                <a:extLst>
                  <a:ext uri="{FF2B5EF4-FFF2-40B4-BE49-F238E27FC236}">
                    <a16:creationId xmlns:a16="http://schemas.microsoft.com/office/drawing/2014/main" id="{1D6CEE89-F4EF-0801-D9AD-39A03B588082}"/>
                  </a:ext>
                </a:extLst>
              </p:cNvPr>
              <p:cNvGrpSpPr/>
              <p:nvPr/>
            </p:nvGrpSpPr>
            <p:grpSpPr>
              <a:xfrm>
                <a:off x="7425205" y="2902958"/>
                <a:ext cx="1293565" cy="489380"/>
                <a:chOff x="7344201" y="2967875"/>
                <a:chExt cx="1293565" cy="489380"/>
              </a:xfrm>
            </p:grpSpPr>
            <p:sp>
              <p:nvSpPr>
                <p:cNvPr id="50" name="Oval 1035">
                  <a:extLst>
                    <a:ext uri="{FF2B5EF4-FFF2-40B4-BE49-F238E27FC236}">
                      <a16:creationId xmlns:a16="http://schemas.microsoft.com/office/drawing/2014/main" id="{92C84B4A-BD1B-769B-66B4-5D530D8F2932}"/>
                    </a:ext>
                    <a:ext uri="{C183D7F6-B498-43B3-948B-1728B52AA6E4}">
                      <adec:decorative xmlns:adec="http://schemas.microsoft.com/office/drawing/2017/decorative" val="1"/>
                    </a:ext>
                  </a:extLst>
                </p:cNvPr>
                <p:cNvSpPr>
                  <a:spLocks/>
                </p:cNvSpPr>
                <p:nvPr/>
              </p:nvSpPr>
              <p:spPr bwMode="auto">
                <a:xfrm>
                  <a:off x="8150594"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51" name="Рисунок 61">
                  <a:extLst>
                    <a:ext uri="{FF2B5EF4-FFF2-40B4-BE49-F238E27FC236}">
                      <a16:creationId xmlns:a16="http://schemas.microsoft.com/office/drawing/2014/main" id="{D900FF88-87F2-AF8A-730F-CABAEC629A4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79453" y="3097838"/>
                  <a:ext cx="229454" cy="229454"/>
                </a:xfrm>
                <a:prstGeom prst="rect">
                  <a:avLst/>
                </a:prstGeom>
                <a:effectLst>
                  <a:outerShdw blurRad="63500" dist="63500" dir="2700000" algn="ctr" rotWithShape="0">
                    <a:srgbClr val="000000">
                      <a:alpha val="20000"/>
                    </a:srgbClr>
                  </a:outerShdw>
                </a:effectLst>
              </p:spPr>
            </p:pic>
            <p:sp>
              <p:nvSpPr>
                <p:cNvPr id="52" name="Oval 1035">
                  <a:extLst>
                    <a:ext uri="{FF2B5EF4-FFF2-40B4-BE49-F238E27FC236}">
                      <a16:creationId xmlns:a16="http://schemas.microsoft.com/office/drawing/2014/main" id="{732F8789-C85B-4594-3295-6D5D523F3C96}"/>
                    </a:ext>
                    <a:ext uri="{C183D7F6-B498-43B3-948B-1728B52AA6E4}">
                      <adec:decorative xmlns:adec="http://schemas.microsoft.com/office/drawing/2017/decorative" val="1"/>
                    </a:ext>
                  </a:extLst>
                </p:cNvPr>
                <p:cNvSpPr>
                  <a:spLocks/>
                </p:cNvSpPr>
                <p:nvPr/>
              </p:nvSpPr>
              <p:spPr bwMode="auto">
                <a:xfrm>
                  <a:off x="7344201" y="296787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53" name="Рисунок 110">
                  <a:extLst>
                    <a:ext uri="{FF2B5EF4-FFF2-40B4-BE49-F238E27FC236}">
                      <a16:creationId xmlns:a16="http://schemas.microsoft.com/office/drawing/2014/main" id="{7E6E6031-968B-9988-BC9B-A4140753F2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473060" y="3097838"/>
                  <a:ext cx="229454" cy="229454"/>
                </a:xfrm>
                <a:prstGeom prst="rect">
                  <a:avLst/>
                </a:prstGeom>
                <a:effectLst>
                  <a:outerShdw blurRad="63500" dist="63500" dir="2700000" algn="ctr" rotWithShape="0">
                    <a:srgbClr val="000000">
                      <a:alpha val="20000"/>
                    </a:srgbClr>
                  </a:outerShdw>
                </a:effectLst>
              </p:spPr>
            </p:pic>
            <p:cxnSp>
              <p:nvCxnSpPr>
                <p:cNvPr id="54" name="Straight Connector 11">
                  <a:extLst>
                    <a:ext uri="{FF2B5EF4-FFF2-40B4-BE49-F238E27FC236}">
                      <a16:creationId xmlns:a16="http://schemas.microsoft.com/office/drawing/2014/main" id="{F0E4C8DF-B4CF-6545-B437-A27AD0AF0112}"/>
                    </a:ext>
                  </a:extLst>
                </p:cNvPr>
                <p:cNvCxnSpPr>
                  <a:cxnSpLocks/>
                </p:cNvCxnSpPr>
                <p:nvPr/>
              </p:nvCxnSpPr>
              <p:spPr>
                <a:xfrm>
                  <a:off x="7860977" y="321256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17" name="Group 16">
              <a:extLst>
                <a:ext uri="{FF2B5EF4-FFF2-40B4-BE49-F238E27FC236}">
                  <a16:creationId xmlns:a16="http://schemas.microsoft.com/office/drawing/2014/main" id="{46549373-4BD3-5199-B839-75D6786559DC}"/>
                </a:ext>
              </a:extLst>
            </p:cNvPr>
            <p:cNvGrpSpPr/>
            <p:nvPr/>
          </p:nvGrpSpPr>
          <p:grpSpPr>
            <a:xfrm>
              <a:off x="6329187" y="4415570"/>
              <a:ext cx="3485601" cy="882074"/>
              <a:chOff x="6344409" y="4420884"/>
              <a:chExt cx="3485601" cy="882074"/>
            </a:xfrm>
          </p:grpSpPr>
          <p:cxnSp>
            <p:nvCxnSpPr>
              <p:cNvPr id="28" name="Straight Connector 11">
                <a:extLst>
                  <a:ext uri="{FF2B5EF4-FFF2-40B4-BE49-F238E27FC236}">
                    <a16:creationId xmlns:a16="http://schemas.microsoft.com/office/drawing/2014/main" id="{40F0EB1E-D30D-E6FA-276A-95A0DEF57A50}"/>
                  </a:ext>
                </a:extLst>
              </p:cNvPr>
              <p:cNvCxnSpPr>
                <a:cxnSpLocks/>
              </p:cNvCxnSpPr>
              <p:nvPr/>
            </p:nvCxnSpPr>
            <p:spPr>
              <a:xfrm>
                <a:off x="7944845" y="4966849"/>
                <a:ext cx="284728" cy="0"/>
              </a:xfrm>
              <a:prstGeom prst="line">
                <a:avLst/>
              </a:pr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2E21E626-6E4D-5DC9-A335-96DCD2F23EB0}"/>
                  </a:ext>
                </a:extLst>
              </p:cNvPr>
              <p:cNvGrpSpPr/>
              <p:nvPr/>
            </p:nvGrpSpPr>
            <p:grpSpPr>
              <a:xfrm>
                <a:off x="6344409" y="4420884"/>
                <a:ext cx="1565990" cy="882074"/>
                <a:chOff x="6392935" y="4420884"/>
                <a:chExt cx="1565990" cy="882074"/>
              </a:xfrm>
            </p:grpSpPr>
            <p:sp>
              <p:nvSpPr>
                <p:cNvPr id="39" name="Rectangle: Rounded Corners 7">
                  <a:extLst>
                    <a:ext uri="{FF2B5EF4-FFF2-40B4-BE49-F238E27FC236}">
                      <a16:creationId xmlns:a16="http://schemas.microsoft.com/office/drawing/2014/main" id="{762BA0C4-A72E-919E-7562-367A3DE9419A}"/>
                    </a:ext>
                  </a:extLst>
                </p:cNvPr>
                <p:cNvSpPr/>
                <p:nvPr/>
              </p:nvSpPr>
              <p:spPr bwMode="auto">
                <a:xfrm>
                  <a:off x="6392935"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40" name="TextBox 39">
                  <a:extLst>
                    <a:ext uri="{FF2B5EF4-FFF2-40B4-BE49-F238E27FC236}">
                      <a16:creationId xmlns:a16="http://schemas.microsoft.com/office/drawing/2014/main" id="{2A871554-EFFE-07A7-DDE4-E8E1DD4BCDCB}"/>
                    </a:ext>
                  </a:extLst>
                </p:cNvPr>
                <p:cNvSpPr txBox="1"/>
                <p:nvPr/>
              </p:nvSpPr>
              <p:spPr>
                <a:xfrm>
                  <a:off x="6510354"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a:t>
                  </a:r>
                  <a:r>
                    <a:rPr lang="en-US" sz="1100" dirty="0">
                      <a:gradFill>
                        <a:gsLst>
                          <a:gs pos="6993">
                            <a:srgbClr val="FFFFFF"/>
                          </a:gs>
                          <a:gs pos="20280">
                            <a:srgbClr val="FFFFFF"/>
                          </a:gs>
                        </a:gsLst>
                        <a:lin ang="0" scaled="0"/>
                      </a:gradFill>
                      <a:latin typeface="+mj-lt"/>
                    </a:rPr>
                    <a:t>2</a:t>
                  </a:r>
                  <a:endPar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endParaRPr>
                </a:p>
              </p:txBody>
            </p:sp>
            <p:grpSp>
              <p:nvGrpSpPr>
                <p:cNvPr id="41" name="Group 40">
                  <a:extLst>
                    <a:ext uri="{FF2B5EF4-FFF2-40B4-BE49-F238E27FC236}">
                      <a16:creationId xmlns:a16="http://schemas.microsoft.com/office/drawing/2014/main" id="{4F68EE50-5BC3-CDE8-E466-09B775511D8B}"/>
                    </a:ext>
                  </a:extLst>
                </p:cNvPr>
                <p:cNvGrpSpPr/>
                <p:nvPr/>
              </p:nvGrpSpPr>
              <p:grpSpPr>
                <a:xfrm>
                  <a:off x="6529148" y="4686998"/>
                  <a:ext cx="1293565" cy="489380"/>
                  <a:chOff x="6448144" y="4751915"/>
                  <a:chExt cx="1293565" cy="489380"/>
                </a:xfrm>
              </p:grpSpPr>
              <p:sp>
                <p:nvSpPr>
                  <p:cNvPr id="42" name="Oval 1035">
                    <a:extLst>
                      <a:ext uri="{FF2B5EF4-FFF2-40B4-BE49-F238E27FC236}">
                        <a16:creationId xmlns:a16="http://schemas.microsoft.com/office/drawing/2014/main" id="{AE7DD1B1-F1FB-A6B4-EA9B-882C8D8AAFA9}"/>
                      </a:ext>
                      <a:ext uri="{C183D7F6-B498-43B3-948B-1728B52AA6E4}">
                        <adec:decorative xmlns:adec="http://schemas.microsoft.com/office/drawing/2017/decorative" val="1"/>
                      </a:ext>
                    </a:extLst>
                  </p:cNvPr>
                  <p:cNvSpPr>
                    <a:spLocks/>
                  </p:cNvSpPr>
                  <p:nvPr/>
                </p:nvSpPr>
                <p:spPr bwMode="auto">
                  <a:xfrm>
                    <a:off x="7254537"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3" name="Рисунок 61">
                    <a:extLst>
                      <a:ext uri="{FF2B5EF4-FFF2-40B4-BE49-F238E27FC236}">
                        <a16:creationId xmlns:a16="http://schemas.microsoft.com/office/drawing/2014/main" id="{765891EA-99C7-1584-BA6C-6F650DF1817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383396" y="4881878"/>
                    <a:ext cx="229454" cy="229454"/>
                  </a:xfrm>
                  <a:prstGeom prst="rect">
                    <a:avLst/>
                  </a:prstGeom>
                  <a:effectLst>
                    <a:outerShdw blurRad="63500" dist="63500" dir="2700000" algn="ctr" rotWithShape="0">
                      <a:srgbClr val="000000">
                        <a:alpha val="20000"/>
                      </a:srgbClr>
                    </a:outerShdw>
                  </a:effectLst>
                </p:spPr>
              </p:pic>
              <p:sp>
                <p:nvSpPr>
                  <p:cNvPr id="44" name="Oval 1035">
                    <a:extLst>
                      <a:ext uri="{FF2B5EF4-FFF2-40B4-BE49-F238E27FC236}">
                        <a16:creationId xmlns:a16="http://schemas.microsoft.com/office/drawing/2014/main" id="{3681A849-6FDB-4D5D-6646-9F86363C07D4}"/>
                      </a:ext>
                      <a:ext uri="{C183D7F6-B498-43B3-948B-1728B52AA6E4}">
                        <adec:decorative xmlns:adec="http://schemas.microsoft.com/office/drawing/2017/decorative" val="1"/>
                      </a:ext>
                    </a:extLst>
                  </p:cNvPr>
                  <p:cNvSpPr>
                    <a:spLocks/>
                  </p:cNvSpPr>
                  <p:nvPr/>
                </p:nvSpPr>
                <p:spPr bwMode="auto">
                  <a:xfrm>
                    <a:off x="6448144"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45" name="Рисунок 110">
                    <a:extLst>
                      <a:ext uri="{FF2B5EF4-FFF2-40B4-BE49-F238E27FC236}">
                        <a16:creationId xmlns:a16="http://schemas.microsoft.com/office/drawing/2014/main" id="{8016DECC-8F99-0594-06D7-E2602B11E05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77003" y="4881878"/>
                    <a:ext cx="229454" cy="229454"/>
                  </a:xfrm>
                  <a:prstGeom prst="rect">
                    <a:avLst/>
                  </a:prstGeom>
                  <a:effectLst>
                    <a:outerShdw blurRad="63500" dist="63500" dir="2700000" algn="ctr" rotWithShape="0">
                      <a:srgbClr val="000000">
                        <a:alpha val="20000"/>
                      </a:srgbClr>
                    </a:outerShdw>
                  </a:effectLst>
                </p:spPr>
              </p:pic>
              <p:cxnSp>
                <p:nvCxnSpPr>
                  <p:cNvPr id="46" name="Straight Connector 11">
                    <a:extLst>
                      <a:ext uri="{FF2B5EF4-FFF2-40B4-BE49-F238E27FC236}">
                        <a16:creationId xmlns:a16="http://schemas.microsoft.com/office/drawing/2014/main" id="{84BB893E-9014-44B5-543E-8E1A1B3ECB57}"/>
                      </a:ext>
                    </a:extLst>
                  </p:cNvPr>
                  <p:cNvCxnSpPr>
                    <a:cxnSpLocks/>
                  </p:cNvCxnSpPr>
                  <p:nvPr/>
                </p:nvCxnSpPr>
                <p:spPr>
                  <a:xfrm>
                    <a:off x="6964920"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nvGrpSpPr>
              <p:cNvPr id="30" name="Group 29">
                <a:extLst>
                  <a:ext uri="{FF2B5EF4-FFF2-40B4-BE49-F238E27FC236}">
                    <a16:creationId xmlns:a16="http://schemas.microsoft.com/office/drawing/2014/main" id="{20B0F3CC-DD6D-8D9E-0E04-21E8F89A10AA}"/>
                  </a:ext>
                </a:extLst>
              </p:cNvPr>
              <p:cNvGrpSpPr/>
              <p:nvPr/>
            </p:nvGrpSpPr>
            <p:grpSpPr>
              <a:xfrm>
                <a:off x="8264020" y="4420884"/>
                <a:ext cx="1565990" cy="882074"/>
                <a:chOff x="8264020" y="4420884"/>
                <a:chExt cx="1565990" cy="882074"/>
              </a:xfrm>
            </p:grpSpPr>
            <p:sp>
              <p:nvSpPr>
                <p:cNvPr id="31" name="Rectangle: Rounded Corners 7">
                  <a:extLst>
                    <a:ext uri="{FF2B5EF4-FFF2-40B4-BE49-F238E27FC236}">
                      <a16:creationId xmlns:a16="http://schemas.microsoft.com/office/drawing/2014/main" id="{6C53A054-007B-6E49-714E-36EFC3721FF5}"/>
                    </a:ext>
                  </a:extLst>
                </p:cNvPr>
                <p:cNvSpPr/>
                <p:nvPr/>
              </p:nvSpPr>
              <p:spPr bwMode="auto">
                <a:xfrm>
                  <a:off x="8264020" y="4517472"/>
                  <a:ext cx="1565990" cy="785486"/>
                </a:xfrm>
                <a:prstGeom prst="roundRect">
                  <a:avLst>
                    <a:gd name="adj" fmla="val 11600"/>
                  </a:avLst>
                </a:prstGeom>
                <a:ln w="12700" cap="rnd">
                  <a:solidFill>
                    <a:srgbClr val="3A4953"/>
                  </a:solidFill>
                  <a:headEnd type="none" w="lg" len="sm"/>
                  <a:tailEnd type="none" w="lg" len="sm"/>
                </a:ln>
                <a:effectLst/>
                <a:extLst>
                  <a:ext uri="{909E8E84-426E-40DD-AFC4-6F175D3DCCD1}">
                    <a14:hiddenFill xmlns:a14="http://schemas.microsoft.com/office/drawing/2010/main">
                      <a:solidFill>
                        <a:srgbClr val="FFFFFF"/>
                      </a:solidFill>
                    </a14:hiddenFill>
                  </a:ext>
                </a:ex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dirty="0">
                    <a:ln>
                      <a:noFill/>
                    </a:ln>
                    <a:solidFill>
                      <a:srgbClr val="FFFFFF"/>
                    </a:solidFill>
                    <a:effectLst/>
                    <a:uLnTx/>
                    <a:uFillTx/>
                    <a:latin typeface="Segoe UI"/>
                    <a:ea typeface="+mn-ea"/>
                    <a:cs typeface="Segoe UI" pitchFamily="34" charset="0"/>
                  </a:endParaRPr>
                </a:p>
              </p:txBody>
            </p:sp>
            <p:sp>
              <p:nvSpPr>
                <p:cNvPr id="32" name="TextBox 31">
                  <a:extLst>
                    <a:ext uri="{FF2B5EF4-FFF2-40B4-BE49-F238E27FC236}">
                      <a16:creationId xmlns:a16="http://schemas.microsoft.com/office/drawing/2014/main" id="{AF27320D-3AB4-1D51-2C6B-486627BBF15D}"/>
                    </a:ext>
                  </a:extLst>
                </p:cNvPr>
                <p:cNvSpPr txBox="1"/>
                <p:nvPr/>
              </p:nvSpPr>
              <p:spPr>
                <a:xfrm>
                  <a:off x="8381439" y="4420884"/>
                  <a:ext cx="1331153" cy="169277"/>
                </a:xfrm>
                <a:prstGeom prst="rect">
                  <a:avLst/>
                </a:prstGeom>
                <a:solidFill>
                  <a:schemeClr val="bg1"/>
                </a:solidFill>
              </p:spPr>
              <p:txBody>
                <a:bodyPr wrap="square" lIns="0" tIns="0" rIns="0" bIns="0" rtlCol="0">
                  <a:sp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rPr>
                    <a:t>Availability Zone </a:t>
                  </a:r>
                  <a:r>
                    <a:rPr lang="en-US" sz="1100" dirty="0">
                      <a:gradFill>
                        <a:gsLst>
                          <a:gs pos="6993">
                            <a:srgbClr val="FFFFFF"/>
                          </a:gs>
                          <a:gs pos="20280">
                            <a:srgbClr val="FFFFFF"/>
                          </a:gs>
                        </a:gsLst>
                        <a:lin ang="0" scaled="0"/>
                      </a:gradFill>
                      <a:latin typeface="+mj-lt"/>
                    </a:rPr>
                    <a:t>3</a:t>
                  </a:r>
                  <a:endParaRPr kumimoji="0" lang="en-US" sz="1100" b="0" i="0" u="none" strike="noStrike" kern="1200" cap="none" spc="0" normalizeH="0" baseline="0" noProof="0" dirty="0">
                    <a:ln>
                      <a:noFill/>
                    </a:ln>
                    <a:gradFill>
                      <a:gsLst>
                        <a:gs pos="6993">
                          <a:srgbClr val="FFFFFF"/>
                        </a:gs>
                        <a:gs pos="20280">
                          <a:srgbClr val="FFFFFF"/>
                        </a:gs>
                      </a:gsLst>
                      <a:lin ang="0" scaled="0"/>
                    </a:gradFill>
                    <a:effectLst/>
                    <a:uLnTx/>
                    <a:uFillTx/>
                    <a:latin typeface="+mj-lt"/>
                    <a:ea typeface="+mn-ea"/>
                    <a:cs typeface="+mn-cs"/>
                  </a:endParaRPr>
                </a:p>
              </p:txBody>
            </p:sp>
            <p:grpSp>
              <p:nvGrpSpPr>
                <p:cNvPr id="33" name="Group 32">
                  <a:extLst>
                    <a:ext uri="{FF2B5EF4-FFF2-40B4-BE49-F238E27FC236}">
                      <a16:creationId xmlns:a16="http://schemas.microsoft.com/office/drawing/2014/main" id="{9EBDDB93-9BE9-B9DA-30FB-4C7A1BA773CD}"/>
                    </a:ext>
                  </a:extLst>
                </p:cNvPr>
                <p:cNvGrpSpPr/>
                <p:nvPr/>
              </p:nvGrpSpPr>
              <p:grpSpPr>
                <a:xfrm>
                  <a:off x="8400233" y="4686998"/>
                  <a:ext cx="1293565" cy="489380"/>
                  <a:chOff x="8319229" y="4751915"/>
                  <a:chExt cx="1293565" cy="489380"/>
                </a:xfrm>
              </p:grpSpPr>
              <p:sp>
                <p:nvSpPr>
                  <p:cNvPr id="34" name="Oval 1035">
                    <a:extLst>
                      <a:ext uri="{FF2B5EF4-FFF2-40B4-BE49-F238E27FC236}">
                        <a16:creationId xmlns:a16="http://schemas.microsoft.com/office/drawing/2014/main" id="{C3424252-15B3-343C-A32C-62A1A5FE6B14}"/>
                      </a:ext>
                      <a:ext uri="{C183D7F6-B498-43B3-948B-1728B52AA6E4}">
                        <adec:decorative xmlns:adec="http://schemas.microsoft.com/office/drawing/2017/decorative" val="1"/>
                      </a:ext>
                    </a:extLst>
                  </p:cNvPr>
                  <p:cNvSpPr>
                    <a:spLocks/>
                  </p:cNvSpPr>
                  <p:nvPr/>
                </p:nvSpPr>
                <p:spPr bwMode="auto">
                  <a:xfrm>
                    <a:off x="9125622"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35" name="Рисунок 61">
                    <a:extLst>
                      <a:ext uri="{FF2B5EF4-FFF2-40B4-BE49-F238E27FC236}">
                        <a16:creationId xmlns:a16="http://schemas.microsoft.com/office/drawing/2014/main" id="{9F6785EB-4884-600C-3232-F6C15C23505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54481" y="4881878"/>
                    <a:ext cx="229454" cy="229454"/>
                  </a:xfrm>
                  <a:prstGeom prst="rect">
                    <a:avLst/>
                  </a:prstGeom>
                  <a:effectLst>
                    <a:outerShdw blurRad="63500" dist="63500" dir="2700000" algn="ctr" rotWithShape="0">
                      <a:srgbClr val="000000">
                        <a:alpha val="20000"/>
                      </a:srgbClr>
                    </a:outerShdw>
                  </a:effectLst>
                </p:spPr>
              </p:pic>
              <p:sp>
                <p:nvSpPr>
                  <p:cNvPr id="36" name="Oval 1035">
                    <a:extLst>
                      <a:ext uri="{FF2B5EF4-FFF2-40B4-BE49-F238E27FC236}">
                        <a16:creationId xmlns:a16="http://schemas.microsoft.com/office/drawing/2014/main" id="{E96E1B05-697B-FF8B-3689-CC543C99AE7F}"/>
                      </a:ext>
                      <a:ext uri="{C183D7F6-B498-43B3-948B-1728B52AA6E4}">
                        <adec:decorative xmlns:adec="http://schemas.microsoft.com/office/drawing/2017/decorative" val="1"/>
                      </a:ext>
                    </a:extLst>
                  </p:cNvPr>
                  <p:cNvSpPr>
                    <a:spLocks/>
                  </p:cNvSpPr>
                  <p:nvPr/>
                </p:nvSpPr>
                <p:spPr bwMode="auto">
                  <a:xfrm>
                    <a:off x="8319229" y="4751915"/>
                    <a:ext cx="487172" cy="489380"/>
                  </a:xfrm>
                  <a:prstGeom prst="ellipse">
                    <a:avLst/>
                  </a:prstGeom>
                  <a:gradFill>
                    <a:gsLst>
                      <a:gs pos="80000">
                        <a:srgbClr val="0078D4"/>
                      </a:gs>
                      <a:gs pos="0">
                        <a:srgbClr val="C03BC4"/>
                      </a:gs>
                    </a:gsLst>
                    <a:path path="circle">
                      <a:fillToRect l="100000" t="100000"/>
                    </a:path>
                  </a:gradFill>
                  <a:ln w="63897" cap="flat">
                    <a:noFill/>
                    <a:prstDash val="solid"/>
                    <a:miter/>
                  </a:ln>
                  <a:effectLst>
                    <a:outerShdw blurRad="63500" dist="63500" dir="2700000" algn="tl" rotWithShape="0">
                      <a:srgbClr val="000000">
                        <a:alpha val="49804"/>
                      </a:srgbClr>
                    </a:outerShdw>
                  </a:effectLst>
                </p:spPr>
                <p:txBody>
                  <a:bodyPr rot="0" spcFirstLastPara="0" vertOverflow="overflow" horzOverflow="overflow" vert="horz" wrap="square" lIns="72000" tIns="36000" rIns="72000" bIns="72000" numCol="1" spcCol="0" rtlCol="0" fromWordArt="0" anchor="b" anchorCtr="0" forceAA="0" compatLnSpc="1">
                    <a:prstTxWarp prst="textNoShape">
                      <a:avLst/>
                    </a:prstTxWarp>
                    <a:noAutofit/>
                  </a:bodyPr>
                  <a:lstStyle/>
                  <a:p>
                    <a:pPr algn="ctr" defTabSz="914400" fontAlgn="base">
                      <a:spcBef>
                        <a:spcPct val="0"/>
                      </a:spcBef>
                      <a:spcAft>
                        <a:spcPct val="0"/>
                      </a:spcAft>
                    </a:pPr>
                    <a:endParaRPr lang="en-US" sz="1050" dirty="0">
                      <a:ln w="3175">
                        <a:noFill/>
                      </a:ln>
                      <a:gradFill>
                        <a:gsLst>
                          <a:gs pos="53147">
                            <a:srgbClr val="FFFFFF"/>
                          </a:gs>
                          <a:gs pos="28000">
                            <a:srgbClr val="FFFFFF"/>
                          </a:gs>
                        </a:gsLst>
                        <a:path path="circle">
                          <a:fillToRect l="100000" b="100000"/>
                        </a:path>
                      </a:gradFill>
                      <a:latin typeface="Segoe UI Semibold"/>
                      <a:cs typeface="Segoe UI" pitchFamily="34" charset="0"/>
                    </a:endParaRPr>
                  </a:p>
                </p:txBody>
              </p:sp>
              <p:pic>
                <p:nvPicPr>
                  <p:cNvPr id="37" name="Рисунок 110">
                    <a:extLst>
                      <a:ext uri="{FF2B5EF4-FFF2-40B4-BE49-F238E27FC236}">
                        <a16:creationId xmlns:a16="http://schemas.microsoft.com/office/drawing/2014/main" id="{C60437AD-9611-06C5-3AC5-A8D94E5B547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448088" y="4881878"/>
                    <a:ext cx="229454" cy="229454"/>
                  </a:xfrm>
                  <a:prstGeom prst="rect">
                    <a:avLst/>
                  </a:prstGeom>
                  <a:effectLst>
                    <a:outerShdw blurRad="63500" dist="63500" dir="2700000" algn="ctr" rotWithShape="0">
                      <a:srgbClr val="000000">
                        <a:alpha val="20000"/>
                      </a:srgbClr>
                    </a:outerShdw>
                  </a:effectLst>
                </p:spPr>
              </p:pic>
              <p:cxnSp>
                <p:nvCxnSpPr>
                  <p:cNvPr id="38" name="Straight Connector 11">
                    <a:extLst>
                      <a:ext uri="{FF2B5EF4-FFF2-40B4-BE49-F238E27FC236}">
                        <a16:creationId xmlns:a16="http://schemas.microsoft.com/office/drawing/2014/main" id="{B5CF9BF1-9828-FD80-C701-2A67A1ACC0AF}"/>
                      </a:ext>
                    </a:extLst>
                  </p:cNvPr>
                  <p:cNvCxnSpPr>
                    <a:cxnSpLocks/>
                  </p:cNvCxnSpPr>
                  <p:nvPr/>
                </p:nvCxnSpPr>
                <p:spPr>
                  <a:xfrm>
                    <a:off x="8836005" y="4996605"/>
                    <a:ext cx="260012" cy="0"/>
                  </a:xfrm>
                  <a:prstGeom prst="line">
                    <a:avLst/>
                  </a:prstGeom>
                  <a:gradFill>
                    <a:gsLst>
                      <a:gs pos="0">
                        <a:srgbClr val="AC35AF"/>
                      </a:gs>
                      <a:gs pos="100000">
                        <a:srgbClr val="F65567"/>
                      </a:gs>
                    </a:gsLst>
                  </a:gradFill>
                  <a:ln w="12700" cap="rnd">
                    <a:solidFill>
                      <a:schemeClr val="tx1">
                        <a:alpha val="50000"/>
                      </a:schemeClr>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cxnSp>
            </p:grpSp>
          </p:grpSp>
        </p:grpSp>
        <p:grpSp>
          <p:nvGrpSpPr>
            <p:cNvPr id="18" name="Group 17">
              <a:extLst>
                <a:ext uri="{FF2B5EF4-FFF2-40B4-BE49-F238E27FC236}">
                  <a16:creationId xmlns:a16="http://schemas.microsoft.com/office/drawing/2014/main" id="{425547F3-2EE1-174E-8B9A-4B33C1C97EEB}"/>
                </a:ext>
              </a:extLst>
            </p:cNvPr>
            <p:cNvGrpSpPr/>
            <p:nvPr/>
          </p:nvGrpSpPr>
          <p:grpSpPr>
            <a:xfrm>
              <a:off x="7012420" y="3454075"/>
              <a:ext cx="2119135" cy="881435"/>
              <a:chOff x="6983854" y="3749518"/>
              <a:chExt cx="2119135" cy="637962"/>
            </a:xfrm>
          </p:grpSpPr>
          <p:sp>
            <p:nvSpPr>
              <p:cNvPr id="26" name="Freeform 217">
                <a:extLst>
                  <a:ext uri="{FF2B5EF4-FFF2-40B4-BE49-F238E27FC236}">
                    <a16:creationId xmlns:a16="http://schemas.microsoft.com/office/drawing/2014/main" id="{354DE3E0-8F75-30BA-9C68-549209F9A057}"/>
                  </a:ext>
                </a:extLst>
              </p:cNvPr>
              <p:cNvSpPr/>
              <p:nvPr/>
            </p:nvSpPr>
            <p:spPr bwMode="auto">
              <a:xfrm>
                <a:off x="8144862"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sp>
            <p:nvSpPr>
              <p:cNvPr id="27" name="Freeform 218">
                <a:extLst>
                  <a:ext uri="{FF2B5EF4-FFF2-40B4-BE49-F238E27FC236}">
                    <a16:creationId xmlns:a16="http://schemas.microsoft.com/office/drawing/2014/main" id="{9CC3DB83-BE99-AB8C-4D28-2B642DA34861}"/>
                  </a:ext>
                </a:extLst>
              </p:cNvPr>
              <p:cNvSpPr/>
              <p:nvPr/>
            </p:nvSpPr>
            <p:spPr bwMode="auto">
              <a:xfrm flipH="1">
                <a:off x="6983854" y="3749518"/>
                <a:ext cx="958127" cy="637962"/>
              </a:xfrm>
              <a:custGeom>
                <a:avLst/>
                <a:gdLst>
                  <a:gd name="connsiteX0" fmla="*/ 0 w 1188434"/>
                  <a:gd name="connsiteY0" fmla="*/ 0 h 1183840"/>
                  <a:gd name="connsiteX1" fmla="*/ 594217 w 1188434"/>
                  <a:gd name="connsiteY1" fmla="*/ 0 h 1183840"/>
                  <a:gd name="connsiteX2" fmla="*/ 1188434 w 1188434"/>
                  <a:gd name="connsiteY2" fmla="*/ 0 h 1183840"/>
                  <a:gd name="connsiteX3" fmla="*/ 1188434 w 1188434"/>
                  <a:gd name="connsiteY3" fmla="*/ 589623 h 1183840"/>
                  <a:gd name="connsiteX4" fmla="*/ 1188434 w 1188434"/>
                  <a:gd name="connsiteY4" fmla="*/ 594217 h 1183840"/>
                  <a:gd name="connsiteX5" fmla="*/ 1188434 w 1188434"/>
                  <a:gd name="connsiteY5" fmla="*/ 1183840 h 1183840"/>
                  <a:gd name="connsiteX6" fmla="*/ 594217 w 1188434"/>
                  <a:gd name="connsiteY6" fmla="*/ 1183840 h 1183840"/>
                  <a:gd name="connsiteX7" fmla="*/ 594217 w 1188434"/>
                  <a:gd name="connsiteY7" fmla="*/ 594217 h 1183840"/>
                  <a:gd name="connsiteX8" fmla="*/ 0 w 1188434"/>
                  <a:gd name="connsiteY8" fmla="*/ 594217 h 1183840"/>
                  <a:gd name="connsiteX0" fmla="*/ 1188434 w 1279874"/>
                  <a:gd name="connsiteY0" fmla="*/ 0 h 1183840"/>
                  <a:gd name="connsiteX1" fmla="*/ 1188434 w 1279874"/>
                  <a:gd name="connsiteY1" fmla="*/ 589623 h 1183840"/>
                  <a:gd name="connsiteX2" fmla="*/ 1188434 w 1279874"/>
                  <a:gd name="connsiteY2" fmla="*/ 594217 h 1183840"/>
                  <a:gd name="connsiteX3" fmla="*/ 1188434 w 1279874"/>
                  <a:gd name="connsiteY3" fmla="*/ 1183840 h 1183840"/>
                  <a:gd name="connsiteX4" fmla="*/ 594217 w 1279874"/>
                  <a:gd name="connsiteY4" fmla="*/ 1183840 h 1183840"/>
                  <a:gd name="connsiteX5" fmla="*/ 594217 w 1279874"/>
                  <a:gd name="connsiteY5" fmla="*/ 594217 h 1183840"/>
                  <a:gd name="connsiteX6" fmla="*/ 0 w 1279874"/>
                  <a:gd name="connsiteY6" fmla="*/ 594217 h 1183840"/>
                  <a:gd name="connsiteX7" fmla="*/ 0 w 1279874"/>
                  <a:gd name="connsiteY7" fmla="*/ 0 h 1183840"/>
                  <a:gd name="connsiteX8" fmla="*/ 594217 w 1279874"/>
                  <a:gd name="connsiteY8" fmla="*/ 0 h 1183840"/>
                  <a:gd name="connsiteX9" fmla="*/ 1279874 w 1279874"/>
                  <a:gd name="connsiteY9" fmla="*/ 9144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8" fmla="*/ 594217 w 1188434"/>
                  <a:gd name="connsiteY8" fmla="*/ 0 h 1183840"/>
                  <a:gd name="connsiteX0" fmla="*/ 1188434 w 1188434"/>
                  <a:gd name="connsiteY0" fmla="*/ 0 h 1183840"/>
                  <a:gd name="connsiteX1" fmla="*/ 1188434 w 1188434"/>
                  <a:gd name="connsiteY1" fmla="*/ 589623 h 1183840"/>
                  <a:gd name="connsiteX2" fmla="*/ 1188434 w 1188434"/>
                  <a:gd name="connsiteY2" fmla="*/ 594217 h 1183840"/>
                  <a:gd name="connsiteX3" fmla="*/ 1188434 w 1188434"/>
                  <a:gd name="connsiteY3" fmla="*/ 1183840 h 1183840"/>
                  <a:gd name="connsiteX4" fmla="*/ 594217 w 1188434"/>
                  <a:gd name="connsiteY4" fmla="*/ 1183840 h 1183840"/>
                  <a:gd name="connsiteX5" fmla="*/ 594217 w 1188434"/>
                  <a:gd name="connsiteY5" fmla="*/ 594217 h 1183840"/>
                  <a:gd name="connsiteX6" fmla="*/ 0 w 1188434"/>
                  <a:gd name="connsiteY6" fmla="*/ 594217 h 1183840"/>
                  <a:gd name="connsiteX7" fmla="*/ 0 w 1188434"/>
                  <a:gd name="connsiteY7" fmla="*/ 0 h 1183840"/>
                  <a:gd name="connsiteX0" fmla="*/ 1188434 w 1188434"/>
                  <a:gd name="connsiteY0" fmla="*/ 589623 h 1183840"/>
                  <a:gd name="connsiteX1" fmla="*/ 1188434 w 1188434"/>
                  <a:gd name="connsiteY1" fmla="*/ 594217 h 1183840"/>
                  <a:gd name="connsiteX2" fmla="*/ 1188434 w 1188434"/>
                  <a:gd name="connsiteY2" fmla="*/ 1183840 h 1183840"/>
                  <a:gd name="connsiteX3" fmla="*/ 594217 w 1188434"/>
                  <a:gd name="connsiteY3" fmla="*/ 1183840 h 1183840"/>
                  <a:gd name="connsiteX4" fmla="*/ 594217 w 1188434"/>
                  <a:gd name="connsiteY4" fmla="*/ 594217 h 1183840"/>
                  <a:gd name="connsiteX5" fmla="*/ 0 w 1188434"/>
                  <a:gd name="connsiteY5" fmla="*/ 594217 h 1183840"/>
                  <a:gd name="connsiteX6" fmla="*/ 0 w 1188434"/>
                  <a:gd name="connsiteY6" fmla="*/ 0 h 1183840"/>
                  <a:gd name="connsiteX0" fmla="*/ 1188434 w 1188434"/>
                  <a:gd name="connsiteY0" fmla="*/ 589623 h 1183840"/>
                  <a:gd name="connsiteX1" fmla="*/ 1188434 w 1188434"/>
                  <a:gd name="connsiteY1" fmla="*/ 1183840 h 1183840"/>
                  <a:gd name="connsiteX2" fmla="*/ 594217 w 1188434"/>
                  <a:gd name="connsiteY2" fmla="*/ 1183840 h 1183840"/>
                  <a:gd name="connsiteX3" fmla="*/ 594217 w 1188434"/>
                  <a:gd name="connsiteY3" fmla="*/ 594217 h 1183840"/>
                  <a:gd name="connsiteX4" fmla="*/ 0 w 1188434"/>
                  <a:gd name="connsiteY4" fmla="*/ 594217 h 1183840"/>
                  <a:gd name="connsiteX5" fmla="*/ 0 w 1188434"/>
                  <a:gd name="connsiteY5" fmla="*/ 0 h 1183840"/>
                  <a:gd name="connsiteX0" fmla="*/ 1188434 w 1188434"/>
                  <a:gd name="connsiteY0" fmla="*/ 1183840 h 1183840"/>
                  <a:gd name="connsiteX1" fmla="*/ 594217 w 1188434"/>
                  <a:gd name="connsiteY1" fmla="*/ 1183840 h 1183840"/>
                  <a:gd name="connsiteX2" fmla="*/ 594217 w 1188434"/>
                  <a:gd name="connsiteY2" fmla="*/ 594217 h 1183840"/>
                  <a:gd name="connsiteX3" fmla="*/ 0 w 1188434"/>
                  <a:gd name="connsiteY3" fmla="*/ 594217 h 1183840"/>
                  <a:gd name="connsiteX4" fmla="*/ 0 w 1188434"/>
                  <a:gd name="connsiteY4" fmla="*/ 0 h 1183840"/>
                  <a:gd name="connsiteX0" fmla="*/ 594217 w 594217"/>
                  <a:gd name="connsiteY0" fmla="*/ 1183840 h 1183840"/>
                  <a:gd name="connsiteX1" fmla="*/ 594217 w 594217"/>
                  <a:gd name="connsiteY1" fmla="*/ 594217 h 1183840"/>
                  <a:gd name="connsiteX2" fmla="*/ 0 w 594217"/>
                  <a:gd name="connsiteY2" fmla="*/ 594217 h 1183840"/>
                  <a:gd name="connsiteX3" fmla="*/ 0 w 594217"/>
                  <a:gd name="connsiteY3" fmla="*/ 0 h 1183840"/>
                </a:gdLst>
                <a:ahLst/>
                <a:cxnLst>
                  <a:cxn ang="0">
                    <a:pos x="connsiteX0" y="connsiteY0"/>
                  </a:cxn>
                  <a:cxn ang="0">
                    <a:pos x="connsiteX1" y="connsiteY1"/>
                  </a:cxn>
                  <a:cxn ang="0">
                    <a:pos x="connsiteX2" y="connsiteY2"/>
                  </a:cxn>
                  <a:cxn ang="0">
                    <a:pos x="connsiteX3" y="connsiteY3"/>
                  </a:cxn>
                </a:cxnLst>
                <a:rect l="l" t="t" r="r" b="b"/>
                <a:pathLst>
                  <a:path w="594217" h="1183840">
                    <a:moveTo>
                      <a:pt x="594217" y="1183840"/>
                    </a:moveTo>
                    <a:lnTo>
                      <a:pt x="594217" y="594217"/>
                    </a:lnTo>
                    <a:lnTo>
                      <a:pt x="0" y="594217"/>
                    </a:lnTo>
                    <a:lnTo>
                      <a:pt x="0" y="0"/>
                    </a:lnTo>
                  </a:path>
                </a:pathLst>
              </a:custGeom>
              <a:ln w="12700" cap="rnd">
                <a:solidFill>
                  <a:schemeClr val="tx1"/>
                </a:solidFill>
                <a:headEnd type="arrow" w="lg" len="sm"/>
                <a:tailEnd type="arrow" w="lg" len="sm"/>
              </a:ln>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E3EDAF26-ADF2-B293-C22A-9C8224C0BF8C}"/>
                </a:ext>
              </a:extLst>
            </p:cNvPr>
            <p:cNvGrpSpPr/>
            <p:nvPr/>
          </p:nvGrpSpPr>
          <p:grpSpPr>
            <a:xfrm>
              <a:off x="10613670" y="2755040"/>
              <a:ext cx="486000" cy="486000"/>
              <a:chOff x="10543498" y="2848953"/>
              <a:chExt cx="486000" cy="486000"/>
            </a:xfrm>
          </p:grpSpPr>
          <p:sp>
            <p:nvSpPr>
              <p:cNvPr id="24" name="Oval 1035">
                <a:extLst>
                  <a:ext uri="{FF2B5EF4-FFF2-40B4-BE49-F238E27FC236}">
                    <a16:creationId xmlns:a16="http://schemas.microsoft.com/office/drawing/2014/main" id="{B469F602-9929-4669-3BCD-759691EEBE33}"/>
                  </a:ext>
                  <a:ext uri="{C183D7F6-B498-43B3-948B-1728B52AA6E4}">
                    <adec:decorative xmlns:adec="http://schemas.microsoft.com/office/drawing/2017/decorative" val="1"/>
                  </a:ext>
                </a:extLst>
              </p:cNvPr>
              <p:cNvSpPr>
                <a:spLocks/>
              </p:cNvSpPr>
              <p:nvPr/>
            </p:nvSpPr>
            <p:spPr bwMode="auto">
              <a:xfrm>
                <a:off x="10543498" y="2848953"/>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25" name="Рисунок 37">
                <a:extLst>
                  <a:ext uri="{FF2B5EF4-FFF2-40B4-BE49-F238E27FC236}">
                    <a16:creationId xmlns:a16="http://schemas.microsoft.com/office/drawing/2014/main" id="{3F4B5CEF-AA72-3526-7C5A-BA565C9661B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2976753"/>
                <a:ext cx="230400" cy="230400"/>
              </a:xfrm>
              <a:prstGeom prst="rect">
                <a:avLst/>
              </a:prstGeom>
              <a:effectLst>
                <a:outerShdw blurRad="63500" dist="63500" dir="2700000" algn="ctr" rotWithShape="0">
                  <a:srgbClr val="000000">
                    <a:alpha val="20000"/>
                  </a:srgbClr>
                </a:outerShdw>
              </a:effectLst>
            </p:spPr>
          </p:pic>
        </p:grpSp>
        <p:grpSp>
          <p:nvGrpSpPr>
            <p:cNvPr id="20" name="Group 19">
              <a:extLst>
                <a:ext uri="{FF2B5EF4-FFF2-40B4-BE49-F238E27FC236}">
                  <a16:creationId xmlns:a16="http://schemas.microsoft.com/office/drawing/2014/main" id="{3030941E-536B-FC6C-FD9A-B2A351F52723}"/>
                </a:ext>
              </a:extLst>
            </p:cNvPr>
            <p:cNvGrpSpPr/>
            <p:nvPr/>
          </p:nvGrpSpPr>
          <p:grpSpPr>
            <a:xfrm>
              <a:off x="10613670" y="4681684"/>
              <a:ext cx="486000" cy="486000"/>
              <a:chOff x="10543498" y="4196314"/>
              <a:chExt cx="486000" cy="486000"/>
            </a:xfrm>
          </p:grpSpPr>
          <p:sp>
            <p:nvSpPr>
              <p:cNvPr id="22" name="Oval 1035">
                <a:extLst>
                  <a:ext uri="{FF2B5EF4-FFF2-40B4-BE49-F238E27FC236}">
                    <a16:creationId xmlns:a16="http://schemas.microsoft.com/office/drawing/2014/main" id="{94EA1B23-40F4-CB59-1520-562C56A38C2E}"/>
                  </a:ext>
                  <a:ext uri="{C183D7F6-B498-43B3-948B-1728B52AA6E4}">
                    <adec:decorative xmlns:adec="http://schemas.microsoft.com/office/drawing/2017/decorative" val="1"/>
                  </a:ext>
                </a:extLst>
              </p:cNvPr>
              <p:cNvSpPr>
                <a:spLocks/>
              </p:cNvSpPr>
              <p:nvPr/>
            </p:nvSpPr>
            <p:spPr bwMode="auto">
              <a:xfrm>
                <a:off x="10543498" y="4196314"/>
                <a:ext cx="486000" cy="486000"/>
              </a:xfrm>
              <a:prstGeom prst="ellipse">
                <a:avLst/>
              </a:prstGeom>
              <a:gradFill flip="none" rotWithShape="1">
                <a:gsLst>
                  <a:gs pos="0">
                    <a:srgbClr val="FF5C39"/>
                  </a:gs>
                  <a:gs pos="80000">
                    <a:srgbClr val="C03BC4"/>
                  </a:gs>
                </a:gsLst>
                <a:path path="circle">
                  <a:fillToRect l="100000" t="100000"/>
                </a:path>
                <a:tileRect r="-100000" b="-100000"/>
              </a:gradFill>
              <a:effectLst>
                <a:outerShdw blurRad="63500" dist="63500" dir="2700000" algn="tl" rotWithShape="0">
                  <a:srgbClr val="000000">
                    <a:alpha val="50000"/>
                  </a:srgbClr>
                </a:outerShdw>
              </a:effectLst>
            </p:spPr>
            <p:txBody>
              <a:bodyPr wrap="square" lIns="0" tIns="18288" rIns="0" bIns="45720" rtlCol="0" anchor="ctr" anchorCtr="0">
                <a:noAutofit/>
              </a:bodyPr>
              <a:lstStyle/>
              <a:p>
                <a:pPr algn="ctr"/>
                <a:endParaRPr lang="en-US" sz="1600" b="1">
                  <a:gradFill>
                    <a:gsLst>
                      <a:gs pos="41958">
                        <a:srgbClr val="FFFFFF"/>
                      </a:gs>
                      <a:gs pos="24000">
                        <a:srgbClr val="FFFFFF"/>
                      </a:gs>
                    </a:gsLst>
                    <a:lin ang="2700000" scaled="0"/>
                  </a:gradFill>
                  <a:latin typeface="Segoe UI Semibold" panose="020B0502040204020203" pitchFamily="34" charset="0"/>
                </a:endParaRPr>
              </a:p>
            </p:txBody>
          </p:sp>
          <p:pic>
            <p:nvPicPr>
              <p:cNvPr id="23" name="Рисунок 38">
                <a:extLst>
                  <a:ext uri="{FF2B5EF4-FFF2-40B4-BE49-F238E27FC236}">
                    <a16:creationId xmlns:a16="http://schemas.microsoft.com/office/drawing/2014/main" id="{3C7F65BC-B879-C0B4-B021-AD1EFD9760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0671298" y="4324114"/>
                <a:ext cx="230400" cy="230400"/>
              </a:xfrm>
              <a:prstGeom prst="rect">
                <a:avLst/>
              </a:prstGeom>
              <a:effectLst>
                <a:outerShdw blurRad="63500" dist="63500" dir="2700000" algn="ctr" rotWithShape="0">
                  <a:srgbClr val="000000">
                    <a:alpha val="20000"/>
                  </a:srgbClr>
                </a:outerShdw>
              </a:effectLst>
            </p:spPr>
          </p:pic>
        </p:grpSp>
        <p:sp>
          <p:nvSpPr>
            <p:cNvPr id="21" name="Rectangle 20">
              <a:extLst>
                <a:ext uri="{FF2B5EF4-FFF2-40B4-BE49-F238E27FC236}">
                  <a16:creationId xmlns:a16="http://schemas.microsoft.com/office/drawing/2014/main" id="{87AD15CB-6DC0-EE5E-E907-47964C2A32F6}"/>
                </a:ext>
              </a:extLst>
            </p:cNvPr>
            <p:cNvSpPr/>
            <p:nvPr/>
          </p:nvSpPr>
          <p:spPr bwMode="auto">
            <a:xfrm>
              <a:off x="10431505" y="2022153"/>
              <a:ext cx="850330" cy="3480758"/>
            </a:xfrm>
            <a:prstGeom prst="rect">
              <a:avLst/>
            </a:prstGeom>
            <a:solidFill>
              <a:schemeClr val="bg1">
                <a:alpha val="8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a:solidFill>
                  <a:srgbClr val="000000"/>
                </a:solidFill>
                <a:ea typeface="Segoe UI" pitchFamily="34" charset="0"/>
                <a:cs typeface="Segoe UI" pitchFamily="34" charset="0"/>
              </a:endParaRPr>
            </a:p>
          </p:txBody>
        </p:sp>
      </p:grpSp>
    </p:spTree>
    <p:extLst>
      <p:ext uri="{BB962C8B-B14F-4D97-AF65-F5344CB8AC3E}">
        <p14:creationId xmlns:p14="http://schemas.microsoft.com/office/powerpoint/2010/main" val="75072248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42" presetClass="path" presetSubtype="0" decel="100000" fill="hold" grpId="1" nodeType="withEffect">
                                  <p:stCondLst>
                                    <p:cond delay="200"/>
                                  </p:stCondLst>
                                  <p:childTnLst>
                                    <p:animMotion origin="layout" path="M 2.29167E-6 2.22222E-6 L 2.29167E-6 0.03541 " pathEditMode="relative" rAng="0" ptsTypes="AA">
                                      <p:cBhvr>
                                        <p:cTn id="9" dur="700" spd="-100000" fill="hold"/>
                                        <p:tgtEl>
                                          <p:spTgt spid="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4" grpId="1"/>
    </p:bldLst>
  </p:timing>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2012</Words>
  <Application>Microsoft Office PowerPoint</Application>
  <PresentationFormat>Widescreen</PresentationFormat>
  <Paragraphs>289</Paragraphs>
  <Slides>25</Slides>
  <Notes>25</Notes>
  <HiddenSlides>1</HiddenSlides>
  <MMClips>0</MMClips>
  <ScaleCrop>false</ScaleCrop>
  <HeadingPairs>
    <vt:vector size="6" baseType="variant">
      <vt:variant>
        <vt:lpstr>Fonts Used</vt:lpstr>
      </vt:variant>
      <vt:variant>
        <vt:i4>14</vt:i4>
      </vt:variant>
      <vt:variant>
        <vt:lpstr>Theme</vt:lpstr>
      </vt:variant>
      <vt:variant>
        <vt:i4>9</vt:i4>
      </vt:variant>
      <vt:variant>
        <vt:lpstr>Slide Titles</vt:lpstr>
      </vt:variant>
      <vt:variant>
        <vt:i4>25</vt:i4>
      </vt:variant>
    </vt:vector>
  </HeadingPairs>
  <TitlesOfParts>
    <vt:vector size="48" baseType="lpstr">
      <vt:lpstr>Arial</vt:lpstr>
      <vt:lpstr>Calibri</vt:lpstr>
      <vt:lpstr>Consolas</vt:lpstr>
      <vt:lpstr>Courier New</vt:lpstr>
      <vt:lpstr>Segoe Sans Display Semibold</vt:lpstr>
      <vt:lpstr>Segoe Sans Text</vt:lpstr>
      <vt:lpstr>Segoe Sans Text Semibold</vt:lpstr>
      <vt:lpstr>Segoe UI</vt:lpstr>
      <vt:lpstr>Segoe UI Regular</vt:lpstr>
      <vt:lpstr>Segoe UI Semibold</vt:lpstr>
      <vt:lpstr>Segoe UI Semilight</vt:lpstr>
      <vt:lpstr>Segoe UI Variable Display Semibold</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Why do bad  things happen?</vt:lpstr>
      <vt:lpstr>Why do bad things happen?</vt:lpstr>
      <vt:lpstr>Microsoft’s responsibility: Reliability ‘of’ the cloud</vt:lpstr>
      <vt:lpstr>Building reliable systems is a shared responsibility</vt:lpstr>
      <vt:lpstr>Geographies / Regions / Availability Zones (AZs)</vt:lpstr>
      <vt:lpstr>Geographies / Regions / Availability Zones (AZs) </vt:lpstr>
      <vt:lpstr>Geographies / Regions / Availability Zones (AZs) </vt:lpstr>
      <vt:lpstr>PowerPoint Presentation</vt:lpstr>
      <vt:lpstr>Active-Passive Deployment with ZRS Disks </vt:lpstr>
      <vt:lpstr>Active-Passive Deployment with Azure Site Recovery enabled</vt:lpstr>
      <vt:lpstr>Active-Active Deployment  multi-zone Virtual Machine Scale Set</vt:lpstr>
      <vt:lpstr>PowerPoint Presentation</vt:lpstr>
      <vt:lpstr>PowerPoint Presentation</vt:lpstr>
      <vt:lpstr>Workloads: A real-world customer example</vt:lpstr>
      <vt:lpstr>Characteristics of a mission-critical workload</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2025-09-07T21:59:27Z</dcterms:created>
  <dcterms:modified xsi:type="dcterms:W3CDTF">2025-09-07T21:59:38Z</dcterms:modified>
</cp:coreProperties>
</file>